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5" r:id="rId4"/>
    <p:sldId id="263" r:id="rId5"/>
    <p:sldId id="274" r:id="rId6"/>
    <p:sldId id="270" r:id="rId7"/>
    <p:sldId id="271" r:id="rId8"/>
    <p:sldId id="273" r:id="rId9"/>
    <p:sldId id="272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76F961-1D68-4D90-8FD9-1BBE5C134EC2}">
          <p14:sldIdLst>
            <p14:sldId id="256"/>
            <p14:sldId id="269"/>
            <p14:sldId id="265"/>
            <p14:sldId id="263"/>
            <p14:sldId id="274"/>
            <p14:sldId id="270"/>
            <p14:sldId id="271"/>
            <p14:sldId id="273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ream-Evangeline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916113"/>
            <a:ext cx="7772400" cy="1470025"/>
          </a:xfrm>
        </p:spPr>
        <p:txBody>
          <a:bodyPr/>
          <a:lstStyle>
            <a:lvl1pPr>
              <a:defRPr sz="44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4113" y="3860800"/>
            <a:ext cx="6400800" cy="79216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7475"/>
            <a:ext cx="2057400" cy="5676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7475"/>
            <a:ext cx="6019800" cy="5676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7475"/>
            <a:ext cx="82296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272008F-4D23-4728-8110-0BF412C0773F}" type="datetimeFigureOut">
              <a:rPr lang="zh-CN" altLang="en-US" smtClean="0"/>
              <a:pPr/>
              <a:t>2018/6/9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A14193D-DE95-434F-B463-17D81C60CC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916832"/>
            <a:ext cx="8352928" cy="1470025"/>
          </a:xfrm>
        </p:spPr>
        <p:txBody>
          <a:bodyPr/>
          <a:lstStyle/>
          <a:p>
            <a:r>
              <a:rPr lang="zh-CN" altLang="zh-CN" dirty="0">
                <a:effectLst/>
              </a:rPr>
              <a:t>基于微信平台的</a:t>
            </a:r>
            <a:br>
              <a:rPr lang="en-US" altLang="zh-CN" dirty="0">
                <a:effectLst/>
              </a:rPr>
            </a:br>
            <a:r>
              <a:rPr lang="zh-CN" altLang="zh-CN" dirty="0">
                <a:effectLst/>
              </a:rPr>
              <a:t>酒庄在线销售系统</a:t>
            </a:r>
            <a:endParaRPr lang="zh-CN" altLang="en-US" dirty="0">
              <a:solidFill>
                <a:schemeClr val="tx2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</a:t>
            </a:r>
          </a:p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          </a:t>
            </a: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只为提供更便捷的服务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6136" y="551723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学号：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06141086</a:t>
            </a:r>
          </a:p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答辩人：贾兴武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指导老师：侯雪梅</a:t>
            </a:r>
          </a:p>
        </p:txBody>
      </p:sp>
      <p:pic>
        <p:nvPicPr>
          <p:cNvPr id="11266" name="Picture 2" descr="http://www.xiyou.edu.cn/newWeb/images/xy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283968" cy="10117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87824" y="2492896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谢谢老师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55304" y="4437112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                2018</a:t>
            </a:r>
            <a:r>
              <a:rPr lang="zh-CN" altLang="en-US" sz="2400" dirty="0">
                <a:latin typeface="+mn-ea"/>
              </a:rPr>
              <a:t>年</a:t>
            </a: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9</a:t>
            </a:r>
            <a:r>
              <a:rPr lang="zh-CN" altLang="en-US" sz="2400" dirty="0">
                <a:latin typeface="+mn-ea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72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908" y="2363688"/>
            <a:ext cx="6766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、微信酒庄在线销售系统简介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32" y="2928934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、系统功能与软件流程图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342900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、数据渲染展示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2164" y="3933056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、致谢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3364" y="155075"/>
            <a:ext cx="738664" cy="65265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微 信 酒 庄 在 线 销 售 系 统 简 介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620066"/>
            <a:ext cx="1584176" cy="163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620066"/>
            <a:ext cx="1862649" cy="163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203847" y="2601077"/>
            <a:ext cx="504056" cy="393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843807" y="3138523"/>
            <a:ext cx="864096" cy="54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1755469" cy="166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724127" y="133429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3777" y="1134242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+</a:t>
            </a:r>
            <a:endParaRPr lang="zh-CN" alt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7" y="1134241"/>
            <a:ext cx="504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+</a:t>
            </a:r>
            <a:endParaRPr lang="zh-CN" altLang="en-US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53567" y="2418443"/>
            <a:ext cx="6523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    </a:t>
            </a:r>
            <a:r>
              <a:rPr lang="zh-CN" altLang="zh-CN" sz="2400" dirty="0">
                <a:latin typeface="+mn-ea"/>
              </a:rPr>
              <a:t>本次毕业设计中，将酒庄在线销售系统与微信平台相结合是我研究的重点，实现以微信</a:t>
            </a:r>
            <a:r>
              <a:rPr lang="zh-CN" altLang="en-US" sz="2400" dirty="0">
                <a:latin typeface="+mn-ea"/>
              </a:rPr>
              <a:t>平台</a:t>
            </a:r>
            <a:r>
              <a:rPr lang="zh-CN" altLang="zh-CN" sz="2400" dirty="0">
                <a:latin typeface="+mn-ea"/>
              </a:rPr>
              <a:t>作为系统入口，为用户提供便捷的购物体验。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   </a:t>
            </a:r>
            <a:r>
              <a:rPr lang="zh-CN" altLang="zh-CN" sz="2400" dirty="0">
                <a:latin typeface="+mn-ea"/>
              </a:rPr>
              <a:t>在本系统中，用户需要先通过关注绑定本系统的微信公众号，点击登入系统</a:t>
            </a:r>
            <a:r>
              <a:rPr lang="zh-CN" altLang="en-US" sz="2400" dirty="0">
                <a:latin typeface="+mn-ea"/>
              </a:rPr>
              <a:t>的链接</a:t>
            </a:r>
            <a:r>
              <a:rPr lang="zh-CN" altLang="zh-CN" sz="2400" dirty="0">
                <a:latin typeface="+mn-ea"/>
              </a:rPr>
              <a:t>并授权登录销售系统，然后就可以浏览本平台中的各种商品，还可以执行商品加入购物车、下单购买、个人信息查询等操作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46573" y="1080238"/>
            <a:ext cx="1889468" cy="99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微信酒庄在线销售平台</a:t>
            </a:r>
          </a:p>
        </p:txBody>
      </p:sp>
      <p:sp>
        <p:nvSpPr>
          <p:cNvPr id="8" name="矩形 7"/>
          <p:cNvSpPr/>
          <p:nvPr/>
        </p:nvSpPr>
        <p:spPr>
          <a:xfrm>
            <a:off x="4644008" y="268214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酒品管理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2665947" y="2694335"/>
            <a:ext cx="1618021" cy="60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购物车，订单</a:t>
            </a:r>
          </a:p>
        </p:txBody>
      </p:sp>
      <p:sp>
        <p:nvSpPr>
          <p:cNvPr id="23" name="矩形 22"/>
          <p:cNvSpPr/>
          <p:nvPr/>
        </p:nvSpPr>
        <p:spPr>
          <a:xfrm>
            <a:off x="7020272" y="270652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首页</a:t>
            </a:r>
          </a:p>
        </p:txBody>
      </p:sp>
      <p:sp>
        <p:nvSpPr>
          <p:cNvPr id="24" name="矩形 23"/>
          <p:cNvSpPr/>
          <p:nvPr/>
        </p:nvSpPr>
        <p:spPr>
          <a:xfrm>
            <a:off x="755576" y="268214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个人中心</a:t>
            </a:r>
          </a:p>
        </p:txBody>
      </p:sp>
      <p:sp>
        <p:nvSpPr>
          <p:cNvPr id="25" name="矩形 24"/>
          <p:cNvSpPr/>
          <p:nvPr/>
        </p:nvSpPr>
        <p:spPr>
          <a:xfrm>
            <a:off x="116346" y="4576259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个人信息</a:t>
            </a:r>
          </a:p>
        </p:txBody>
      </p:sp>
      <p:sp>
        <p:nvSpPr>
          <p:cNvPr id="26" name="矩形 25"/>
          <p:cNvSpPr/>
          <p:nvPr/>
        </p:nvSpPr>
        <p:spPr>
          <a:xfrm>
            <a:off x="836426" y="4569057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订单信息</a:t>
            </a:r>
          </a:p>
        </p:txBody>
      </p:sp>
      <p:sp>
        <p:nvSpPr>
          <p:cNvPr id="27" name="矩形 26"/>
          <p:cNvSpPr/>
          <p:nvPr/>
        </p:nvSpPr>
        <p:spPr>
          <a:xfrm>
            <a:off x="1628514" y="454815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账户充值</a:t>
            </a:r>
          </a:p>
        </p:txBody>
      </p:sp>
      <p:sp>
        <p:nvSpPr>
          <p:cNvPr id="28" name="矩形 27"/>
          <p:cNvSpPr/>
          <p:nvPr/>
        </p:nvSpPr>
        <p:spPr>
          <a:xfrm>
            <a:off x="2420602" y="454815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收货地址</a:t>
            </a:r>
          </a:p>
        </p:txBody>
      </p:sp>
      <p:sp>
        <p:nvSpPr>
          <p:cNvPr id="29" name="矩形 28"/>
          <p:cNvSpPr/>
          <p:nvPr/>
        </p:nvSpPr>
        <p:spPr>
          <a:xfrm>
            <a:off x="3284698" y="4570350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订单支付</a:t>
            </a:r>
          </a:p>
        </p:txBody>
      </p:sp>
      <p:sp>
        <p:nvSpPr>
          <p:cNvPr id="30" name="矩形 29"/>
          <p:cNvSpPr/>
          <p:nvPr/>
        </p:nvSpPr>
        <p:spPr>
          <a:xfrm>
            <a:off x="4148794" y="458112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酒品属性管理</a:t>
            </a:r>
          </a:p>
        </p:txBody>
      </p:sp>
      <p:sp>
        <p:nvSpPr>
          <p:cNvPr id="31" name="矩形 30"/>
          <p:cNvSpPr/>
          <p:nvPr/>
        </p:nvSpPr>
        <p:spPr>
          <a:xfrm>
            <a:off x="5012890" y="4570350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酒品库存管理</a:t>
            </a:r>
          </a:p>
        </p:txBody>
      </p:sp>
      <p:sp>
        <p:nvSpPr>
          <p:cNvPr id="32" name="矩形 31"/>
          <p:cNvSpPr/>
          <p:nvPr/>
        </p:nvSpPr>
        <p:spPr>
          <a:xfrm>
            <a:off x="5868144" y="454815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个性推荐</a:t>
            </a:r>
          </a:p>
        </p:txBody>
      </p:sp>
      <p:sp>
        <p:nvSpPr>
          <p:cNvPr id="33" name="矩形 32"/>
          <p:cNvSpPr/>
          <p:nvPr/>
        </p:nvSpPr>
        <p:spPr>
          <a:xfrm>
            <a:off x="6660232" y="4548158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严选品牌</a:t>
            </a:r>
          </a:p>
        </p:txBody>
      </p:sp>
      <p:sp>
        <p:nvSpPr>
          <p:cNvPr id="34" name="矩形 33"/>
          <p:cNvSpPr/>
          <p:nvPr/>
        </p:nvSpPr>
        <p:spPr>
          <a:xfrm>
            <a:off x="7524328" y="4532939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大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V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用户</a:t>
            </a:r>
          </a:p>
        </p:txBody>
      </p:sp>
      <p:sp>
        <p:nvSpPr>
          <p:cNvPr id="35" name="矩形 34"/>
          <p:cNvSpPr/>
          <p:nvPr/>
        </p:nvSpPr>
        <p:spPr>
          <a:xfrm>
            <a:off x="8316416" y="4532939"/>
            <a:ext cx="495214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搜索</a:t>
            </a:r>
          </a:p>
        </p:txBody>
      </p:sp>
      <p:cxnSp>
        <p:nvCxnSpPr>
          <p:cNvPr id="2048" name="直接箭头连接符 2047"/>
          <p:cNvCxnSpPr>
            <a:stCxn id="6" idx="2"/>
            <a:endCxn id="24" idx="0"/>
          </p:cNvCxnSpPr>
          <p:nvPr/>
        </p:nvCxnSpPr>
        <p:spPr>
          <a:xfrm flipH="1">
            <a:off x="1403648" y="2076097"/>
            <a:ext cx="3287659" cy="606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箭头连接符 2050"/>
          <p:cNvCxnSpPr>
            <a:stCxn id="6" idx="2"/>
            <a:endCxn id="9" idx="0"/>
          </p:cNvCxnSpPr>
          <p:nvPr/>
        </p:nvCxnSpPr>
        <p:spPr>
          <a:xfrm flipH="1">
            <a:off x="3474958" y="2076097"/>
            <a:ext cx="1216349" cy="618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直接箭头连接符 2052"/>
          <p:cNvCxnSpPr>
            <a:stCxn id="6" idx="2"/>
            <a:endCxn id="8" idx="0"/>
          </p:cNvCxnSpPr>
          <p:nvPr/>
        </p:nvCxnSpPr>
        <p:spPr>
          <a:xfrm>
            <a:off x="4691307" y="2076097"/>
            <a:ext cx="600773" cy="606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直接箭头连接符 2054"/>
          <p:cNvCxnSpPr>
            <a:stCxn id="6" idx="2"/>
            <a:endCxn id="23" idx="0"/>
          </p:cNvCxnSpPr>
          <p:nvPr/>
        </p:nvCxnSpPr>
        <p:spPr>
          <a:xfrm>
            <a:off x="4691307" y="2076097"/>
            <a:ext cx="2977037" cy="630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直接箭头连接符 2056"/>
          <p:cNvCxnSpPr>
            <a:stCxn id="24" idx="2"/>
            <a:endCxn id="25" idx="0"/>
          </p:cNvCxnSpPr>
          <p:nvPr/>
        </p:nvCxnSpPr>
        <p:spPr>
          <a:xfrm flipH="1">
            <a:off x="363953" y="3258212"/>
            <a:ext cx="1039695" cy="1318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箭头连接符 2058"/>
          <p:cNvCxnSpPr>
            <a:stCxn id="24" idx="2"/>
            <a:endCxn id="26" idx="0"/>
          </p:cNvCxnSpPr>
          <p:nvPr/>
        </p:nvCxnSpPr>
        <p:spPr>
          <a:xfrm flipH="1">
            <a:off x="1084033" y="3258212"/>
            <a:ext cx="319615" cy="1310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接箭头连接符 2060"/>
          <p:cNvCxnSpPr>
            <a:stCxn id="24" idx="2"/>
            <a:endCxn id="27" idx="0"/>
          </p:cNvCxnSpPr>
          <p:nvPr/>
        </p:nvCxnSpPr>
        <p:spPr>
          <a:xfrm>
            <a:off x="1403648" y="3258212"/>
            <a:ext cx="472473" cy="1289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接箭头连接符 2062"/>
          <p:cNvCxnSpPr>
            <a:stCxn id="24" idx="2"/>
            <a:endCxn id="28" idx="0"/>
          </p:cNvCxnSpPr>
          <p:nvPr/>
        </p:nvCxnSpPr>
        <p:spPr>
          <a:xfrm>
            <a:off x="1403648" y="3258212"/>
            <a:ext cx="1264561" cy="1289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箭头连接符 2064"/>
          <p:cNvCxnSpPr>
            <a:stCxn id="9" idx="2"/>
            <a:endCxn id="29" idx="0"/>
          </p:cNvCxnSpPr>
          <p:nvPr/>
        </p:nvCxnSpPr>
        <p:spPr>
          <a:xfrm>
            <a:off x="3474958" y="3294773"/>
            <a:ext cx="57347" cy="1275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直接箭头连接符 2067"/>
          <p:cNvCxnSpPr/>
          <p:nvPr/>
        </p:nvCxnSpPr>
        <p:spPr>
          <a:xfrm flipH="1">
            <a:off x="4283968" y="3258212"/>
            <a:ext cx="1048537" cy="13229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接箭头连接符 2069"/>
          <p:cNvCxnSpPr>
            <a:stCxn id="8" idx="2"/>
            <a:endCxn id="31" idx="0"/>
          </p:cNvCxnSpPr>
          <p:nvPr/>
        </p:nvCxnSpPr>
        <p:spPr>
          <a:xfrm flipH="1">
            <a:off x="5260497" y="3258212"/>
            <a:ext cx="31583" cy="1312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直接箭头连接符 2071"/>
          <p:cNvCxnSpPr>
            <a:stCxn id="23" idx="2"/>
            <a:endCxn id="32" idx="0"/>
          </p:cNvCxnSpPr>
          <p:nvPr/>
        </p:nvCxnSpPr>
        <p:spPr>
          <a:xfrm flipH="1">
            <a:off x="6115751" y="3282586"/>
            <a:ext cx="1552593" cy="1265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直接箭头连接符 2073"/>
          <p:cNvCxnSpPr>
            <a:stCxn id="23" idx="2"/>
            <a:endCxn id="33" idx="0"/>
          </p:cNvCxnSpPr>
          <p:nvPr/>
        </p:nvCxnSpPr>
        <p:spPr>
          <a:xfrm flipH="1">
            <a:off x="6907839" y="3282586"/>
            <a:ext cx="760505" cy="1265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接箭头连接符 2075"/>
          <p:cNvCxnSpPr>
            <a:stCxn id="23" idx="2"/>
            <a:endCxn id="34" idx="0"/>
          </p:cNvCxnSpPr>
          <p:nvPr/>
        </p:nvCxnSpPr>
        <p:spPr>
          <a:xfrm>
            <a:off x="7668344" y="3282586"/>
            <a:ext cx="103591" cy="1250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直接箭头连接符 2077"/>
          <p:cNvCxnSpPr>
            <a:stCxn id="23" idx="2"/>
          </p:cNvCxnSpPr>
          <p:nvPr/>
        </p:nvCxnSpPr>
        <p:spPr>
          <a:xfrm>
            <a:off x="7668344" y="3282586"/>
            <a:ext cx="895679" cy="1265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TextBox 2078"/>
          <p:cNvSpPr txBox="1"/>
          <p:nvPr/>
        </p:nvSpPr>
        <p:spPr>
          <a:xfrm>
            <a:off x="188354" y="296652"/>
            <a:ext cx="4208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系统功能框架图：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数据库表设计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0485"/>
            <a:ext cx="7456685" cy="6017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06622" y="868070"/>
            <a:ext cx="162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（用户关注表）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28184" y="10527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（购物车表）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（用户表）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911" y="2780928"/>
            <a:ext cx="461665" cy="2031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（  订单信息表  ）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304944" y="5085184"/>
            <a:ext cx="738664" cy="1754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（收货信息表）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9992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（商品信息表）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4208" y="2708920"/>
            <a:ext cx="16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（商品库存表）</a:t>
            </a:r>
          </a:p>
        </p:txBody>
      </p:sp>
    </p:spTree>
    <p:extLst>
      <p:ext uri="{BB962C8B-B14F-4D97-AF65-F5344CB8AC3E}">
        <p14:creationId xmlns:p14="http://schemas.microsoft.com/office/powerpoint/2010/main" val="30899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MVC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模式请求流程图：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400600" cy="391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4581128"/>
            <a:ext cx="7416824" cy="250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latin typeface="+mn-ea"/>
              </a:rPr>
              <a:t>Model</a:t>
            </a:r>
            <a:r>
              <a:rPr lang="zh-CN" altLang="en-US" b="1" dirty="0">
                <a:latin typeface="+mn-ea"/>
              </a:rPr>
              <a:t>（模型）</a:t>
            </a:r>
            <a:r>
              <a:rPr lang="zh-CN" altLang="en-US" dirty="0">
                <a:latin typeface="+mn-ea"/>
              </a:rPr>
              <a:t>是应用程序中用于处理应用程序数据逻辑的部分。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　　         通常模型对象负责在数据库中存取数据。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+mn-ea"/>
              </a:rPr>
              <a:t>View</a:t>
            </a:r>
            <a:r>
              <a:rPr lang="zh-CN" altLang="en-US" b="1" dirty="0">
                <a:latin typeface="+mn-ea"/>
              </a:rPr>
              <a:t>（视图）</a:t>
            </a:r>
            <a:r>
              <a:rPr lang="zh-CN" altLang="en-US" dirty="0">
                <a:latin typeface="+mn-ea"/>
              </a:rPr>
              <a:t>是应用程序中处理数据显示的部分。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　　         通常视图是依据模型数据创建的。</a:t>
            </a: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+mn-ea"/>
              </a:rPr>
              <a:t>Controller</a:t>
            </a:r>
            <a:r>
              <a:rPr lang="zh-CN" altLang="en-US" b="1" dirty="0">
                <a:latin typeface="+mn-ea"/>
              </a:rPr>
              <a:t>（控制器）</a:t>
            </a:r>
            <a:r>
              <a:rPr lang="zh-CN" altLang="en-US" dirty="0">
                <a:latin typeface="+mn-ea"/>
              </a:rPr>
              <a:t>是应用程序中处理用户交互的部分。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　　         通常控制器负责从视图读取数据，控制用户输入，并向模型发送数据。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85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软件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逻辑</a:t>
            </a:r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处理流程图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endParaRPr lang="zh-CN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68" y="764704"/>
            <a:ext cx="5847360" cy="609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zh-CN" dirty="0">
                <a:solidFill>
                  <a:srgbClr val="FF0000"/>
                </a:solidFill>
                <a:latin typeface="+mn-ea"/>
                <a:ea typeface="+mn-ea"/>
              </a:rPr>
              <a:t>微信授权登录处理流程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图：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9019"/>
            <a:ext cx="4824536" cy="595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99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003232" cy="647229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页面渲染示例图：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3974189" cy="588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3" y="1268760"/>
            <a:ext cx="4176463" cy="28803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3" y="1628800"/>
            <a:ext cx="4176463" cy="122413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553" y="3717032"/>
            <a:ext cx="4176463" cy="158417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553" y="3212976"/>
            <a:ext cx="4176463" cy="43204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554" y="6093296"/>
            <a:ext cx="4248470" cy="50405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788024" y="1257446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788024" y="2121542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4788024" y="3273670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788024" y="4353790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860032" y="6237312"/>
            <a:ext cx="864096" cy="22733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96136" y="11874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选项卡。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20608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轮播图。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68144" y="327367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功能选项。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8144" y="4353790"/>
            <a:ext cx="2304256" cy="37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商品详情。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12160" y="623731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底部功能选项。</a:t>
            </a:r>
          </a:p>
        </p:txBody>
      </p:sp>
    </p:spTree>
    <p:extLst>
      <p:ext uri="{BB962C8B-B14F-4D97-AF65-F5344CB8AC3E}">
        <p14:creationId xmlns:p14="http://schemas.microsoft.com/office/powerpoint/2010/main" val="147462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卷草阳台">
  <a:themeElements>
    <a:clrScheme name="卷草阳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卷草阳台">
      <a:majorFont>
        <a:latin typeface="Arial"/>
        <a:ea typeface="黑体"/>
        <a:cs typeface=""/>
      </a:majorFont>
      <a:minorFont>
        <a:latin typeface="Arial Rounded MT Bold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卷草阳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316</TotalTime>
  <Words>321</Words>
  <Application>Microsoft Office PowerPoint</Application>
  <PresentationFormat>全屏显示(4:3)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方正姚体</vt:lpstr>
      <vt:lpstr>黑体</vt:lpstr>
      <vt:lpstr>楷体</vt:lpstr>
      <vt:lpstr>宋体</vt:lpstr>
      <vt:lpstr>Arial</vt:lpstr>
      <vt:lpstr>Arial Black</vt:lpstr>
      <vt:lpstr>Arial Rounded MT Bold</vt:lpstr>
      <vt:lpstr>卷草阳台</vt:lpstr>
      <vt:lpstr>基于微信平台的 酒庄在线销售系统</vt:lpstr>
      <vt:lpstr>目录</vt:lpstr>
      <vt:lpstr>PowerPoint 演示文稿</vt:lpstr>
      <vt:lpstr>PowerPoint 演示文稿</vt:lpstr>
      <vt:lpstr>数据库表设计</vt:lpstr>
      <vt:lpstr>MVC模式请求流程图：</vt:lpstr>
      <vt:lpstr>软件逻辑处理流程图：</vt:lpstr>
      <vt:lpstr>微信授权登录处理流程图：</vt:lpstr>
      <vt:lpstr>页面渲染示例图：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共享单车</dc:title>
  <dc:creator>l</dc:creator>
  <cp:lastModifiedBy>ghj</cp:lastModifiedBy>
  <cp:revision>85</cp:revision>
  <dcterms:created xsi:type="dcterms:W3CDTF">2017-02-26T11:50:32Z</dcterms:created>
  <dcterms:modified xsi:type="dcterms:W3CDTF">2018-06-08T16:49:46Z</dcterms:modified>
</cp:coreProperties>
</file>