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315" r:id="rId5"/>
    <p:sldId id="295" r:id="rId6"/>
    <p:sldId id="308" r:id="rId7"/>
    <p:sldId id="316" r:id="rId8"/>
    <p:sldId id="317" r:id="rId9"/>
    <p:sldId id="260" r:id="rId10"/>
    <p:sldId id="321" r:id="rId11"/>
    <p:sldId id="322" r:id="rId12"/>
    <p:sldId id="325" r:id="rId13"/>
    <p:sldId id="326" r:id="rId14"/>
    <p:sldId id="323" r:id="rId15"/>
    <p:sldId id="324" r:id="rId16"/>
    <p:sldId id="312" r:id="rId17"/>
  </p:sldIdLst>
  <p:sldSz cx="9144000" cy="6858000" type="screen4x3"/>
  <p:notesSz cx="6858000" cy="9190038"/>
  <p:defaultTextStyle>
    <a:defPPr>
      <a:defRPr lang="en-US"/>
    </a:defPPr>
    <a:lvl1pPr marL="0" lvl="0" indent="0" algn="l" defTabSz="914400" rtl="0" eaLnBrk="1" fontAlgn="base" latinLnBrk="0" hangingPunct="1">
      <a:lnSpc>
        <a:spcPct val="8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8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8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8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8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8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8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8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8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orient="horz" pos="2400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844">
          <p15:clr>
            <a:srgbClr val="A4A3A4"/>
          </p15:clr>
        </p15:guide>
        <p15:guide id="5" pos="2880">
          <p15:clr>
            <a:srgbClr val="A4A3A4"/>
          </p15:clr>
        </p15:guide>
        <p15:guide id="6" pos="3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CCFF"/>
    <a:srgbClr val="FFFF00"/>
    <a:srgbClr val="FF3300"/>
    <a:srgbClr val="FF0000"/>
    <a:srgbClr val="CCFF99"/>
    <a:srgbClr val="C1F3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/>
    <p:restoredTop sz="94642"/>
  </p:normalViewPr>
  <p:slideViewPr>
    <p:cSldViewPr snapToGrid="0" showGuides="1">
      <p:cViewPr varScale="1">
        <p:scale>
          <a:sx n="82" d="100"/>
          <a:sy n="82" d="100"/>
        </p:scale>
        <p:origin x="1819" y="14"/>
      </p:cViewPr>
      <p:guideLst>
        <p:guide orient="horz" pos="1536"/>
        <p:guide orient="horz" pos="2400"/>
        <p:guide orient="horz"/>
        <p:guide orient="horz" pos="844"/>
        <p:guide pos="2880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5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1888" y="688975"/>
            <a:ext cx="4595812" cy="34464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5625"/>
            <a:ext cx="5029200" cy="4135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1250"/>
            <a:ext cx="2971800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1250"/>
            <a:ext cx="2971800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fontAlgn="base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z="1200" b="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b="0" strike="noStrike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31250"/>
            <a:ext cx="2971800" cy="4587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anchor="b"/>
          <a:lstStyle/>
          <a:p>
            <a:pPr lvl="0" indent="0" algn="r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31250"/>
            <a:ext cx="2971800" cy="4587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anchor="b"/>
          <a:lstStyle/>
          <a:p>
            <a:pPr lvl="0" indent="0" algn="r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31250"/>
            <a:ext cx="2971800" cy="4587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anchor="b"/>
          <a:lstStyle/>
          <a:p>
            <a:pPr lvl="0" indent="0" algn="r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0">
          <a:gsLst>
            <a:gs pos="0">
              <a:schemeClr val="tx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4" descr="logo"/>
          <p:cNvPicPr>
            <a:picLocks noChangeAspect="1"/>
          </p:cNvPicPr>
          <p:nvPr/>
        </p:nvPicPr>
        <p:blipFill>
          <a:blip r:embed="rId2">
            <a:lum bright="35999"/>
          </a:blip>
          <a:stretch>
            <a:fillRect/>
          </a:stretch>
        </p:blipFill>
        <p:spPr>
          <a:xfrm>
            <a:off x="0" y="0"/>
            <a:ext cx="3492500" cy="1292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8" name="Picture 5" descr="logo1"/>
          <p:cNvPicPr>
            <a:picLocks noChangeAspect="1"/>
          </p:cNvPicPr>
          <p:nvPr/>
        </p:nvPicPr>
        <p:blipFill>
          <a:blip r:embed="rId3">
            <a:lum bright="6000"/>
          </a:blip>
          <a:stretch>
            <a:fillRect/>
          </a:stretch>
        </p:blipFill>
        <p:spPr>
          <a:xfrm>
            <a:off x="6588125" y="5353050"/>
            <a:ext cx="2555875" cy="1504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84213" y="6092825"/>
            <a:ext cx="1871663" cy="3365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Version  3.0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791200" y="6248400"/>
            <a:ext cx="2971800" cy="776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Tx/>
              <a:buNone/>
              <a:defRPr sz="4000" b="0">
                <a:ea typeface="仿宋_GB2312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79388" y="6237288"/>
            <a:ext cx="12954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 Narrow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 Narrow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8613" y="188913"/>
            <a:ext cx="2070100" cy="5976937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57900" cy="597693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 Narrow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0">
          <a:gsLst>
            <a:gs pos="0">
              <a:schemeClr val="tx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roup 2"/>
          <p:cNvGrpSpPr/>
          <p:nvPr/>
        </p:nvGrpSpPr>
        <p:grpSpPr>
          <a:xfrm>
            <a:off x="-7758112" y="1463675"/>
            <a:ext cx="16902112" cy="10795000"/>
            <a:chOff x="-4887" y="922"/>
            <a:chExt cx="10647" cy="6800"/>
          </a:xfrm>
        </p:grpSpPr>
        <p:sp>
          <p:nvSpPr>
            <p:cNvPr id="12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Arc 4"/>
            <p:cNvSpPr/>
            <p:nvPr/>
          </p:nvSpPr>
          <p:spPr bwMode="auto">
            <a:xfrm>
              <a:off x="-4887" y="922"/>
              <a:ext cx="8474" cy="68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24979 w 43200"/>
                <a:gd name="T3" fmla="*/ 26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31" y="-1"/>
                    <a:pt x="23861" y="88"/>
                    <a:pt x="24979" y="265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31" y="-1"/>
                    <a:pt x="23861" y="88"/>
                    <a:pt x="24979" y="26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791200" y="6248400"/>
            <a:ext cx="2971800" cy="776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9184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91846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429000" y="2085975"/>
            <a:ext cx="5638800" cy="1038225"/>
          </a:xfrm>
        </p:spPr>
        <p:txBody>
          <a:bodyPr lIns="92075" rIns="92075"/>
          <a:lstStyle>
            <a:lvl1pPr marL="0" indent="0">
              <a:lnSpc>
                <a:spcPct val="70000"/>
              </a:lnSpc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单击此处编辑母版样式</a:t>
            </a:r>
          </a:p>
        </p:txBody>
      </p:sp>
      <p:sp>
        <p:nvSpPr>
          <p:cNvPr id="15" name="Rectangle 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215188" y="6442075"/>
            <a:ext cx="19050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0" y="6365875"/>
            <a:ext cx="426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Author:Jedda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0" rIns="92075" bIns="0" numCol="1" anchor="b" anchorCtr="0" compatLnSpc="1"/>
          <a:lstStyle/>
          <a:p>
            <a:pPr lvl="1" algn="r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z="1400" b="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400" b="0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Author:Jedda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Author:Jedda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Author:Jedda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Author:Jedda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Author:Jedda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Author:Jedda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Author:Jedda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 Narrow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182562" tIns="46038" rIns="182562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Author:Jedda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Author:Jedda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0193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2625" y="609600"/>
            <a:ext cx="5908675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Author:Jedda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609600"/>
            <a:ext cx="8080375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2625" y="1981200"/>
            <a:ext cx="7772400" cy="4114800"/>
          </a:xfrm>
        </p:spPr>
        <p:txBody>
          <a:bodyPr vert="horz" wrap="square" lIns="182562" tIns="46038" rIns="182562" bIns="46038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Author:Jedda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 Narrow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12875"/>
            <a:ext cx="40640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412875"/>
            <a:ext cx="40640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 Narrow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 Narrow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 Narrow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 Narrow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 Narrow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 Narrow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913"/>
            <a:ext cx="7848600" cy="863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68313" y="1412875"/>
            <a:ext cx="8280400" cy="4752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第一级</a:t>
            </a:r>
          </a:p>
          <a:p>
            <a:pPr lvl="1" indent="-285750"/>
            <a:r>
              <a:rPr lang="zh-CN" altLang="en-US" dirty="0"/>
              <a:t>第二级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6237288"/>
            <a:ext cx="12954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800">
                <a:latin typeface="Arial Narrow" pitchFamily="34" charset="0"/>
              </a:defRPr>
            </a:lvl1pPr>
          </a:lstStyle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 Narrow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 flipV="1">
            <a:off x="450850" y="1125538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Picture 7" descr="logo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64388" y="6176963"/>
            <a:ext cx="1979612" cy="681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5791200" y="6248400"/>
            <a:ext cx="2971800" cy="776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-8405812" y="4763"/>
            <a:ext cx="17538700" cy="13690600"/>
            <a:chOff x="-5295" y="3"/>
            <a:chExt cx="11048" cy="8624"/>
          </a:xfrm>
        </p:grpSpPr>
        <p:sp>
          <p:nvSpPr>
            <p:cNvPr id="290819" name="Freeform 3"/>
            <p:cNvSpPr/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0820" name="Arc 4"/>
            <p:cNvSpPr/>
            <p:nvPr/>
          </p:nvSpPr>
          <p:spPr bwMode="auto">
            <a:xfrm>
              <a:off x="-5295" y="3"/>
              <a:ext cx="10596" cy="862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21600 w 43200"/>
                <a:gd name="T3" fmla="*/ 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08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609600"/>
            <a:ext cx="808037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单击此处编辑母版样式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body"/>
          </p:nvPr>
        </p:nvSpPr>
        <p:spPr>
          <a:xfrm>
            <a:off x="682625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182562" tIns="46038" rIns="182562" bIns="46038" anchor="t"/>
          <a:lstStyle/>
          <a:p>
            <a:pPr lvl="0" indent="-342900"/>
            <a:r>
              <a:rPr lang="zh-CN" altLang="en-US" dirty="0"/>
              <a:t>单击此处编辑幻灯片母版样式</a:t>
            </a:r>
          </a:p>
          <a:p>
            <a:pPr lvl="1" indent="-285750"/>
            <a:r>
              <a:rPr lang="zh-CN" altLang="en-US" dirty="0"/>
              <a:t>第二层</a:t>
            </a:r>
          </a:p>
          <a:p>
            <a:pPr lvl="2" indent="-228600"/>
            <a:r>
              <a:rPr lang="zh-CN" altLang="en-US" dirty="0"/>
              <a:t>第三层</a:t>
            </a:r>
          </a:p>
          <a:p>
            <a:pPr lvl="3" indent="-228600"/>
            <a:r>
              <a:rPr lang="zh-CN" altLang="en-US" dirty="0"/>
              <a:t>第四层</a:t>
            </a:r>
          </a:p>
          <a:p>
            <a:pPr lvl="4" indent="-228600"/>
            <a:r>
              <a:rPr lang="zh-CN" altLang="en-US" dirty="0"/>
              <a:t>第五层</a:t>
            </a:r>
          </a:p>
        </p:txBody>
      </p:sp>
      <p:sp>
        <p:nvSpPr>
          <p:cNvPr id="2908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15188" y="6442075"/>
            <a:ext cx="19050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08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2625" y="6365875"/>
            <a:ext cx="426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Author:Jedda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08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0" rIns="92075" bIns="0" numCol="1" anchor="b" anchorCtr="0" compatLnSpc="1"/>
          <a:lstStyle>
            <a:lvl2pPr algn="r">
              <a:defRPr sz="1400" b="0"/>
            </a:lvl2pPr>
          </a:lstStyle>
          <a:p>
            <a:pPr lvl="1" eaLnBrk="1" fontAlgn="base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90826" name="Text Box 10"/>
          <p:cNvSpPr txBox="1">
            <a:spLocks noChangeArrowheads="1"/>
          </p:cNvSpPr>
          <p:nvPr/>
        </p:nvSpPr>
        <p:spPr bwMode="auto">
          <a:xfrm>
            <a:off x="5791200" y="6248400"/>
            <a:ext cx="2971800" cy="776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none" lIns="92075" tIns="0" rIns="92075" bIns="0" anchor="b"/>
          <a:lstStyle/>
          <a:p>
            <a:pPr lvl="1" indent="0" algn="r" rtl="0" eaLnBrk="1" latinLnBrk="0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fld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Text Box 6"/>
          <p:cNvSpPr txBox="1"/>
          <p:nvPr/>
        </p:nvSpPr>
        <p:spPr>
          <a:xfrm>
            <a:off x="5592763" y="5407025"/>
            <a:ext cx="2878138" cy="1295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marR="0" indent="-342900" defTabSz="914400">
              <a:buNone/>
            </a:pPr>
            <a:r>
              <a:rPr kumimoji="0" lang="zh-CN" altLang="en-US" sz="2800" b="0" kern="1200" cap="none" spc="0" normalizeH="0" baseline="0" noProof="1">
                <a:solidFill>
                  <a:schemeClr val="bg2"/>
                </a:solidFill>
                <a:latin typeface="方正舒体" charset="0"/>
                <a:ea typeface="+mn-ea"/>
                <a:cs typeface="+mn-cs"/>
                <a:sym typeface="+mn-ea"/>
              </a:rPr>
              <a:t>班级：</a:t>
            </a:r>
            <a:r>
              <a:rPr kumimoji="0" lang="zh-CN" altLang="en-US" sz="2800" b="0" kern="1200" cap="none" spc="0" normalizeH="0" baseline="0" noProof="1">
                <a:solidFill>
                  <a:schemeClr val="bg2"/>
                </a:solidFill>
                <a:latin typeface="宋体" panose="02010600030101010101" pitchFamily="2" charset="-122"/>
                <a:ea typeface="+mn-ea"/>
                <a:cs typeface="宋体" panose="02010600030101010101" pitchFamily="2" charset="-122"/>
                <a:sym typeface="+mn-ea"/>
              </a:rPr>
              <a:t>自动</a:t>
            </a:r>
            <a:r>
              <a:rPr kumimoji="0" lang="en-US" altLang="zh-CN" sz="2800" b="0" kern="1200" cap="none" spc="0" normalizeH="0" baseline="0" noProof="1">
                <a:solidFill>
                  <a:schemeClr val="bg2"/>
                </a:solidFill>
                <a:latin typeface="宋体" panose="02010600030101010101" pitchFamily="2" charset="-122"/>
                <a:ea typeface="+mn-ea"/>
                <a:cs typeface="宋体" panose="02010600030101010101" pitchFamily="2" charset="-122"/>
                <a:sym typeface="+mn-ea"/>
              </a:rPr>
              <a:t>1403</a:t>
            </a:r>
            <a:endParaRPr kumimoji="0" lang="zh-CN" altLang="en-US" sz="2800" b="0" kern="1200" cap="none" spc="0" normalizeH="0" baseline="0" noProof="1">
              <a:solidFill>
                <a:schemeClr val="bg2"/>
              </a:solidFill>
              <a:latin typeface="方正舒体" charset="0"/>
              <a:ea typeface="+mn-ea"/>
              <a:cs typeface="+mn-cs"/>
              <a:sym typeface="+mn-ea"/>
            </a:endParaRPr>
          </a:p>
          <a:p>
            <a:pPr marL="342900" marR="0" indent="-342900" defTabSz="914400">
              <a:buNone/>
            </a:pPr>
            <a:r>
              <a:rPr kumimoji="0" lang="zh-CN" altLang="en-US" sz="2800" b="0" kern="1200" cap="none" spc="0" normalizeH="0" baseline="0" noProof="1">
                <a:solidFill>
                  <a:schemeClr val="bg2"/>
                </a:solidFill>
                <a:latin typeface="方正舒体" charset="0"/>
                <a:ea typeface="+mn-ea"/>
                <a:cs typeface="+mn-cs"/>
                <a:sym typeface="+mn-ea"/>
              </a:rPr>
              <a:t>学生：于源红</a:t>
            </a:r>
          </a:p>
          <a:p>
            <a:pPr marL="342900" marR="0" indent="-342900" defTabSz="914400">
              <a:buNone/>
            </a:pPr>
            <a:r>
              <a:rPr kumimoji="0" lang="zh-CN" altLang="en-US" sz="2800" b="0" kern="1200" cap="none" spc="0" normalizeH="0" baseline="0" noProof="1">
                <a:solidFill>
                  <a:schemeClr val="bg2"/>
                </a:solidFill>
                <a:latin typeface="方正舒体" charset="0"/>
                <a:ea typeface="+mn-ea"/>
                <a:cs typeface="+mn-cs"/>
                <a:sym typeface="+mn-ea"/>
              </a:rPr>
              <a:t>学号：</a:t>
            </a:r>
            <a:r>
              <a:rPr kumimoji="0" lang="en-US" altLang="zh-CN" sz="2800" b="0" kern="1200" cap="none" spc="0" normalizeH="0" baseline="0" noProof="1">
                <a:solidFill>
                  <a:schemeClr val="bg2"/>
                </a:solidFill>
                <a:latin typeface="+mn-ea"/>
                <a:ea typeface="+mn-ea"/>
                <a:cs typeface="+mn-cs"/>
                <a:sym typeface="+mn-ea"/>
              </a:rPr>
              <a:t>06141088</a:t>
            </a:r>
          </a:p>
        </p:txBody>
      </p:sp>
      <p:sp>
        <p:nvSpPr>
          <p:cNvPr id="18432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420688" y="630238"/>
            <a:ext cx="8229600" cy="1419225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strike="noStrike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基于教学的简单</a:t>
            </a:r>
            <a:r>
              <a:rPr kumimoji="0" lang="en-US" altLang="zh-CN" sz="3600" b="0" i="0" strike="noStrike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OA</a:t>
            </a:r>
            <a:r>
              <a:rPr kumimoji="0" lang="zh-CN" altLang="zh-CN" sz="3600" b="0" i="0" strike="noStrike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系统的设计与实现</a:t>
            </a:r>
          </a:p>
        </p:txBody>
      </p:sp>
      <p:sp>
        <p:nvSpPr>
          <p:cNvPr id="184329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2800" y="2971800"/>
            <a:ext cx="3784600" cy="2809875"/>
          </a:xfrm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0" i="0" strike="noStrike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隶书" pitchFamily="49" charset="-122"/>
                <a:cs typeface="+mn-cs"/>
              </a:rPr>
              <a:t>课题背景、意义</a:t>
            </a:r>
            <a:endParaRPr kumimoji="0" lang="en-US" altLang="zh-CN" sz="3200" b="0" i="0" strike="noStrike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itchFamily="18" charset="0"/>
              <a:ea typeface="隶书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0" i="0" strike="noStrike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隶书" pitchFamily="49" charset="-122"/>
                <a:cs typeface="+mn-cs"/>
              </a:rPr>
              <a:t>系统概述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0" i="0" strike="noStrike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隶书" pitchFamily="49" charset="-122"/>
                <a:cs typeface="+mn-cs"/>
              </a:rPr>
              <a:t>开发环境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0" i="0" strike="noStrike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隶书" pitchFamily="49" charset="-122"/>
                <a:cs typeface="+mn-cs"/>
              </a:rPr>
              <a:t>致谢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</a:t>
            </a:r>
            <a:r>
              <a:rPr kumimoji="0" lang="en-US" altLang="zh-CN" sz="4400" b="0" i="0" strike="noStrike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altLang="zh-CN" sz="4400" b="0" i="0" strike="noStrike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管理员的管理权限</a:t>
            </a:r>
          </a:p>
        </p:txBody>
      </p:sp>
      <p:sp>
        <p:nvSpPr>
          <p:cNvPr id="19459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none" lIns="92075" tIns="0" rIns="92075" bIns="0" anchor="b"/>
          <a:lstStyle/>
          <a:p>
            <a:pPr lvl="1" indent="0" algn="r" rtl="0" eaLnBrk="1" latinLnBrk="0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9460" name="Pictur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625" y="2241550"/>
            <a:ext cx="7772400" cy="3594100"/>
          </a:xfrm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</a:t>
            </a:r>
            <a:r>
              <a:rPr kumimoji="0" lang="zh-CN" altLang="en-US" sz="4400" b="0" i="0" strike="noStrike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学生信息的添加页</a:t>
            </a:r>
          </a:p>
        </p:txBody>
      </p:sp>
      <p:sp>
        <p:nvSpPr>
          <p:cNvPr id="20483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none" lIns="92075" tIns="0" rIns="92075" bIns="0" anchor="b"/>
          <a:lstStyle/>
          <a:p>
            <a:pPr lvl="1" indent="0" algn="r" rtl="0" eaLnBrk="1" latinLnBrk="0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484" name="Pictur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888" y="1981200"/>
            <a:ext cx="5857875" cy="4114800"/>
          </a:xfrm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strike="noStrike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作业管理页</a:t>
            </a:r>
          </a:p>
        </p:txBody>
      </p:sp>
      <p:sp>
        <p:nvSpPr>
          <p:cNvPr id="21507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none" lIns="92075" tIns="0" rIns="92075" bIns="0" anchor="b"/>
          <a:lstStyle/>
          <a:p>
            <a:pPr lvl="1" indent="0" algn="r" rtl="0" eaLnBrk="1" latinLnBrk="0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508" name="Pictur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625" y="2233613"/>
            <a:ext cx="7772400" cy="3609975"/>
          </a:xfrm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kumimoji="0" lang="zh-CN" altLang="en-US" sz="4400" b="0" i="0" strike="noStrike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学生作业附件下载</a:t>
            </a:r>
          </a:p>
        </p:txBody>
      </p:sp>
      <p:sp>
        <p:nvSpPr>
          <p:cNvPr id="22531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none" lIns="92075" tIns="0" rIns="92075" bIns="0" anchor="b"/>
          <a:lstStyle/>
          <a:p>
            <a:pPr lvl="1" indent="0" algn="r" rtl="0" eaLnBrk="1" latinLnBrk="0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2532" name="Pictur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625" y="2487613"/>
            <a:ext cx="7772400" cy="3101975"/>
          </a:xfrm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strike="noStrike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留言信息管理</a:t>
            </a:r>
          </a:p>
        </p:txBody>
      </p:sp>
      <p:sp>
        <p:nvSpPr>
          <p:cNvPr id="23555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none" lIns="92075" tIns="0" rIns="92075" bIns="0" anchor="b"/>
          <a:lstStyle/>
          <a:p>
            <a:pPr lvl="1" indent="0" algn="r" rtl="0" eaLnBrk="1" latinLnBrk="0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3556" name="Pictur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625" y="2065338"/>
            <a:ext cx="7772400" cy="3946525"/>
          </a:xfrm>
          <a:ln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0425" y="2135188"/>
            <a:ext cx="8245475" cy="4595813"/>
          </a:xfrm>
        </p:spPr>
        <p:txBody>
          <a:bodyPr vert="horz" wrap="square" lIns="182562" tIns="46038" rIns="182562" bIns="46038" numCol="1" anchor="t" anchorCtr="0" compatLnSpc="1"/>
          <a:lstStyle/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4800" b="1" i="0" strike="noStrike" spc="150" baseline="0" noProof="0" dirty="0">
                <a:ln w="11430"/>
                <a:solidFill>
                  <a:schemeClr val="bg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谢谢各位老师！</a:t>
            </a:r>
            <a:endParaRPr kumimoji="0" lang="en-US" altLang="zh-CN" sz="4800" b="1" i="0" strike="noStrike" spc="150" baseline="0" noProof="0" dirty="0">
              <a:ln w="11430"/>
              <a:solidFill>
                <a:schemeClr val="bg2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4800" b="1" i="0" strike="noStrike" spc="150" baseline="0" noProof="0" dirty="0">
                <a:ln w="11430"/>
                <a:solidFill>
                  <a:schemeClr val="bg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Thank You</a:t>
            </a:r>
            <a:r>
              <a:rPr kumimoji="0" lang="zh-CN" altLang="en-US" sz="4800" b="1" i="0" strike="noStrike" spc="150" baseline="0" noProof="0" dirty="0">
                <a:ln w="11430"/>
                <a:solidFill>
                  <a:schemeClr val="bg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！</a:t>
            </a: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4800" b="1" i="0" strike="noStrike" spc="150" baseline="0" noProof="0" dirty="0">
              <a:ln w="11430"/>
              <a:solidFill>
                <a:schemeClr val="bg2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4800" b="1" i="0" strike="noStrike" spc="150" baseline="0" noProof="0" dirty="0">
                <a:ln w="11430"/>
                <a:solidFill>
                  <a:schemeClr val="bg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4800" b="1" i="0" strike="noStrike" spc="150" baseline="0" noProof="0" dirty="0">
              <a:ln w="11430"/>
              <a:solidFill>
                <a:schemeClr val="bg2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4800" b="1" i="0" strike="noStrike" spc="150" baseline="0" noProof="0" dirty="0">
                <a:ln w="11430"/>
                <a:solidFill>
                  <a:schemeClr val="bg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</a:t>
            </a:r>
            <a:r>
              <a:rPr kumimoji="0" lang="en-US" altLang="zh-CN" sz="4800" b="1" i="0" strike="noStrike" spc="150" baseline="0" noProof="0" dirty="0">
                <a:ln w="11430"/>
                <a:solidFill>
                  <a:schemeClr val="bg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2018</a:t>
            </a:r>
            <a:r>
              <a:rPr kumimoji="0" lang="zh-CN" altLang="en-US" sz="4800" b="1" i="0" strike="noStrike" spc="150" baseline="0" noProof="0" dirty="0">
                <a:ln w="11430"/>
                <a:solidFill>
                  <a:schemeClr val="bg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4800" b="1" i="0" strike="noStrike" spc="150" baseline="0" noProof="0" dirty="0">
                <a:ln w="11430"/>
                <a:solidFill>
                  <a:schemeClr val="bg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4800" b="1" i="0" strike="noStrike" spc="150" baseline="0" noProof="0" dirty="0">
                <a:ln w="11430"/>
                <a:solidFill>
                  <a:schemeClr val="bg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月</a:t>
            </a:r>
            <a:r>
              <a:rPr kumimoji="0" lang="en-US" altLang="zh-CN" sz="4800" b="1" i="0" strike="noStrike" spc="150" baseline="0" noProof="0" dirty="0">
                <a:ln w="11430"/>
                <a:solidFill>
                  <a:schemeClr val="bg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zh-CN" altLang="en-US" sz="4800" b="1" i="0" strike="noStrike" spc="150" baseline="0" noProof="0" dirty="0">
                <a:ln w="11430"/>
                <a:solidFill>
                  <a:schemeClr val="bg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日</a:t>
            </a:r>
            <a:endParaRPr kumimoji="0" lang="zh-CN" altLang="en-US" sz="4800" b="1" i="0" u="none" strike="noStrike" kern="0" cap="none" spc="150" normalizeH="0" baseline="0" noProof="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4800" b="1" i="0" u="none" strike="noStrike" kern="0" cap="none" spc="150" normalizeH="0" baseline="0" noProof="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0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none" lIns="92075" tIns="0" rIns="92075" bIns="0" anchor="b"/>
          <a:lstStyle/>
          <a:p>
            <a:pPr lvl="1" indent="0" algn="r" rtl="0" eaLnBrk="1" latinLnBrk="0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15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16775" y="6148388"/>
            <a:ext cx="1905000" cy="381000"/>
          </a:xfrm>
          <a:ln/>
        </p:spPr>
        <p:txBody>
          <a:bodyPr wrap="none" lIns="92075" tIns="0" rIns="92075" bIns="0" anchor="b"/>
          <a:lstStyle/>
          <a:p>
            <a:pPr lvl="1" indent="0" algn="r" rtl="0" eaLnBrk="1" latinLnBrk="0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2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38138" y="369888"/>
            <a:ext cx="6654800" cy="622300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strike="noStrike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</a:t>
            </a:r>
            <a:r>
              <a:rPr kumimoji="0" lang="zh-CN" altLang="en-US" sz="3600" b="0" i="0" strike="noStrike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课题的背景及意义</a:t>
            </a:r>
          </a:p>
        </p:txBody>
      </p:sp>
      <p:sp>
        <p:nvSpPr>
          <p:cNvPr id="6148" name="Rectangle 1031"/>
          <p:cNvSpPr>
            <a:spLocks noGrp="1"/>
          </p:cNvSpPr>
          <p:nvPr>
            <p:ph idx="1"/>
          </p:nvPr>
        </p:nvSpPr>
        <p:spPr>
          <a:xfrm>
            <a:off x="431800" y="1193800"/>
            <a:ext cx="8280400" cy="4752975"/>
          </a:xfrm>
        </p:spPr>
        <p:txBody>
          <a:bodyPr vert="horz" wrap="square" lIns="182562" tIns="46038" rIns="182562" bIns="46038" anchor="t"/>
          <a:lstStyle/>
          <a:p>
            <a:pPr fontAlgn="base">
              <a:spcBef>
                <a:spcPct val="50000"/>
              </a:spcBef>
            </a:pPr>
            <a:r>
              <a:rPr lang="zh-CN" altLang="en-US" sz="2400" noProof="1">
                <a:solidFill>
                  <a:schemeClr val="bg2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随着社会的快速发展，教学对于教师来说是一项繁重的工作，如何解决教师教学是一个严肃的问题。因此，一款教学自动化系统对于教师和学生来说一个福音，所以，基于教师教学的简单</a:t>
            </a:r>
            <a:r>
              <a:rPr lang="en-US" altLang="zh-CN" sz="2400" noProof="1">
                <a:solidFill>
                  <a:schemeClr val="bg2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OA</a:t>
            </a:r>
            <a:r>
              <a:rPr lang="zh-CN" altLang="en-US" sz="2400" noProof="1">
                <a:solidFill>
                  <a:schemeClr val="bg2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系统很好的解决了当下矛盾，既节省了时间，又做到了教师和学生之间通信的高效性。</a:t>
            </a:r>
            <a:endParaRPr lang="zh-CN" altLang="en-US" sz="2800" noProof="1">
              <a:solidFill>
                <a:schemeClr val="bg2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</a:pPr>
            <a:r>
              <a:rPr lang="zh-CN" altLang="en-US" sz="2800" strike="noStrike" noProof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重点内容：</a:t>
            </a:r>
          </a:p>
          <a:p>
            <a:pPr lvl="2" fontAlgn="base">
              <a:spcBef>
                <a:spcPct val="50000"/>
              </a:spcBef>
              <a:buChar char="•"/>
            </a:pPr>
            <a:r>
              <a:rPr lang="zh-CN" altLang="en-US" noProof="1">
                <a:solidFill>
                  <a:schemeClr val="bg2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学会如何分析和设计数据库</a:t>
            </a:r>
          </a:p>
          <a:p>
            <a:pPr lvl="2" fontAlgn="base">
              <a:spcBef>
                <a:spcPct val="50000"/>
              </a:spcBef>
              <a:buChar char="•"/>
            </a:pPr>
            <a:r>
              <a:rPr lang="zh-CN" altLang="en-US" noProof="1">
                <a:solidFill>
                  <a:schemeClr val="bg2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学会数据库的基本使用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685800" y="946150"/>
            <a:ext cx="7772400" cy="5419725"/>
          </a:xfrm>
        </p:spPr>
        <p:txBody>
          <a:bodyPr vert="horz" wrap="square" lIns="182562" tIns="46038" rIns="182562" bIns="46038" anchor="t"/>
          <a:lstStyle/>
          <a:p>
            <a:pPr algn="just" fontAlgn="base"/>
            <a:r>
              <a:rPr lang="zh-CN" altLang="x-none" sz="2800" strike="noStrike" noProof="1">
                <a:solidFill>
                  <a:schemeClr val="bg2"/>
                </a:solidFill>
                <a:uFillTx/>
                <a:latin typeface="+中文正文" charset="0"/>
                <a:cs typeface="+mn-ea"/>
              </a:rPr>
              <a:t>教师教学的简单</a:t>
            </a:r>
            <a:r>
              <a:rPr lang="en-US" altLang="zh-CN" sz="2800" strike="noStrike" noProof="1">
                <a:solidFill>
                  <a:schemeClr val="bg2"/>
                </a:solidFill>
                <a:uFillTx/>
                <a:latin typeface="+mn-ea"/>
                <a:cs typeface="+mn-ea"/>
              </a:rPr>
              <a:t>OA</a:t>
            </a:r>
            <a:r>
              <a:rPr lang="zh-CN" altLang="x-none" sz="2800" strike="noStrike" noProof="1">
                <a:solidFill>
                  <a:schemeClr val="bg2"/>
                </a:solidFill>
                <a:uFillTx/>
                <a:latin typeface="+中文正文" charset="0"/>
                <a:cs typeface="+mn-ea"/>
              </a:rPr>
              <a:t>系统解决教师教学管理的日常管理规范化、增加管理的可控性、提高行业运转的效率的基本问题。随着信息技术的发展，网络化的普及，教师教学的简单</a:t>
            </a:r>
            <a:r>
              <a:rPr lang="en-US" altLang="zh-CN" sz="2800" strike="noStrike" noProof="1">
                <a:solidFill>
                  <a:schemeClr val="bg2"/>
                </a:solidFill>
                <a:uFillTx/>
                <a:latin typeface="+mn-ea"/>
                <a:cs typeface="+mn-ea"/>
              </a:rPr>
              <a:t>OA</a:t>
            </a:r>
            <a:r>
              <a:rPr lang="zh-CN" altLang="x-none" sz="2800" strike="noStrike" noProof="1">
                <a:solidFill>
                  <a:schemeClr val="bg2"/>
                </a:solidFill>
                <a:uFillTx/>
                <a:latin typeface="+中文正文" charset="0"/>
                <a:cs typeface="+mn-ea"/>
              </a:rPr>
              <a:t>系统将发挥着日益重要的作用。通过网络，高校机构内部的用户可跨越时间、各个部门或是不同的地点协同办公。利用教师教学的简单</a:t>
            </a:r>
            <a:r>
              <a:rPr lang="en-US" altLang="zh-CN" sz="2800" strike="noStrike" noProof="1">
                <a:solidFill>
                  <a:schemeClr val="bg2"/>
                </a:solidFill>
                <a:uFillTx/>
                <a:latin typeface="+mn-ea"/>
                <a:cs typeface="+mn-ea"/>
              </a:rPr>
              <a:t>OA</a:t>
            </a:r>
            <a:r>
              <a:rPr lang="zh-CN" altLang="x-none" sz="2800" strike="noStrike" noProof="1">
                <a:solidFill>
                  <a:schemeClr val="bg2"/>
                </a:solidFill>
                <a:uFillTx/>
                <a:latin typeface="+中文正文" charset="0"/>
                <a:cs typeface="+mn-ea"/>
              </a:rPr>
              <a:t>系统使高校各方面的信息的传递更加快捷和方便，从而极大地提高了管理的效率，扩展了管理的新方式，实现了运营的高效率。这正是未来高校自动化发展的必然趋势。也是高校管理科学化、正规化管理的重要条件</a:t>
            </a:r>
            <a:r>
              <a:rPr lang="zh-CN" altLang="en-US" sz="2800" strike="noStrike" noProof="1">
                <a:solidFill>
                  <a:schemeClr val="bg2"/>
                </a:solidFill>
                <a:uFillTx/>
                <a:latin typeface="+中文正文" charset="0"/>
                <a:cs typeface="+mn-ea"/>
              </a:rPr>
              <a:t>。</a:t>
            </a:r>
            <a:endParaRPr lang="zh-CN" altLang="en-US" sz="2800" strike="noStrike" noProof="1">
              <a:solidFill>
                <a:schemeClr val="bg2"/>
              </a:solidFill>
              <a:uFillTx/>
              <a:latin typeface="+mn-ea"/>
              <a:cs typeface="+mn-ea"/>
            </a:endParaRPr>
          </a:p>
          <a:p>
            <a:pPr marL="0" indent="0" algn="just" fontAlgn="base">
              <a:buNone/>
            </a:pPr>
            <a:endParaRPr lang="zh-CN" altLang="en-US" sz="2800" strike="noStrike" noProof="1">
              <a:solidFill>
                <a:schemeClr val="bg2"/>
              </a:solidFill>
              <a:uFillTx/>
              <a:latin typeface="+mn-ea"/>
              <a:cs typeface="+mn-ea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none" lIns="92075" tIns="46038" rIns="92075" bIns="46038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Author: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8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none" lIns="92075" tIns="0" rIns="92075" bIns="0" anchor="b"/>
          <a:lstStyle/>
          <a:p>
            <a:pPr lvl="1" indent="0" algn="r" rtl="0" eaLnBrk="1" latinLnBrk="0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none" lIns="92075" tIns="0" rIns="92075" bIns="0" anchor="b"/>
          <a:lstStyle/>
          <a:p>
            <a:pPr lvl="1" indent="0" algn="r" rtl="0" eaLnBrk="1" latinLnBrk="0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1390" name="Rectangle 30"/>
          <p:cNvSpPr>
            <a:spLocks noGrp="1" noRot="1" noChangeArrowheads="1"/>
          </p:cNvSpPr>
          <p:nvPr>
            <p:ph type="title"/>
          </p:nvPr>
        </p:nvSpPr>
        <p:spPr>
          <a:xfrm>
            <a:off x="433388" y="582613"/>
            <a:ext cx="8229600" cy="922338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系统概述</a:t>
            </a:r>
          </a:p>
        </p:txBody>
      </p:sp>
      <p:sp>
        <p:nvSpPr>
          <p:cNvPr id="8196" name="Rectangle 37"/>
          <p:cNvSpPr>
            <a:spLocks noGrp="1"/>
          </p:cNvSpPr>
          <p:nvPr>
            <p:ph idx="1"/>
          </p:nvPr>
        </p:nvSpPr>
        <p:spPr>
          <a:xfrm>
            <a:off x="409575" y="1979613"/>
            <a:ext cx="8280400" cy="3756025"/>
          </a:xfrm>
        </p:spPr>
        <p:txBody>
          <a:bodyPr vert="horz" wrap="square" lIns="182562" tIns="46038" rIns="182562" bIns="46038" anchor="t"/>
          <a:lstStyle/>
          <a:p>
            <a:pPr fontAlgn="base">
              <a:buNone/>
            </a:pPr>
            <a:r>
              <a:rPr lang="en-US" altLang="zh-CN" sz="2800" strike="noStrike" noProof="1"/>
              <a:t>	</a:t>
            </a:r>
            <a:r>
              <a:rPr lang="zh-CN" altLang="x-none" sz="2800" strike="noStrike" noProof="1">
                <a:solidFill>
                  <a:schemeClr val="bg2"/>
                </a:solidFill>
                <a:uFillTx/>
              </a:rPr>
              <a:t>本</a:t>
            </a:r>
            <a:r>
              <a:rPr lang="zh-CN" altLang="en-US" sz="2800" strike="noStrike" noProof="1">
                <a:solidFill>
                  <a:schemeClr val="bg2"/>
                </a:solidFill>
                <a:uFillTx/>
              </a:rPr>
              <a:t>系统</a:t>
            </a:r>
            <a:r>
              <a:rPr lang="zh-CN" altLang="x-none" sz="2800" strike="noStrike" noProof="1">
                <a:solidFill>
                  <a:schemeClr val="bg2"/>
                </a:solidFill>
                <a:uFillTx/>
              </a:rPr>
              <a:t>选用</a:t>
            </a:r>
            <a:r>
              <a:rPr lang="en-US" altLang="zh-CN" sz="2800" strike="noStrike" noProof="1">
                <a:solidFill>
                  <a:schemeClr val="bg2"/>
                </a:solidFill>
                <a:uFillTx/>
              </a:rPr>
              <a:t>Mysql</a:t>
            </a:r>
            <a:r>
              <a:rPr lang="zh-CN" altLang="x-none" sz="2800" strike="noStrike" noProof="1">
                <a:solidFill>
                  <a:schemeClr val="bg2"/>
                </a:solidFill>
                <a:uFillTx/>
              </a:rPr>
              <a:t>作为后台数据库，</a:t>
            </a:r>
            <a:r>
              <a:rPr lang="en-US" altLang="zh-CN" sz="2800" strike="noStrike" noProof="1">
                <a:solidFill>
                  <a:schemeClr val="bg2"/>
                </a:solidFill>
                <a:uFillTx/>
              </a:rPr>
              <a:t>java</a:t>
            </a:r>
            <a:r>
              <a:rPr lang="zh-CN" altLang="x-none" sz="2800" strike="noStrike" noProof="1">
                <a:solidFill>
                  <a:schemeClr val="bg2"/>
                </a:solidFill>
                <a:uFillTx/>
              </a:rPr>
              <a:t>作为前台语言，采用</a:t>
            </a:r>
            <a:r>
              <a:rPr lang="en-US" altLang="zh-CN" sz="2800" strike="noStrike" noProof="1">
                <a:solidFill>
                  <a:schemeClr val="bg2"/>
                </a:solidFill>
                <a:uFillTx/>
              </a:rPr>
              <a:t>B/S</a:t>
            </a:r>
            <a:r>
              <a:rPr lang="zh-CN" altLang="x-none" sz="2800" strike="noStrike" noProof="1">
                <a:solidFill>
                  <a:schemeClr val="bg2"/>
                </a:solidFill>
                <a:uFillTx/>
              </a:rPr>
              <a:t>模式，实现整合应用数据库与</a:t>
            </a:r>
            <a:r>
              <a:rPr lang="en-US" altLang="zh-CN" sz="2800" strike="noStrike" noProof="1">
                <a:solidFill>
                  <a:schemeClr val="bg2"/>
                </a:solidFill>
                <a:uFillTx/>
              </a:rPr>
              <a:t>java</a:t>
            </a:r>
            <a:r>
              <a:rPr lang="zh-CN" altLang="x-none" sz="2800" strike="noStrike" noProof="1">
                <a:solidFill>
                  <a:schemeClr val="bg2"/>
                </a:solidFill>
                <a:uFillTx/>
              </a:rPr>
              <a:t>技术系统开发方案。本研究依照软件工程方法和理论，分析需求，设计框架，整体实现。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none" lIns="92075" tIns="0" rIns="92075" bIns="0" anchor="b"/>
          <a:lstStyle/>
          <a:p>
            <a:pPr lvl="1" indent="0" algn="r" rtl="0" eaLnBrk="1" latinLnBrk="0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4" name="Rectangle 34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strike="noStrike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系统功能结构</a:t>
            </a:r>
          </a:p>
        </p:txBody>
      </p:sp>
      <p:sp>
        <p:nvSpPr>
          <p:cNvPr id="13315" name="Rectangle 36"/>
          <p:cNvSpPr>
            <a:spLocks noGrp="1"/>
          </p:cNvSpPr>
          <p:nvPr>
            <p:ph idx="1"/>
          </p:nvPr>
        </p:nvSpPr>
        <p:spPr>
          <a:xfrm>
            <a:off x="433388" y="1457325"/>
            <a:ext cx="8229600" cy="749300"/>
          </a:xfrm>
          <a:ln/>
        </p:spPr>
        <p:txBody>
          <a:bodyPr vert="horz" wrap="square" lIns="182562" tIns="46038" rIns="182562" bIns="46038" anchor="t"/>
          <a:lstStyle/>
          <a:p>
            <a:pPr eaLnBrk="1" hangingPunct="1">
              <a:buNone/>
            </a:pPr>
            <a:r>
              <a:rPr lang="zh-CN" altLang="en-US" sz="2800" dirty="0"/>
              <a:t>系统架构图 ：</a:t>
            </a:r>
          </a:p>
        </p:txBody>
      </p:sp>
      <p:sp>
        <p:nvSpPr>
          <p:cNvPr id="13316" name="Rectangle 80"/>
          <p:cNvSpPr/>
          <p:nvPr/>
        </p:nvSpPr>
        <p:spPr>
          <a:xfrm>
            <a:off x="0" y="2000250"/>
            <a:ext cx="9144000" cy="158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7" name="Rectangle 107"/>
          <p:cNvSpPr/>
          <p:nvPr/>
        </p:nvSpPr>
        <p:spPr>
          <a:xfrm>
            <a:off x="0" y="20002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8" name="Rectangle 115"/>
          <p:cNvSpPr/>
          <p:nvPr/>
        </p:nvSpPr>
        <p:spPr>
          <a:xfrm>
            <a:off x="0" y="20002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indent="304800" eaLnBrk="0" hangingPunct="0">
              <a:lnSpc>
                <a:spcPct val="100000"/>
              </a:lnSpc>
              <a:spcBef>
                <a:spcPct val="0"/>
              </a:spcBef>
            </a:pP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9" name="Rectangle 142"/>
          <p:cNvSpPr/>
          <p:nvPr/>
        </p:nvSpPr>
        <p:spPr>
          <a:xfrm>
            <a:off x="0" y="22637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0" name="Rectangle 152"/>
          <p:cNvSpPr/>
          <p:nvPr/>
        </p:nvSpPr>
        <p:spPr>
          <a:xfrm>
            <a:off x="0" y="23018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321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" y="2152650"/>
            <a:ext cx="6559550" cy="423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634999" y="282575"/>
            <a:ext cx="8098453" cy="6575425"/>
          </a:xfrm>
        </p:spPr>
        <p:txBody>
          <a:bodyPr vert="horz" wrap="square" lIns="182562" tIns="46038" rIns="182562" bIns="46038" anchor="t"/>
          <a:lstStyle/>
          <a:p>
            <a:pPr fontAlgn="base"/>
            <a:r>
              <a:rPr lang="zh-CN" altLang="x-none" strike="noStrike" noProof="1">
                <a:solidFill>
                  <a:schemeClr val="bg2"/>
                </a:solidFill>
                <a:uFillTx/>
              </a:rPr>
              <a:t>项目信息管理</a:t>
            </a:r>
          </a:p>
          <a:p>
            <a:pPr fontAlgn="base"/>
            <a:r>
              <a:rPr lang="zh-CN" altLang="x-none" sz="2800" strike="noStrike" noProof="1">
                <a:solidFill>
                  <a:schemeClr val="bg2"/>
                </a:solidFill>
                <a:uFillTx/>
              </a:rPr>
              <a:t>通常情况下，软件团队会有多个软件项目同时进行开发。项目信息管理是对这些项目的基本信息进行统一的管理，功能上包括项目信息的查看、添加、删除、修改等。对于每个测试项目，本系统为其维护一个基本信息，包括：项目名称、项目负责人、项目编号、建立时间、预计结束时间、描述等内容。同时为每个项目信息提供附件上传功能，可以上传与项目相关的文档资料。在项目信息查看功能中，提供项目完整视图，包含项目版本计划，需求及任务等相关信息。</a:t>
            </a:r>
            <a:endParaRPr lang="zh-CN" altLang="en-US" sz="2800" strike="noStrike" noProof="1">
              <a:solidFill>
                <a:schemeClr val="bg2"/>
              </a:solidFill>
              <a:uFillTx/>
            </a:endParaRPr>
          </a:p>
          <a:p>
            <a:pPr fontAlgn="base"/>
            <a:endParaRPr lang="zh-CN" altLang="x-none" strike="noStrike" noProof="1">
              <a:solidFill>
                <a:schemeClr val="bg2"/>
              </a:solidFill>
              <a:uFillTx/>
            </a:endParaRPr>
          </a:p>
          <a:p>
            <a:pPr fontAlgn="base"/>
            <a:endParaRPr lang="zh-CN" altLang="x-none" strike="noStrike" noProof="1">
              <a:solidFill>
                <a:schemeClr val="bg2"/>
              </a:solidFill>
              <a:uFillTx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none" lIns="92075" tIns="46038" rIns="92075" bIns="46038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Author:于源红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none" lIns="92075" tIns="0" rIns="92075" bIns="0" anchor="b"/>
          <a:lstStyle/>
          <a:p>
            <a:pPr lvl="1" indent="0" algn="r" rtl="0" eaLnBrk="1" latinLnBrk="0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682625" y="166688"/>
            <a:ext cx="7772400" cy="6459538"/>
          </a:xfrm>
        </p:spPr>
        <p:txBody>
          <a:bodyPr vert="horz" wrap="square" lIns="182562" tIns="46038" rIns="182562" bIns="46038" anchor="t"/>
          <a:lstStyle/>
          <a:p>
            <a:pPr fontAlgn="base"/>
            <a:r>
              <a:rPr lang="zh-CN" altLang="en-US" strike="noStrike" noProof="1">
                <a:solidFill>
                  <a:schemeClr val="bg2"/>
                </a:solidFill>
                <a:uFillTx/>
              </a:rPr>
              <a:t>项目计划</a:t>
            </a:r>
            <a:endParaRPr lang="en-US" altLang="zh-CN" strike="noStrike" noProof="1">
              <a:solidFill>
                <a:schemeClr val="bg2"/>
              </a:solidFill>
              <a:uFillTx/>
            </a:endParaRPr>
          </a:p>
          <a:p>
            <a:pPr fontAlgn="base"/>
            <a:r>
              <a:rPr lang="zh-CN" altLang="x-none" sz="2800" strike="noStrike" noProof="1">
                <a:solidFill>
                  <a:schemeClr val="bg2"/>
                </a:solidFill>
                <a:uFillTx/>
              </a:rPr>
              <a:t>项目计划模块是对项目发布计划进行管理。在实际项目开发过程中，由于资金、人员、时间等限制因素，团队会选择将项目分为多个阶段进行开发，从而产生多个发布版本。系统设计考虑此因素，提供软件发布管理，对每个发布版本进行管理。每个版本与具体的需求相关联，从而明确每个版本的实现目的，方便跟踪版本的实现及测试情况。各项目会拥有一个默认版本。发布版本可以是外部发布版本，也可以是内部发布版本。在实际的开发过程中，对每个发布版本一般不是一次开发完成的，中间会产生多个可执行的版本，称之为构件。构件即 </a:t>
            </a:r>
            <a:r>
              <a:rPr lang="en-US" altLang="zh-CN" sz="2800" strike="noStrike" noProof="1">
                <a:solidFill>
                  <a:schemeClr val="bg2"/>
                </a:solidFill>
                <a:uFillTx/>
              </a:rPr>
              <a:t>build</a:t>
            </a:r>
            <a:r>
              <a:rPr lang="zh-CN" altLang="x-none" sz="2800" strike="noStrike" noProof="1">
                <a:solidFill>
                  <a:schemeClr val="bg2"/>
                </a:solidFill>
                <a:uFillTx/>
              </a:rPr>
              <a:t>，对应代码的版本，每个发布版本下可添加构件。测试针对构件进行。</a:t>
            </a:r>
            <a:endParaRPr lang="zh-CN" altLang="x-none" sz="2800" strike="noStrike" noProof="1"/>
          </a:p>
          <a:p>
            <a:pPr fontAlgn="base"/>
            <a:endParaRPr lang="zh-CN" altLang="en-US" strike="noStrike" noProof="1"/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none" lIns="92075" tIns="46038" rIns="92075" bIns="46038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Author:于源红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none" lIns="92075" tIns="0" rIns="92075" bIns="0" anchor="b"/>
          <a:lstStyle/>
          <a:p>
            <a:pPr lvl="1" indent="0" algn="r" rtl="0" eaLnBrk="1" latinLnBrk="0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none" lIns="92075" tIns="0" rIns="92075" bIns="0" anchor="b"/>
          <a:lstStyle/>
          <a:p>
            <a:pPr lvl="1" indent="0" algn="r" rtl="0" eaLnBrk="1" latinLnBrk="0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30"/>
          <p:cNvSpPr>
            <a:spLocks noGrp="1"/>
          </p:cNvSpPr>
          <p:nvPr>
            <p:ph idx="1"/>
          </p:nvPr>
        </p:nvSpPr>
        <p:spPr/>
        <p:txBody>
          <a:bodyPr vert="horz" wrap="square" lIns="182562" tIns="46038" rIns="182562" bIns="46038" anchor="t"/>
          <a:lstStyle/>
          <a:p>
            <a:pPr eaLnBrk="1" fontAlgn="base" hangingPunct="1">
              <a:lnSpc>
                <a:spcPct val="70000"/>
              </a:lnSpc>
            </a:pPr>
            <a:r>
              <a:rPr lang="zh-CN" altLang="en-US" sz="2800" strike="noStrike" noProof="1">
                <a:solidFill>
                  <a:schemeClr val="bg2"/>
                </a:solidFill>
                <a:uFillTx/>
              </a:rPr>
              <a:t>该系统开发使用的硬件平台：</a:t>
            </a:r>
          </a:p>
          <a:p>
            <a:pPr eaLnBrk="1" fontAlgn="base" hangingPunct="1">
              <a:lnSpc>
                <a:spcPct val="70000"/>
              </a:lnSpc>
              <a:buNone/>
            </a:pPr>
            <a:r>
              <a:rPr lang="en-US" altLang="zh-CN" sz="2800" strike="noStrike" noProof="1">
                <a:solidFill>
                  <a:schemeClr val="bg2"/>
                </a:solidFill>
                <a:uFillTx/>
              </a:rPr>
              <a:t>    CPU</a:t>
            </a:r>
            <a:r>
              <a:rPr lang="zh-CN" altLang="en-US" sz="2800" strike="noStrike" noProof="1">
                <a:solidFill>
                  <a:schemeClr val="bg2"/>
                </a:solidFill>
                <a:uFillTx/>
              </a:rPr>
              <a:t>：</a:t>
            </a:r>
            <a:r>
              <a:rPr lang="en-US" altLang="zh-CN" sz="2800" strike="noStrike" noProof="1">
                <a:solidFill>
                  <a:schemeClr val="bg2"/>
                </a:solidFill>
                <a:uFillTx/>
              </a:rPr>
              <a:t>INTELI52.58GHz</a:t>
            </a:r>
            <a:r>
              <a:rPr lang="zh-CN" altLang="en-US" sz="2800" strike="noStrike" noProof="1">
                <a:solidFill>
                  <a:schemeClr val="bg2"/>
                </a:solidFill>
                <a:uFillTx/>
              </a:rPr>
              <a:t>；</a:t>
            </a:r>
          </a:p>
          <a:p>
            <a:pPr eaLnBrk="1" fontAlgn="base" hangingPunct="1">
              <a:lnSpc>
                <a:spcPct val="70000"/>
              </a:lnSpc>
              <a:buNone/>
            </a:pPr>
            <a:r>
              <a:rPr lang="zh-CN" altLang="en-US" sz="2800" strike="noStrike" noProof="1">
                <a:solidFill>
                  <a:schemeClr val="bg2"/>
                </a:solidFill>
                <a:uFillTx/>
              </a:rPr>
              <a:t>    内存：</a:t>
            </a:r>
            <a:r>
              <a:rPr lang="en-US" altLang="zh-CN" sz="2800" strike="noStrike" noProof="1">
                <a:solidFill>
                  <a:schemeClr val="bg2"/>
                </a:solidFill>
                <a:uFillTx/>
              </a:rPr>
              <a:t>4GB</a:t>
            </a:r>
            <a:r>
              <a:rPr lang="zh-CN" altLang="en-US" sz="2800" strike="noStrike" noProof="1">
                <a:solidFill>
                  <a:schemeClr val="bg2"/>
                </a:solidFill>
                <a:uFillTx/>
              </a:rPr>
              <a:t>；</a:t>
            </a:r>
          </a:p>
          <a:p>
            <a:pPr eaLnBrk="1" fontAlgn="base" hangingPunct="1">
              <a:lnSpc>
                <a:spcPct val="70000"/>
              </a:lnSpc>
            </a:pPr>
            <a:r>
              <a:rPr lang="zh-CN" altLang="en-US" sz="2800" strike="noStrike" noProof="1">
                <a:solidFill>
                  <a:schemeClr val="bg2"/>
                </a:solidFill>
                <a:uFillTx/>
              </a:rPr>
              <a:t>软件平台：</a:t>
            </a:r>
          </a:p>
          <a:p>
            <a:pPr eaLnBrk="1" fontAlgn="base" hangingPunct="1">
              <a:lnSpc>
                <a:spcPct val="70000"/>
              </a:lnSpc>
              <a:buNone/>
            </a:pPr>
            <a:r>
              <a:rPr lang="zh-CN" altLang="en-US" sz="2800" strike="noStrike" noProof="1">
                <a:solidFill>
                  <a:schemeClr val="bg2"/>
                </a:solidFill>
                <a:uFillTx/>
              </a:rPr>
              <a:t>    操作系统：</a:t>
            </a:r>
            <a:r>
              <a:rPr lang="en-US" altLang="zh-CN" sz="2800" strike="noStrike" noProof="1">
                <a:solidFill>
                  <a:schemeClr val="bg2"/>
                </a:solidFill>
                <a:uFillTx/>
              </a:rPr>
              <a:t>Windows 7 sp1</a:t>
            </a:r>
            <a:r>
              <a:rPr lang="zh-CN" altLang="en-US" sz="2800" strike="noStrike" noProof="1">
                <a:solidFill>
                  <a:schemeClr val="bg2"/>
                </a:solidFill>
                <a:uFillTx/>
              </a:rPr>
              <a:t>；</a:t>
            </a:r>
          </a:p>
          <a:p>
            <a:pPr eaLnBrk="1" fontAlgn="base" hangingPunct="1">
              <a:lnSpc>
                <a:spcPct val="70000"/>
              </a:lnSpc>
              <a:buNone/>
            </a:pPr>
            <a:r>
              <a:rPr lang="zh-CN" altLang="en-US" sz="2800" strike="noStrike" noProof="1">
                <a:solidFill>
                  <a:schemeClr val="bg2"/>
                </a:solidFill>
                <a:uFillTx/>
              </a:rPr>
              <a:t>    数据库：</a:t>
            </a:r>
            <a:r>
              <a:rPr lang="en-US" altLang="zh-CN" sz="2800" strike="noStrike" noProof="1">
                <a:solidFill>
                  <a:schemeClr val="bg2"/>
                </a:solidFill>
                <a:uFillTx/>
              </a:rPr>
              <a:t>Mysql</a:t>
            </a:r>
            <a:r>
              <a:rPr lang="zh-CN" altLang="en-US" sz="2800" strike="noStrike" noProof="1">
                <a:solidFill>
                  <a:schemeClr val="bg2"/>
                </a:solidFill>
                <a:uFillTx/>
              </a:rPr>
              <a:t>；</a:t>
            </a:r>
          </a:p>
          <a:p>
            <a:pPr eaLnBrk="1" fontAlgn="base" hangingPunct="1">
              <a:lnSpc>
                <a:spcPct val="70000"/>
              </a:lnSpc>
              <a:buNone/>
            </a:pPr>
            <a:r>
              <a:rPr lang="zh-CN" altLang="en-US" sz="2800" strike="noStrike" noProof="1">
                <a:solidFill>
                  <a:schemeClr val="bg2"/>
                </a:solidFill>
                <a:uFillTx/>
              </a:rPr>
              <a:t>    开发工具包：</a:t>
            </a:r>
            <a:r>
              <a:rPr lang="en-US" altLang="zh-CN" sz="2800" strike="noStrike" noProof="1">
                <a:solidFill>
                  <a:schemeClr val="bg2"/>
                </a:solidFill>
                <a:uFillTx/>
              </a:rPr>
              <a:t>CI</a:t>
            </a:r>
            <a:r>
              <a:rPr lang="zh-CN" altLang="en-US" sz="2800" strike="noStrike" noProof="1">
                <a:solidFill>
                  <a:schemeClr val="bg2"/>
                </a:solidFill>
                <a:uFillTx/>
              </a:rPr>
              <a:t>；</a:t>
            </a:r>
          </a:p>
          <a:p>
            <a:pPr eaLnBrk="1" fontAlgn="base" hangingPunct="1">
              <a:lnSpc>
                <a:spcPct val="70000"/>
              </a:lnSpc>
              <a:buNone/>
            </a:pPr>
            <a:r>
              <a:rPr lang="en-US" altLang="zh-CN" sz="2800" strike="noStrike" noProof="1">
                <a:solidFill>
                  <a:schemeClr val="bg2"/>
                </a:solidFill>
                <a:uFillTx/>
              </a:rPr>
              <a:t>    Web</a:t>
            </a:r>
            <a:r>
              <a:rPr lang="zh-CN" altLang="en-US" sz="2800" strike="noStrike" noProof="1">
                <a:solidFill>
                  <a:schemeClr val="bg2"/>
                </a:solidFill>
                <a:uFillTx/>
              </a:rPr>
              <a:t>服务器：</a:t>
            </a:r>
            <a:r>
              <a:rPr lang="en-US" altLang="zh-CN" sz="2800" strike="noStrike" noProof="1">
                <a:solidFill>
                  <a:schemeClr val="bg2"/>
                </a:solidFill>
                <a:uFillTx/>
              </a:rPr>
              <a:t>Apache</a:t>
            </a:r>
            <a:r>
              <a:rPr lang="zh-CN" altLang="en-US" sz="2800" strike="noStrike" noProof="1">
                <a:solidFill>
                  <a:schemeClr val="bg2"/>
                </a:solidFill>
                <a:uFillTx/>
              </a:rPr>
              <a:t>；</a:t>
            </a:r>
          </a:p>
          <a:p>
            <a:pPr eaLnBrk="1" fontAlgn="base" hangingPunct="1">
              <a:lnSpc>
                <a:spcPct val="70000"/>
              </a:lnSpc>
              <a:buNone/>
            </a:pPr>
            <a:r>
              <a:rPr lang="zh-CN" altLang="en-US" sz="2800" strike="noStrike" noProof="1">
                <a:solidFill>
                  <a:schemeClr val="bg2"/>
                </a:solidFill>
                <a:uFillTx/>
              </a:rPr>
              <a:t>    浏览器：</a:t>
            </a:r>
            <a:r>
              <a:rPr lang="en-US" altLang="zh-CN" sz="2800" strike="noStrike" noProof="1">
                <a:solidFill>
                  <a:schemeClr val="bg2"/>
                </a:solidFill>
                <a:uFillTx/>
              </a:rPr>
              <a:t>MicroSoft IE8.0</a:t>
            </a:r>
            <a:r>
              <a:rPr lang="zh-CN" altLang="en-US" sz="2800" strike="noStrike" noProof="1">
                <a:solidFill>
                  <a:schemeClr val="bg2"/>
                </a:solidFill>
                <a:uFillTx/>
              </a:rPr>
              <a:t>；</a:t>
            </a:r>
          </a:p>
        </p:txBody>
      </p:sp>
      <p:sp>
        <p:nvSpPr>
          <p:cNvPr id="186400" name="Rectangle 3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strike="noStrike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开发环境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zh-CN" altLang="en-US" sz="4400" b="0" i="0" strike="noStrike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登录首页</a:t>
            </a:r>
          </a:p>
        </p:txBody>
      </p:sp>
      <p:sp>
        <p:nvSpPr>
          <p:cNvPr id="18435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none" lIns="92075" tIns="0" rIns="92075" bIns="0" anchor="b"/>
          <a:lstStyle/>
          <a:p>
            <a:pPr lvl="1" indent="0" algn="r" rtl="0" eaLnBrk="1" latinLnBrk="0" hangingPunct="1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8436" name="Pictur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212" y="1752600"/>
            <a:ext cx="5743575" cy="4114800"/>
          </a:xfrm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.0">
  <a:themeElements>
    <a:clrScheme name="3.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.0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.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.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.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.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.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.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.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培训">
  <a:themeElements>
    <a:clrScheme name="培训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CCFF"/>
      </a:accent1>
      <a:accent2>
        <a:srgbClr val="FFFF00"/>
      </a:accent2>
      <a:accent3>
        <a:srgbClr val="AAAAFF"/>
      </a:accent3>
      <a:accent4>
        <a:srgbClr val="DADADA"/>
      </a:accent4>
      <a:accent5>
        <a:srgbClr val="AAE2FF"/>
      </a:accent5>
      <a:accent6>
        <a:srgbClr val="E7E700"/>
      </a:accent6>
      <a:hlink>
        <a:srgbClr val="FF0033"/>
      </a:hlink>
      <a:folHlink>
        <a:srgbClr val="3366FF"/>
      </a:folHlink>
    </a:clrScheme>
    <a:fontScheme name="培训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培训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E2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培训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培训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培训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培训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Data\Microsoft\Templates\3.0.pot</Template>
  <TotalTime>2</TotalTime>
  <Words>683</Words>
  <Application>Microsoft Office PowerPoint</Application>
  <PresentationFormat>全屏显示(4:3)</PresentationFormat>
  <Paragraphs>65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+中文正文</vt:lpstr>
      <vt:lpstr>方正舒体</vt:lpstr>
      <vt:lpstr>仿宋_GB2312</vt:lpstr>
      <vt:lpstr>黑体</vt:lpstr>
      <vt:lpstr>楷体_GB2312</vt:lpstr>
      <vt:lpstr>隶书</vt:lpstr>
      <vt:lpstr>宋体</vt:lpstr>
      <vt:lpstr>Arial</vt:lpstr>
      <vt:lpstr>Arial Narrow</vt:lpstr>
      <vt:lpstr>Garamond</vt:lpstr>
      <vt:lpstr>Tahoma</vt:lpstr>
      <vt:lpstr>Times New Roman</vt:lpstr>
      <vt:lpstr>Wingdings</vt:lpstr>
      <vt:lpstr>3.0</vt:lpstr>
      <vt:lpstr>培训</vt:lpstr>
      <vt:lpstr>基于教学的简单OA系统的设计与实现</vt:lpstr>
      <vt:lpstr>         课题的背景及意义</vt:lpstr>
      <vt:lpstr>PowerPoint 演示文稿</vt:lpstr>
      <vt:lpstr>系统概述</vt:lpstr>
      <vt:lpstr>系统功能结构</vt:lpstr>
      <vt:lpstr>PowerPoint 演示文稿</vt:lpstr>
      <vt:lpstr>PowerPoint 演示文稿</vt:lpstr>
      <vt:lpstr>开发环境</vt:lpstr>
      <vt:lpstr>  登录首页</vt:lpstr>
      <vt:lpstr>          管理员的管理权限</vt:lpstr>
      <vt:lpstr>         学生信息的添加页</vt:lpstr>
      <vt:lpstr>作业管理页</vt:lpstr>
      <vt:lpstr>      学生作业附件下载</vt:lpstr>
      <vt:lpstr>留言信息管理</vt:lpstr>
      <vt:lpstr>PowerPoint 演示文稿</vt:lpstr>
    </vt:vector>
  </TitlesOfParts>
  <Company>Aptech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Genesis of Java</dc:title>
  <dc:creator>Shridevi Sethuraman</dc:creator>
  <cp:lastModifiedBy>ghj</cp:lastModifiedBy>
  <cp:revision>767</cp:revision>
  <cp:lastPrinted>1999-04-02T07:13:32Z</cp:lastPrinted>
  <dcterms:created xsi:type="dcterms:W3CDTF">1999-02-08T10:06:25Z</dcterms:created>
  <dcterms:modified xsi:type="dcterms:W3CDTF">2018-06-08T16:52:53Z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2052-10.1.0.7400</vt:lpwstr>
  </property>
</Properties>
</file>