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4"/>
  </p:notesMasterIdLst>
  <p:sldIdLst>
    <p:sldId id="256" r:id="rId2"/>
    <p:sldId id="275" r:id="rId3"/>
    <p:sldId id="266" r:id="rId4"/>
    <p:sldId id="265" r:id="rId5"/>
    <p:sldId id="276" r:id="rId6"/>
    <p:sldId id="261" r:id="rId7"/>
    <p:sldId id="268" r:id="rId8"/>
    <p:sldId id="279" r:id="rId9"/>
    <p:sldId id="278" r:id="rId10"/>
    <p:sldId id="277" r:id="rId11"/>
    <p:sldId id="270" r:id="rId12"/>
    <p:sldId id="259" r:id="rId1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3521" userDrawn="1">
          <p15:clr>
            <a:srgbClr val="A4A3A4"/>
          </p15:clr>
        </p15:guide>
        <p15:guide id="4" pos="211" userDrawn="1">
          <p15:clr>
            <a:srgbClr val="A4A3A4"/>
          </p15:clr>
        </p15:guide>
        <p15:guide id="5" pos="7469" userDrawn="1">
          <p15:clr>
            <a:srgbClr val="A4A3A4"/>
          </p15:clr>
        </p15:guide>
        <p15:guide id="6" orient="horz" pos="2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5B2"/>
    <a:srgbClr val="CDCAC3"/>
    <a:srgbClr val="466E7A"/>
    <a:srgbClr val="F5F0EA"/>
    <a:srgbClr val="5D91A1"/>
    <a:srgbClr val="00B050"/>
    <a:srgbClr val="676661"/>
    <a:srgbClr val="3C5E68"/>
    <a:srgbClr val="777671"/>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4" autoAdjust="0"/>
    <p:restoredTop sz="94335" autoAdjust="0"/>
  </p:normalViewPr>
  <p:slideViewPr>
    <p:cSldViewPr snapToGrid="0" snapToObjects="1">
      <p:cViewPr varScale="1">
        <p:scale>
          <a:sx n="81" d="100"/>
          <a:sy n="81" d="100"/>
        </p:scale>
        <p:origin x="538" y="72"/>
      </p:cViewPr>
      <p:guideLst>
        <p:guide pos="3840"/>
        <p:guide orient="horz" pos="2160"/>
        <p:guide orient="horz" pos="3521"/>
        <p:guide pos="211"/>
        <p:guide pos="7469"/>
        <p:guide orient="horz" pos="23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0E476-DBBF-42C4-9842-0751DB9A0A97}" type="datetimeFigureOut">
              <a:rPr lang="zh-CN" altLang="en-US" smtClean="0"/>
              <a:pPr/>
              <a:t>2018/6/9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14805-A067-454A-9D69-29B08616F17D}" type="slidenum">
              <a:rPr lang="zh-CN" altLang="en-US" smtClean="0"/>
              <a:pPr/>
              <a:t>‹#›</a:t>
            </a:fld>
            <a:endParaRPr lang="zh-CN" altLang="en-US"/>
          </a:p>
        </p:txBody>
      </p:sp>
    </p:spTree>
    <p:extLst>
      <p:ext uri="{BB962C8B-B14F-4D97-AF65-F5344CB8AC3E}">
        <p14:creationId xmlns:p14="http://schemas.microsoft.com/office/powerpoint/2010/main" val="239590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pPr/>
              <a:t>6</a:t>
            </a:fld>
            <a:endParaRPr lang="zh-CN" altLang="en-US"/>
          </a:p>
        </p:txBody>
      </p:sp>
    </p:spTree>
    <p:extLst>
      <p:ext uri="{BB962C8B-B14F-4D97-AF65-F5344CB8AC3E}">
        <p14:creationId xmlns:p14="http://schemas.microsoft.com/office/powerpoint/2010/main" val="418725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
        <p:nvSpPr>
          <p:cNvPr id="2" name="矩形 1"/>
          <p:cNvSpPr/>
          <p:nvPr userDrawn="1"/>
        </p:nvSpPr>
        <p:spPr>
          <a:xfrm>
            <a:off x="152400" y="139700"/>
            <a:ext cx="11874500" cy="6591300"/>
          </a:xfrm>
          <a:prstGeom prst="rect">
            <a:avLst/>
          </a:prstGeom>
          <a:noFill/>
          <a:ln w="38100">
            <a:solidFill>
              <a:srgbClr val="5D91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58882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Calibri</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597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2" r:id="rId3"/>
    <p:sldLayoutId id="2147483664" r:id="rId4"/>
    <p:sldLayoutId id="2147483663" r:id="rId5"/>
    <p:sldLayoutId id="214748366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office.msn.com.cn/" TargetMode="External"/><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5266806"/>
            <a:ext cx="12193057" cy="1591194"/>
          </a:xfrm>
          <a:prstGeom prst="rect">
            <a:avLst/>
          </a:prstGeom>
        </p:spPr>
      </p:pic>
      <p:pic>
        <p:nvPicPr>
          <p:cNvPr id="26" name="图片 25"/>
          <p:cNvPicPr>
            <a:picLocks noChangeAspect="1"/>
          </p:cNvPicPr>
          <p:nvPr/>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063545" y="910683"/>
            <a:ext cx="10064910" cy="1150770"/>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3249004" y="1033979"/>
            <a:ext cx="5519460" cy="584775"/>
          </a:xfrm>
          <a:prstGeom prst="rect">
            <a:avLst/>
          </a:prstGeom>
        </p:spPr>
        <p:txBody>
          <a:bodyPr wrap="none">
            <a:spAutoFit/>
          </a:bodyPr>
          <a:lstStyle/>
          <a:p>
            <a:r>
              <a:rPr lang="zh-CN" altLang="en-US" sz="3200" b="1" dirty="0">
                <a:solidFill>
                  <a:schemeClr val="bg1"/>
                </a:solidFill>
              </a:rPr>
              <a:t>电气与计算机学院计算机专业</a:t>
            </a:r>
          </a:p>
        </p:txBody>
      </p:sp>
      <p:sp>
        <p:nvSpPr>
          <p:cNvPr id="34" name="矩形 33"/>
          <p:cNvSpPr/>
          <p:nvPr/>
        </p:nvSpPr>
        <p:spPr>
          <a:xfrm>
            <a:off x="2618102" y="2413043"/>
            <a:ext cx="6955750" cy="769441"/>
          </a:xfrm>
          <a:prstGeom prst="rect">
            <a:avLst/>
          </a:prstGeom>
        </p:spPr>
        <p:txBody>
          <a:bodyPr wrap="none">
            <a:spAutoFit/>
          </a:bodyPr>
          <a:lstStyle/>
          <a:p>
            <a:pPr algn="ctr"/>
            <a:r>
              <a:rPr kumimoji="1" lang="zh-CN" altLang="en-US" sz="4400" b="1" dirty="0">
                <a:solidFill>
                  <a:srgbClr val="777671"/>
                </a:solidFill>
                <a:latin typeface="Microsoft YaHei" charset="0"/>
                <a:ea typeface="Microsoft YaHei" charset="0"/>
                <a:cs typeface="Microsoft YaHei" charset="0"/>
              </a:rPr>
              <a:t>烟草管理系统的设计与实现</a:t>
            </a:r>
            <a:endParaRPr lang="zh-CN" altLang="en-US" sz="4400" dirty="0">
              <a:solidFill>
                <a:srgbClr val="777671"/>
              </a:solidFill>
            </a:endParaRPr>
          </a:p>
        </p:txBody>
      </p:sp>
      <p:sp>
        <p:nvSpPr>
          <p:cNvPr id="85" name="矩形 84"/>
          <p:cNvSpPr/>
          <p:nvPr/>
        </p:nvSpPr>
        <p:spPr>
          <a:xfrm>
            <a:off x="2995127" y="6050305"/>
            <a:ext cx="7769075" cy="461665"/>
          </a:xfrm>
          <a:prstGeom prst="rect">
            <a:avLst/>
          </a:prstGeom>
        </p:spPr>
        <p:txBody>
          <a:bodyPr wrap="square">
            <a:spAutoFit/>
          </a:bodyPr>
          <a:lstStyle/>
          <a:p>
            <a:r>
              <a:rPr lang="zh-CN" altLang="en-US" sz="2400" b="1" dirty="0">
                <a:solidFill>
                  <a:srgbClr val="F5F0EA"/>
                </a:solidFill>
                <a:latin typeface="微软雅黑" panose="020B0503020204020204" pitchFamily="34" charset="-122"/>
                <a:ea typeface="微软雅黑" panose="020B0503020204020204" pitchFamily="34" charset="-122"/>
              </a:rPr>
              <a:t>指导老师：李朕</a:t>
            </a:r>
            <a:r>
              <a:rPr lang="en-US" altLang="zh-CN" sz="2400" b="1" dirty="0">
                <a:solidFill>
                  <a:srgbClr val="F5F0EA"/>
                </a:solidFill>
                <a:latin typeface="微软雅黑" panose="020B0503020204020204" pitchFamily="34" charset="-122"/>
                <a:ea typeface="微软雅黑" panose="020B0503020204020204" pitchFamily="34" charset="-122"/>
              </a:rPr>
              <a:t>  </a:t>
            </a:r>
            <a:r>
              <a:rPr lang="zh-CN" altLang="en-US" sz="2400" b="1" dirty="0">
                <a:solidFill>
                  <a:srgbClr val="F5F0EA"/>
                </a:solidFill>
                <a:latin typeface="微软雅黑" panose="020B0503020204020204" pitchFamily="34" charset="-122"/>
                <a:ea typeface="微软雅黑" panose="020B0503020204020204" pitchFamily="34" charset="-122"/>
              </a:rPr>
              <a:t>答辩人：王亮   学号</a:t>
            </a:r>
            <a:r>
              <a:rPr lang="en-US" altLang="zh-CN" sz="2400" b="1" dirty="0">
                <a:solidFill>
                  <a:srgbClr val="F5F0EA"/>
                </a:solidFill>
                <a:latin typeface="微软雅黑" panose="020B0503020204020204" pitchFamily="34" charset="-122"/>
                <a:ea typeface="微软雅黑" panose="020B0503020204020204" pitchFamily="34" charset="-122"/>
              </a:rPr>
              <a:t>:06141091</a:t>
            </a:r>
            <a:endParaRPr lang="zh-CN" altLang="en-US" sz="2400" b="1" dirty="0">
              <a:solidFill>
                <a:srgbClr val="F5F0EA"/>
              </a:solidFill>
              <a:latin typeface="微软雅黑" panose="020B0503020204020204" pitchFamily="34" charset="-122"/>
              <a:ea typeface="微软雅黑" panose="020B0503020204020204" pitchFamily="34" charset="-122"/>
            </a:endParaRPr>
          </a:p>
        </p:txBody>
      </p:sp>
      <p:pic>
        <p:nvPicPr>
          <p:cNvPr id="86" name="图片 85">
            <a:hlinkClick r:id="rId6"/>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50830" y="6367780"/>
            <a:ext cx="1828800" cy="243840"/>
          </a:xfrm>
          <a:prstGeom prst="rect">
            <a:avLst/>
          </a:prstGeom>
        </p:spPr>
      </p:pic>
    </p:spTree>
    <p:extLst>
      <p:ext uri="{BB962C8B-B14F-4D97-AF65-F5344CB8AC3E}">
        <p14:creationId xmlns:p14="http://schemas.microsoft.com/office/powerpoint/2010/main" val="1681692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第三部分</a:t>
              </a:r>
            </a:p>
          </p:txBody>
        </p:sp>
        <p:sp>
          <p:nvSpPr>
            <p:cNvPr id="139" name="矩形 138"/>
            <p:cNvSpPr/>
            <p:nvPr/>
          </p:nvSpPr>
          <p:spPr>
            <a:xfrm>
              <a:off x="4546118" y="2396875"/>
              <a:ext cx="3094407" cy="663088"/>
            </a:xfrm>
            <a:prstGeom prst="rect">
              <a:avLst/>
            </a:prstGeom>
          </p:spPr>
          <p:txBody>
            <a:bodyPr wrap="none">
              <a:spAutoFit/>
            </a:bodyPr>
            <a:lstStyle/>
            <a:p>
              <a:pPr algn="ctr"/>
              <a:r>
                <a:rPr lang="en-US" altLang="zh-CN" sz="4800" b="1" dirty="0">
                  <a:solidFill>
                    <a:srgbClr val="F5F0EA"/>
                  </a:solidFill>
                </a:rPr>
                <a:t>『</a:t>
              </a:r>
              <a:r>
                <a:rPr lang="zh-CN" altLang="en-US" sz="4800" b="1" dirty="0">
                  <a:solidFill>
                    <a:srgbClr val="F5F0EA"/>
                  </a:solidFill>
                </a:rPr>
                <a:t>存在问题</a:t>
              </a:r>
              <a:r>
                <a:rPr lang="en-US" altLang="zh-CN" sz="4800" b="1" dirty="0">
                  <a:solidFill>
                    <a:srgbClr val="F5F0EA"/>
                  </a:solidFill>
                </a:rPr>
                <a:t>』</a:t>
              </a: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958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存在问题</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2" name="矩形 1"/>
          <p:cNvSpPr/>
          <p:nvPr/>
        </p:nvSpPr>
        <p:spPr>
          <a:xfrm>
            <a:off x="0" y="1871646"/>
            <a:ext cx="12192000" cy="1735667"/>
          </a:xfrm>
          <a:prstGeom prst="rect">
            <a:avLst/>
          </a:prstGeom>
          <a:solidFill>
            <a:srgbClr val="79A5B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39499" y="905592"/>
            <a:ext cx="10713002" cy="3344142"/>
            <a:chOff x="276731" y="1446944"/>
            <a:chExt cx="11638537" cy="3633055"/>
          </a:xfrm>
        </p:grpSpPr>
        <p:pic>
          <p:nvPicPr>
            <p:cNvPr id="9" name="图片 8"/>
            <p:cNvPicPr>
              <a:picLocks noChangeAspect="1"/>
            </p:cNvPicPr>
            <p:nvPr/>
          </p:nvPicPr>
          <p:blipFill>
            <a:blip r:embed="rId2"/>
            <a:stretch>
              <a:fillRect/>
            </a:stretch>
          </p:blipFill>
          <p:spPr>
            <a:xfrm>
              <a:off x="276731" y="2131773"/>
              <a:ext cx="4620918" cy="2599266"/>
            </a:xfrm>
            <a:prstGeom prst="rect">
              <a:avLst/>
            </a:prstGeom>
            <a:ln w="57150">
              <a:solidFill>
                <a:srgbClr val="F5F0EA"/>
              </a:solidFill>
            </a:ln>
            <a:effectLst>
              <a:outerShdw blurRad="50800" dist="38100" dir="5400000" algn="t" rotWithShape="0">
                <a:prstClr val="black">
                  <a:alpha val="40000"/>
                </a:prstClr>
              </a:outerShdw>
            </a:effectLst>
          </p:spPr>
        </p:pic>
        <p:pic>
          <p:nvPicPr>
            <p:cNvPr id="10" name="图片 9"/>
            <p:cNvPicPr>
              <a:picLocks noChangeAspect="1"/>
            </p:cNvPicPr>
            <p:nvPr/>
          </p:nvPicPr>
          <p:blipFill>
            <a:blip r:embed="rId2"/>
            <a:stretch>
              <a:fillRect/>
            </a:stretch>
          </p:blipFill>
          <p:spPr>
            <a:xfrm>
              <a:off x="7294350" y="2131773"/>
              <a:ext cx="4620918" cy="2599266"/>
            </a:xfrm>
            <a:prstGeom prst="rect">
              <a:avLst/>
            </a:prstGeom>
            <a:ln w="57150">
              <a:solidFill>
                <a:srgbClr val="F5F0EA"/>
              </a:solidFill>
            </a:ln>
            <a:effectLst>
              <a:outerShdw blurRad="50800" dist="38100" dir="5400000" algn="t" rotWithShape="0">
                <a:prstClr val="black">
                  <a:alpha val="40000"/>
                </a:prstClr>
              </a:outerShdw>
            </a:effectLst>
          </p:spPr>
        </p:pic>
        <p:pic>
          <p:nvPicPr>
            <p:cNvPr id="3" name="图片 2"/>
            <p:cNvPicPr>
              <a:picLocks noChangeAspect="1"/>
            </p:cNvPicPr>
            <p:nvPr/>
          </p:nvPicPr>
          <p:blipFill>
            <a:blip r:embed="rId2"/>
            <a:stretch>
              <a:fillRect/>
            </a:stretch>
          </p:blipFill>
          <p:spPr>
            <a:xfrm>
              <a:off x="2866617" y="1446944"/>
              <a:ext cx="6458765" cy="3633055"/>
            </a:xfrm>
            <a:prstGeom prst="rect">
              <a:avLst/>
            </a:prstGeom>
            <a:ln w="57150">
              <a:solidFill>
                <a:srgbClr val="F5F0EA"/>
              </a:solidFill>
            </a:ln>
            <a:effectLst>
              <a:outerShdw blurRad="50800" dist="38100" dir="5400000" algn="t" rotWithShape="0">
                <a:prstClr val="black">
                  <a:alpha val="40000"/>
                </a:prstClr>
              </a:outerShdw>
            </a:effectLst>
          </p:spPr>
        </p:pic>
      </p:grpSp>
      <p:grpSp>
        <p:nvGrpSpPr>
          <p:cNvPr id="11" name="组合 10"/>
          <p:cNvGrpSpPr/>
          <p:nvPr/>
        </p:nvGrpSpPr>
        <p:grpSpPr>
          <a:xfrm>
            <a:off x="668867" y="4526150"/>
            <a:ext cx="10888133" cy="161214"/>
            <a:chOff x="-2249275" y="5110307"/>
            <a:chExt cx="10888133" cy="161214"/>
          </a:xfrm>
        </p:grpSpPr>
        <p:cxnSp>
          <p:nvCxnSpPr>
            <p:cNvPr id="12" name="直接连接符 11"/>
            <p:cNvCxnSpPr/>
            <p:nvPr/>
          </p:nvCxnSpPr>
          <p:spPr>
            <a:xfrm>
              <a:off x="-2249275" y="5190914"/>
              <a:ext cx="5198850"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406140" y="5190914"/>
              <a:ext cx="5232718"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14" name="平行四边形 13"/>
            <p:cNvSpPr/>
            <p:nvPr/>
          </p:nvSpPr>
          <p:spPr>
            <a:xfrm flipH="1">
              <a:off x="3131018"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flipH="1">
              <a:off x="3067986"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H="1">
              <a:off x="3191343"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1553030" y="4860332"/>
            <a:ext cx="2933204" cy="1692771"/>
          </a:xfrm>
          <a:prstGeom prst="rect">
            <a:avLst/>
          </a:prstGeom>
        </p:spPr>
        <p:txBody>
          <a:bodyPr wrap="square">
            <a:spAutoFit/>
          </a:bodyPr>
          <a:lstStyle/>
          <a:p>
            <a:pPr defTabSz="609585">
              <a:lnSpc>
                <a:spcPct val="130000"/>
              </a:lnSpc>
            </a:pPr>
            <a:r>
              <a:rPr lang="en-US" altLang="zh-CN" sz="1600" dirty="0"/>
              <a:t>         </a:t>
            </a:r>
            <a:r>
              <a:rPr lang="zh-CN" altLang="zh-CN" sz="1600" dirty="0"/>
              <a:t>未能实现系统菜单的动态管理，若系统需要增加新的菜单，需要编码或者直接在数据库中手动插入数据，今后将继续完善。</a:t>
            </a:r>
            <a:endParaRPr lang="zh-CN" altLang="en-US" sz="1600" dirty="0"/>
          </a:p>
        </p:txBody>
      </p:sp>
      <p:sp>
        <p:nvSpPr>
          <p:cNvPr id="25" name="矩形 24"/>
          <p:cNvSpPr/>
          <p:nvPr/>
        </p:nvSpPr>
        <p:spPr>
          <a:xfrm>
            <a:off x="6210862" y="4955079"/>
            <a:ext cx="2933204" cy="1372683"/>
          </a:xfrm>
          <a:prstGeom prst="rect">
            <a:avLst/>
          </a:prstGeom>
        </p:spPr>
        <p:txBody>
          <a:bodyPr wrap="square">
            <a:spAutoFit/>
          </a:bodyPr>
          <a:lstStyle/>
          <a:p>
            <a:pPr defTabSz="609585">
              <a:lnSpc>
                <a:spcPct val="130000"/>
              </a:lnSpc>
            </a:pPr>
            <a:r>
              <a:rPr lang="en-US" altLang="zh-CN" sz="1600" dirty="0"/>
              <a:t>         </a:t>
            </a:r>
            <a:r>
              <a:rPr lang="zh-CN" altLang="zh-CN" sz="1600" dirty="0"/>
              <a:t>没有完全按照软件测试的思想对系统进行测试，同时系统中也存在一些不易发现的错误，如逻辑错误等。</a:t>
            </a:r>
            <a:endParaRPr lang="zh-CN" altLang="en-US" sz="1600" dirty="0"/>
          </a:p>
        </p:txBody>
      </p:sp>
    </p:spTree>
    <p:extLst>
      <p:ext uri="{BB962C8B-B14F-4D97-AF65-F5344CB8AC3E}">
        <p14:creationId xmlns:p14="http://schemas.microsoft.com/office/powerpoint/2010/main" val="258799820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5266806"/>
            <a:ext cx="12193057" cy="1591194"/>
          </a:xfrm>
          <a:prstGeom prst="rect">
            <a:avLst/>
          </a:prstGeom>
        </p:spPr>
      </p:pic>
      <p:grpSp>
        <p:nvGrpSpPr>
          <p:cNvPr id="21" name="组合 20"/>
          <p:cNvGrpSpPr/>
          <p:nvPr/>
        </p:nvGrpSpPr>
        <p:grpSpPr>
          <a:xfrm>
            <a:off x="1588148" y="-2857500"/>
            <a:ext cx="9020476" cy="1083694"/>
            <a:chOff x="993739" y="977900"/>
            <a:chExt cx="7851007" cy="1083694"/>
          </a:xfrm>
        </p:grpSpPr>
        <p:sp>
          <p:nvSpPr>
            <p:cNvPr id="20" name="任意多边形 19"/>
            <p:cNvSpPr/>
            <p:nvPr/>
          </p:nvSpPr>
          <p:spPr>
            <a:xfrm rot="10800000">
              <a:off x="7399213" y="1246138"/>
              <a:ext cx="1445533" cy="736666"/>
            </a:xfrm>
            <a:custGeom>
              <a:avLst/>
              <a:gdLst>
                <a:gd name="connsiteX0" fmla="*/ 0 w 3003081"/>
                <a:gd name="connsiteY0" fmla="*/ 0 h 1530417"/>
                <a:gd name="connsiteX1" fmla="*/ 765208 w 3003081"/>
                <a:gd name="connsiteY1" fmla="*/ 0 h 1530417"/>
                <a:gd name="connsiteX2" fmla="*/ 765209 w 3003081"/>
                <a:gd name="connsiteY2" fmla="*/ 0 h 1530417"/>
                <a:gd name="connsiteX3" fmla="*/ 3003081 w 3003081"/>
                <a:gd name="connsiteY3" fmla="*/ 0 h 1530417"/>
                <a:gd name="connsiteX4" fmla="*/ 3003081 w 3003081"/>
                <a:gd name="connsiteY4" fmla="*/ 1530417 h 1530417"/>
                <a:gd name="connsiteX5" fmla="*/ 765209 w 3003081"/>
                <a:gd name="connsiteY5" fmla="*/ 1530417 h 1530417"/>
                <a:gd name="connsiteX6" fmla="*/ 765208 w 3003081"/>
                <a:gd name="connsiteY6" fmla="*/ 1530417 h 1530417"/>
                <a:gd name="connsiteX7" fmla="*/ 0 w 3003081"/>
                <a:gd name="connsiteY7" fmla="*/ 1530417 h 1530417"/>
                <a:gd name="connsiteX8" fmla="*/ 765208 w 3003081"/>
                <a:gd name="connsiteY8" fmla="*/ 765210 h 1530417"/>
                <a:gd name="connsiteX9" fmla="*/ 765208 w 3003081"/>
                <a:gd name="connsiteY9" fmla="*/ 765208 h 153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3081" h="1530417">
                  <a:moveTo>
                    <a:pt x="0" y="0"/>
                  </a:moveTo>
                  <a:lnTo>
                    <a:pt x="765208" y="0"/>
                  </a:lnTo>
                  <a:lnTo>
                    <a:pt x="765209" y="0"/>
                  </a:lnTo>
                  <a:lnTo>
                    <a:pt x="3003081" y="0"/>
                  </a:lnTo>
                  <a:lnTo>
                    <a:pt x="3003081" y="1530417"/>
                  </a:lnTo>
                  <a:lnTo>
                    <a:pt x="765209" y="1530417"/>
                  </a:lnTo>
                  <a:lnTo>
                    <a:pt x="765208" y="1530417"/>
                  </a:lnTo>
                  <a:lnTo>
                    <a:pt x="0" y="1530417"/>
                  </a:lnTo>
                  <a:lnTo>
                    <a:pt x="765208" y="765210"/>
                  </a:lnTo>
                  <a:lnTo>
                    <a:pt x="765208" y="765208"/>
                  </a:lnTo>
                  <a:close/>
                </a:path>
              </a:pathLst>
            </a:cu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任意多边形 18"/>
            <p:cNvSpPr/>
            <p:nvPr/>
          </p:nvSpPr>
          <p:spPr>
            <a:xfrm>
              <a:off x="993739" y="1324928"/>
              <a:ext cx="1445533" cy="736666"/>
            </a:xfrm>
            <a:custGeom>
              <a:avLst/>
              <a:gdLst>
                <a:gd name="connsiteX0" fmla="*/ 0 w 3003081"/>
                <a:gd name="connsiteY0" fmla="*/ 0 h 1530417"/>
                <a:gd name="connsiteX1" fmla="*/ 765208 w 3003081"/>
                <a:gd name="connsiteY1" fmla="*/ 0 h 1530417"/>
                <a:gd name="connsiteX2" fmla="*/ 765209 w 3003081"/>
                <a:gd name="connsiteY2" fmla="*/ 0 h 1530417"/>
                <a:gd name="connsiteX3" fmla="*/ 3003081 w 3003081"/>
                <a:gd name="connsiteY3" fmla="*/ 0 h 1530417"/>
                <a:gd name="connsiteX4" fmla="*/ 3003081 w 3003081"/>
                <a:gd name="connsiteY4" fmla="*/ 1530417 h 1530417"/>
                <a:gd name="connsiteX5" fmla="*/ 765209 w 3003081"/>
                <a:gd name="connsiteY5" fmla="*/ 1530417 h 1530417"/>
                <a:gd name="connsiteX6" fmla="*/ 765208 w 3003081"/>
                <a:gd name="connsiteY6" fmla="*/ 1530417 h 1530417"/>
                <a:gd name="connsiteX7" fmla="*/ 0 w 3003081"/>
                <a:gd name="connsiteY7" fmla="*/ 1530417 h 1530417"/>
                <a:gd name="connsiteX8" fmla="*/ 765208 w 3003081"/>
                <a:gd name="connsiteY8" fmla="*/ 765210 h 1530417"/>
                <a:gd name="connsiteX9" fmla="*/ 765208 w 3003081"/>
                <a:gd name="connsiteY9" fmla="*/ 765208 h 153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3081" h="1530417">
                  <a:moveTo>
                    <a:pt x="0" y="0"/>
                  </a:moveTo>
                  <a:lnTo>
                    <a:pt x="765208" y="0"/>
                  </a:lnTo>
                  <a:lnTo>
                    <a:pt x="765209" y="0"/>
                  </a:lnTo>
                  <a:lnTo>
                    <a:pt x="3003081" y="0"/>
                  </a:lnTo>
                  <a:lnTo>
                    <a:pt x="3003081" y="1530417"/>
                  </a:lnTo>
                  <a:lnTo>
                    <a:pt x="765209" y="1530417"/>
                  </a:lnTo>
                  <a:lnTo>
                    <a:pt x="765208" y="1530417"/>
                  </a:lnTo>
                  <a:lnTo>
                    <a:pt x="0" y="1530417"/>
                  </a:lnTo>
                  <a:lnTo>
                    <a:pt x="765208" y="765210"/>
                  </a:lnTo>
                  <a:lnTo>
                    <a:pt x="765208" y="765208"/>
                  </a:lnTo>
                  <a:close/>
                </a:path>
              </a:pathLst>
            </a:cu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a:off x="1797449" y="977900"/>
              <a:ext cx="6243587" cy="726290"/>
            </a:xfrm>
            <a:prstGeom prst="rect">
              <a:avLst/>
            </a:prstGeom>
            <a:solidFill>
              <a:srgbClr val="676661"/>
            </a:solidFill>
            <a:ln w="28575">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063545" y="910683"/>
            <a:ext cx="10064910" cy="1150770"/>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3249004" y="1033979"/>
            <a:ext cx="4846198" cy="584775"/>
          </a:xfrm>
          <a:prstGeom prst="rect">
            <a:avLst/>
          </a:prstGeom>
        </p:spPr>
        <p:txBody>
          <a:bodyPr wrap="none">
            <a:spAutoFit/>
          </a:bodyPr>
          <a:lstStyle/>
          <a:p>
            <a:r>
              <a:rPr lang="zh-CN" altLang="en-US" sz="3200" b="1" dirty="0">
                <a:solidFill>
                  <a:schemeClr val="bg1"/>
                </a:solidFill>
              </a:rPr>
              <a:t>      自动化学院自动化专业</a:t>
            </a:r>
          </a:p>
        </p:txBody>
      </p:sp>
      <p:sp>
        <p:nvSpPr>
          <p:cNvPr id="34" name="矩形 33"/>
          <p:cNvSpPr/>
          <p:nvPr/>
        </p:nvSpPr>
        <p:spPr>
          <a:xfrm>
            <a:off x="1793477" y="2752253"/>
            <a:ext cx="8648521" cy="1107996"/>
          </a:xfrm>
          <a:prstGeom prst="rect">
            <a:avLst/>
          </a:prstGeom>
        </p:spPr>
        <p:txBody>
          <a:bodyPr wrap="none">
            <a:spAutoFit/>
          </a:bodyPr>
          <a:lstStyle/>
          <a:p>
            <a:r>
              <a:rPr kumimoji="1" lang="zh-CN" altLang="en-US" sz="6600" b="1" dirty="0">
                <a:solidFill>
                  <a:srgbClr val="777671"/>
                </a:solidFill>
                <a:latin typeface="Microsoft YaHei" charset="0"/>
                <a:ea typeface="Microsoft YaHei" charset="0"/>
                <a:cs typeface="Microsoft YaHei" charset="0"/>
              </a:rPr>
              <a:t>感谢各位老师评判指导</a:t>
            </a:r>
          </a:p>
        </p:txBody>
      </p:sp>
      <p:sp>
        <p:nvSpPr>
          <p:cNvPr id="85" name="矩形 84"/>
          <p:cNvSpPr/>
          <p:nvPr/>
        </p:nvSpPr>
        <p:spPr>
          <a:xfrm>
            <a:off x="3904632" y="6050305"/>
            <a:ext cx="3391907" cy="461665"/>
          </a:xfrm>
          <a:prstGeom prst="rect">
            <a:avLst/>
          </a:prstGeom>
        </p:spPr>
        <p:txBody>
          <a:bodyPr wrap="square">
            <a:spAutoFit/>
          </a:bodyPr>
          <a:lstStyle/>
          <a:p>
            <a:r>
              <a:rPr lang="zh-CN" altLang="en-US" sz="2400" b="1" dirty="0">
                <a:solidFill>
                  <a:srgbClr val="F5F0EA"/>
                </a:solidFill>
                <a:latin typeface="微软雅黑" panose="020B0503020204020204" pitchFamily="34" charset="-122"/>
                <a:ea typeface="微软雅黑" panose="020B0503020204020204" pitchFamily="34" charset="-122"/>
              </a:rPr>
              <a:t>日期：</a:t>
            </a:r>
            <a:r>
              <a:rPr lang="en-US" altLang="zh-CN" sz="2400" b="1" dirty="0">
                <a:solidFill>
                  <a:srgbClr val="F5F0EA"/>
                </a:solidFill>
                <a:latin typeface="微软雅黑" panose="020B0503020204020204" pitchFamily="34" charset="-122"/>
                <a:ea typeface="微软雅黑" panose="020B0503020204020204" pitchFamily="34" charset="-122"/>
              </a:rPr>
              <a:t>2018</a:t>
            </a:r>
            <a:r>
              <a:rPr lang="zh-CN" altLang="en-US" sz="2400" b="1" dirty="0">
                <a:solidFill>
                  <a:srgbClr val="F5F0EA"/>
                </a:solidFill>
                <a:latin typeface="微软雅黑" panose="020B0503020204020204" pitchFamily="34" charset="-122"/>
                <a:ea typeface="微软雅黑" panose="020B0503020204020204" pitchFamily="34" charset="-122"/>
              </a:rPr>
              <a:t>年</a:t>
            </a:r>
            <a:r>
              <a:rPr lang="en-US" altLang="zh-CN" sz="2400" b="1" dirty="0">
                <a:solidFill>
                  <a:srgbClr val="F5F0EA"/>
                </a:solidFill>
                <a:latin typeface="微软雅黑" panose="020B0503020204020204" pitchFamily="34" charset="-122"/>
                <a:ea typeface="微软雅黑" panose="020B0503020204020204" pitchFamily="34" charset="-122"/>
              </a:rPr>
              <a:t>6</a:t>
            </a:r>
            <a:r>
              <a:rPr lang="zh-CN" altLang="en-US" sz="2400" b="1" dirty="0">
                <a:solidFill>
                  <a:srgbClr val="F5F0EA"/>
                </a:solidFill>
                <a:latin typeface="微软雅黑" panose="020B0503020204020204" pitchFamily="34" charset="-122"/>
                <a:ea typeface="微软雅黑" panose="020B0503020204020204" pitchFamily="34" charset="-122"/>
              </a:rPr>
              <a:t>月</a:t>
            </a:r>
            <a:r>
              <a:rPr lang="en-US" altLang="zh-CN" sz="2400" b="1" dirty="0">
                <a:solidFill>
                  <a:srgbClr val="F5F0EA"/>
                </a:solidFill>
                <a:latin typeface="微软雅黑" panose="020B0503020204020204" pitchFamily="34" charset="-122"/>
                <a:ea typeface="微软雅黑" panose="020B0503020204020204" pitchFamily="34" charset="-122"/>
              </a:rPr>
              <a:t>9</a:t>
            </a:r>
            <a:r>
              <a:rPr lang="zh-CN" altLang="en-US" sz="2400" b="1" dirty="0">
                <a:solidFill>
                  <a:srgbClr val="F5F0EA"/>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3259728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1"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第一部分</a:t>
              </a:r>
            </a:p>
          </p:txBody>
        </p:sp>
        <p:sp>
          <p:nvSpPr>
            <p:cNvPr id="139" name="矩形 138"/>
            <p:cNvSpPr/>
            <p:nvPr/>
          </p:nvSpPr>
          <p:spPr>
            <a:xfrm>
              <a:off x="4546118" y="2396875"/>
              <a:ext cx="3094407" cy="663088"/>
            </a:xfrm>
            <a:prstGeom prst="rect">
              <a:avLst/>
            </a:prstGeom>
          </p:spPr>
          <p:txBody>
            <a:bodyPr wrap="none">
              <a:spAutoFit/>
            </a:bodyPr>
            <a:lstStyle/>
            <a:p>
              <a:pPr algn="ctr"/>
              <a:r>
                <a:rPr lang="en-US" altLang="zh-CN" sz="4800" b="1" dirty="0">
                  <a:solidFill>
                    <a:srgbClr val="F5F0EA"/>
                  </a:solidFill>
                </a:rPr>
                <a:t>『</a:t>
              </a:r>
              <a:r>
                <a:rPr lang="zh-CN" altLang="en-US" sz="4800" b="1" dirty="0">
                  <a:solidFill>
                    <a:srgbClr val="F5F0EA"/>
                  </a:solidFill>
                </a:rPr>
                <a:t>课题背景</a:t>
              </a:r>
              <a:r>
                <a:rPr lang="en-US" altLang="zh-CN" sz="4800" b="1" dirty="0">
                  <a:solidFill>
                    <a:srgbClr val="F5F0EA"/>
                  </a:solidFill>
                </a:rPr>
                <a:t>』</a:t>
              </a: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010799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67389" y="1941471"/>
            <a:ext cx="6389807" cy="2929575"/>
            <a:chOff x="1611683" y="1446502"/>
            <a:chExt cx="5920633" cy="3027758"/>
          </a:xfrm>
          <a:solidFill>
            <a:schemeClr val="bg1">
              <a:lumMod val="85000"/>
            </a:schemeClr>
          </a:solidFill>
        </p:grpSpPr>
        <p:sp>
          <p:nvSpPr>
            <p:cNvPr id="18" name="Freeform 559"/>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 name="Freeform 560"/>
            <p:cNvSpPr>
              <a:spLocks/>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 name="Freeform 561"/>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 name="Freeform 562"/>
            <p:cNvSpPr>
              <a:spLocks/>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 name="Freeform 563"/>
            <p:cNvSpPr>
              <a:spLocks/>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 name="Freeform 564"/>
            <p:cNvSpPr>
              <a:spLocks/>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 name="Freeform 565"/>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 name="Freeform 566"/>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 name="Freeform 567"/>
            <p:cNvSpPr>
              <a:spLocks/>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7" name="Freeform 568"/>
            <p:cNvSpPr>
              <a:spLocks/>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8" name="Freeform 569"/>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9" name="Freeform 570"/>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0" name="Freeform 571"/>
            <p:cNvSpPr>
              <a:spLocks/>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1" name="Freeform 572"/>
            <p:cNvSpPr>
              <a:spLocks/>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2" name="Freeform 573"/>
            <p:cNvSpPr>
              <a:spLocks/>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3" name="Freeform 574"/>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4" name="Freeform 575"/>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5" name="Freeform 576"/>
            <p:cNvSpPr>
              <a:spLocks/>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6" name="Freeform 577"/>
            <p:cNvSpPr>
              <a:spLocks/>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7" name="Freeform 578"/>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8" name="Freeform 579"/>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39" name="Freeform 580"/>
            <p:cNvSpPr>
              <a:spLocks/>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0" name="Freeform 581"/>
            <p:cNvSpPr>
              <a:spLocks/>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solidFill>
                <a:schemeClr val="bg1">
                  <a:lumMod val="85000"/>
                </a:schemeClr>
              </a:solidFill>
              <a:miter lim="800000"/>
              <a:headEnd/>
              <a:tailEnd/>
            </a:ln>
          </p:spPr>
          <p:txBody>
            <a:bodyPr/>
            <a:lstStyle/>
            <a:p>
              <a:pPr defTabSz="914400"/>
              <a:endParaRPr lang="zh-CN" altLang="en-US" dirty="0">
                <a:solidFill>
                  <a:prstClr val="black"/>
                </a:solidFill>
              </a:endParaRPr>
            </a:p>
          </p:txBody>
        </p:sp>
        <p:sp>
          <p:nvSpPr>
            <p:cNvPr id="41" name="Freeform 582"/>
            <p:cNvSpPr>
              <a:spLocks/>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2" name="Freeform 583"/>
            <p:cNvSpPr>
              <a:spLocks/>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3" name="Freeform 584"/>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4" name="Freeform 585"/>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5" name="Freeform 586"/>
            <p:cNvSpPr>
              <a:spLocks/>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6" name="Freeform 587"/>
            <p:cNvSpPr>
              <a:spLocks/>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7" name="Freeform 588"/>
            <p:cNvSpPr>
              <a:spLocks/>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8" name="Freeform 589"/>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49" name="Freeform 590"/>
            <p:cNvSpPr>
              <a:spLocks/>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0" name="Freeform 591"/>
            <p:cNvSpPr>
              <a:spLocks/>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1" name="Freeform 592"/>
            <p:cNvSpPr>
              <a:spLocks/>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2" name="Freeform 593"/>
            <p:cNvSpPr>
              <a:spLocks/>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3" name="Freeform 594"/>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4" name="Freeform 595"/>
            <p:cNvSpPr>
              <a:spLocks/>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5" name="Freeform 596"/>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6" name="Freeform 597"/>
            <p:cNvSpPr>
              <a:spLocks/>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7" name="Freeform 598"/>
            <p:cNvSpPr>
              <a:spLocks/>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8" name="Freeform 599"/>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59" name="Freeform 600"/>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0" name="Freeform 601"/>
            <p:cNvSpPr>
              <a:spLocks/>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1" name="Freeform 602"/>
            <p:cNvSpPr>
              <a:spLocks/>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2" name="Freeform 603"/>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3" name="Freeform 604"/>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4" name="Freeform 605"/>
            <p:cNvSpPr>
              <a:spLocks/>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5" name="Freeform 606"/>
            <p:cNvSpPr>
              <a:spLocks/>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6" name="Rectangle 607"/>
            <p:cNvSpPr>
              <a:spLocks noChangeArrowheads="1"/>
            </p:cNvSpPr>
            <p:nvPr/>
          </p:nvSpPr>
          <p:spPr bwMode="auto">
            <a:xfrm>
              <a:off x="5062736" y="3057432"/>
              <a:ext cx="0" cy="0"/>
            </a:xfrm>
            <a:prstGeom prst="rect">
              <a:avLst/>
            </a:prstGeom>
            <a:grpFill/>
            <a:ln w="6350">
              <a:solidFill>
                <a:schemeClr val="bg1">
                  <a:lumMod val="85000"/>
                </a:schemeClr>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rgbClr val="4D4D4D"/>
                </a:solidFill>
                <a:ea typeface="MS PGothic" panose="020B0600070205080204" pitchFamily="34" charset="-128"/>
              </a:endParaRPr>
            </a:p>
          </p:txBody>
        </p:sp>
        <p:sp>
          <p:nvSpPr>
            <p:cNvPr id="67" name="Freeform 608"/>
            <p:cNvSpPr>
              <a:spLocks/>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8" name="Freeform 609"/>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69" name="Freeform 610"/>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0" name="Freeform 611"/>
            <p:cNvSpPr>
              <a:spLocks/>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1" name="Freeform 612"/>
            <p:cNvSpPr>
              <a:spLocks/>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2" name="Freeform 613"/>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3" name="Freeform 614"/>
            <p:cNvSpPr>
              <a:spLocks/>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4" name="Freeform 615"/>
            <p:cNvSpPr>
              <a:spLocks/>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5" name="Freeform 616"/>
            <p:cNvSpPr>
              <a:spLocks/>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6" name="Freeform 617"/>
            <p:cNvSpPr>
              <a:spLocks/>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7" name="Freeform 618"/>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8" name="Freeform 619"/>
            <p:cNvSpPr>
              <a:spLocks/>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79" name="Freeform 620"/>
            <p:cNvSpPr>
              <a:spLocks/>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0" name="Freeform 621"/>
            <p:cNvSpPr>
              <a:spLocks/>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1" name="Freeform 622"/>
            <p:cNvSpPr>
              <a:spLocks/>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2" name="Freeform 623"/>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3" name="Freeform 624"/>
            <p:cNvSpPr>
              <a:spLocks/>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4" name="Freeform 625"/>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5" name="Freeform 626"/>
            <p:cNvSpPr>
              <a:spLocks/>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6" name="Freeform 627"/>
            <p:cNvSpPr>
              <a:spLocks/>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7" name="Freeform 628"/>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8" name="Freeform 629"/>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89" name="Freeform 630"/>
            <p:cNvSpPr>
              <a:spLocks/>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0" name="Freeform 631"/>
            <p:cNvSpPr>
              <a:spLocks/>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1" name="Freeform 632"/>
            <p:cNvSpPr>
              <a:spLocks/>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2" name="Freeform 633"/>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3" name="Freeform 634"/>
            <p:cNvSpPr>
              <a:spLocks/>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4" name="Freeform 635"/>
            <p:cNvSpPr>
              <a:spLocks/>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5" name="Freeform 636"/>
            <p:cNvSpPr>
              <a:spLocks/>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6" name="Freeform 637"/>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7" name="Freeform 638"/>
            <p:cNvSpPr>
              <a:spLocks/>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8" name="Freeform 639"/>
            <p:cNvSpPr>
              <a:spLocks/>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99" name="Freeform 640"/>
            <p:cNvSpPr>
              <a:spLocks/>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0" name="Freeform 641"/>
            <p:cNvSpPr>
              <a:spLocks/>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1" name="Freeform 642"/>
            <p:cNvSpPr>
              <a:spLocks/>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2" name="Freeform 643"/>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3" name="Freeform 644"/>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4" name="Freeform 645"/>
            <p:cNvSpPr>
              <a:spLocks/>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5" name="Freeform 646"/>
            <p:cNvSpPr>
              <a:spLocks/>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6" name="Freeform 647"/>
            <p:cNvSpPr>
              <a:spLocks/>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7" name="Freeform 648"/>
            <p:cNvSpPr>
              <a:spLocks/>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8" name="Freeform 649"/>
            <p:cNvSpPr>
              <a:spLocks/>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09" name="Freeform 650"/>
            <p:cNvSpPr>
              <a:spLocks/>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0" name="Freeform 651"/>
            <p:cNvSpPr>
              <a:spLocks/>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1" name="Freeform 652"/>
            <p:cNvSpPr>
              <a:spLocks/>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2" name="Freeform 653"/>
            <p:cNvSpPr>
              <a:spLocks/>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3" name="Freeform 654"/>
            <p:cNvSpPr>
              <a:spLocks/>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4" name="Freeform 655"/>
            <p:cNvSpPr>
              <a:spLocks/>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5" name="Freeform 656"/>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6" name="Rectangle 657"/>
            <p:cNvSpPr>
              <a:spLocks noChangeArrowheads="1"/>
            </p:cNvSpPr>
            <p:nvPr/>
          </p:nvSpPr>
          <p:spPr bwMode="auto">
            <a:xfrm>
              <a:off x="4321423" y="3089233"/>
              <a:ext cx="0" cy="10966"/>
            </a:xfrm>
            <a:prstGeom prst="rect">
              <a:avLst/>
            </a:prstGeom>
            <a:grpFill/>
            <a:ln w="6350">
              <a:solidFill>
                <a:schemeClr val="bg1">
                  <a:lumMod val="85000"/>
                </a:schemeClr>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rgbClr val="4D4D4D"/>
                </a:solidFill>
                <a:ea typeface="MS PGothic" panose="020B0600070205080204" pitchFamily="34" charset="-128"/>
              </a:endParaRPr>
            </a:p>
          </p:txBody>
        </p:sp>
        <p:sp>
          <p:nvSpPr>
            <p:cNvPr id="117" name="Freeform 658"/>
            <p:cNvSpPr>
              <a:spLocks/>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8" name="Freeform 659"/>
            <p:cNvSpPr>
              <a:spLocks/>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19" name="Freeform 660"/>
            <p:cNvSpPr>
              <a:spLocks/>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0" name="Rectangle 661"/>
            <p:cNvSpPr>
              <a:spLocks noChangeArrowheads="1"/>
            </p:cNvSpPr>
            <p:nvPr/>
          </p:nvSpPr>
          <p:spPr bwMode="auto">
            <a:xfrm>
              <a:off x="4342259" y="2874296"/>
              <a:ext cx="10966" cy="0"/>
            </a:xfrm>
            <a:prstGeom prst="rect">
              <a:avLst/>
            </a:prstGeom>
            <a:grpFill/>
            <a:ln w="6350">
              <a:solidFill>
                <a:schemeClr val="bg1">
                  <a:lumMod val="85000"/>
                </a:schemeClr>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rgbClr val="4D4D4D"/>
                </a:solidFill>
                <a:ea typeface="MS PGothic" panose="020B0600070205080204" pitchFamily="34" charset="-128"/>
              </a:endParaRPr>
            </a:p>
          </p:txBody>
        </p:sp>
        <p:sp>
          <p:nvSpPr>
            <p:cNvPr id="121" name="Freeform 662"/>
            <p:cNvSpPr>
              <a:spLocks/>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2" name="Freeform 663"/>
            <p:cNvSpPr>
              <a:spLocks/>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3" name="Freeform 664"/>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4" name="Freeform 665"/>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5" name="Freeform 666"/>
            <p:cNvSpPr>
              <a:spLocks/>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6" name="Freeform 667"/>
            <p:cNvSpPr>
              <a:spLocks/>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7" name="Freeform 668"/>
            <p:cNvSpPr>
              <a:spLocks/>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8" name="Freeform 669"/>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29" name="Freeform 670"/>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0" name="Freeform 671"/>
            <p:cNvSpPr>
              <a:spLocks/>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1" name="Freeform 672"/>
            <p:cNvSpPr>
              <a:spLocks/>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2" name="Freeform 673"/>
            <p:cNvSpPr>
              <a:spLocks/>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3" name="Freeform 674"/>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4" name="Freeform 675"/>
            <p:cNvSpPr>
              <a:spLocks/>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5" name="Freeform 676"/>
            <p:cNvSpPr>
              <a:spLocks/>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6" name="Freeform 677"/>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7" name="Freeform 678"/>
            <p:cNvSpPr>
              <a:spLocks/>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8" name="Freeform 679"/>
            <p:cNvSpPr>
              <a:spLocks/>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39" name="Freeform 680"/>
            <p:cNvSpPr>
              <a:spLocks/>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0" name="Freeform 681"/>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1" name="Freeform 682"/>
            <p:cNvSpPr>
              <a:spLocks/>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2" name="Freeform 683"/>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3" name="Freeform 684"/>
            <p:cNvSpPr>
              <a:spLocks/>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4" name="Freeform 685"/>
            <p:cNvSpPr>
              <a:spLocks/>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5" name="Freeform 686"/>
            <p:cNvSpPr>
              <a:spLocks/>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6" name="Freeform 687"/>
            <p:cNvSpPr>
              <a:spLocks/>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7" name="Freeform 688"/>
            <p:cNvSpPr>
              <a:spLocks/>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solidFill>
                <a:schemeClr val="bg1">
                  <a:lumMod val="85000"/>
                </a:schemeClr>
              </a:solidFill>
              <a:miter lim="800000"/>
              <a:headEnd/>
              <a:tailEnd/>
            </a:ln>
          </p:spPr>
          <p:txBody>
            <a:bodyPr/>
            <a:lstStyle/>
            <a:p>
              <a:pPr defTabSz="914400"/>
              <a:endParaRPr lang="zh-CN" altLang="en-US" dirty="0">
                <a:solidFill>
                  <a:prstClr val="black"/>
                </a:solidFill>
              </a:endParaRPr>
            </a:p>
          </p:txBody>
        </p:sp>
        <p:sp>
          <p:nvSpPr>
            <p:cNvPr id="148" name="Freeform 689"/>
            <p:cNvSpPr>
              <a:spLocks/>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49" name="Freeform 690"/>
            <p:cNvSpPr>
              <a:spLocks/>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0" name="Freeform 691"/>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1" name="Freeform 692"/>
            <p:cNvSpPr>
              <a:spLocks/>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2" name="Freeform 693"/>
            <p:cNvSpPr>
              <a:spLocks/>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3" name="Rectangle 694"/>
            <p:cNvSpPr>
              <a:spLocks noChangeArrowheads="1"/>
            </p:cNvSpPr>
            <p:nvPr/>
          </p:nvSpPr>
          <p:spPr bwMode="auto">
            <a:xfrm>
              <a:off x="4741428" y="2627558"/>
              <a:ext cx="10966" cy="0"/>
            </a:xfrm>
            <a:prstGeom prst="rect">
              <a:avLst/>
            </a:prstGeom>
            <a:grpFill/>
            <a:ln w="6350">
              <a:solidFill>
                <a:schemeClr val="bg1">
                  <a:lumMod val="85000"/>
                </a:schemeClr>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rgbClr val="4D4D4D"/>
                </a:solidFill>
                <a:ea typeface="MS PGothic" panose="020B0600070205080204" pitchFamily="34" charset="-128"/>
              </a:endParaRPr>
            </a:p>
          </p:txBody>
        </p:sp>
        <p:sp>
          <p:nvSpPr>
            <p:cNvPr id="154" name="Freeform 695"/>
            <p:cNvSpPr>
              <a:spLocks/>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5" name="Freeform 696"/>
            <p:cNvSpPr>
              <a:spLocks/>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6" name="Freeform 697"/>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7" name="Freeform 698"/>
            <p:cNvSpPr>
              <a:spLocks/>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8" name="Freeform 699"/>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59" name="Freeform 700"/>
            <p:cNvSpPr>
              <a:spLocks/>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0" name="Freeform 701"/>
            <p:cNvSpPr>
              <a:spLocks/>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1" name="Freeform 702"/>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2" name="Freeform 703"/>
            <p:cNvSpPr>
              <a:spLocks/>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3" name="Freeform 704"/>
            <p:cNvSpPr>
              <a:spLocks/>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4" name="Freeform 705"/>
            <p:cNvSpPr>
              <a:spLocks/>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5" name="Freeform 706"/>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6" name="Freeform 707"/>
            <p:cNvSpPr>
              <a:spLocks/>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7" name="Freeform 708"/>
            <p:cNvSpPr>
              <a:spLocks/>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8" name="Freeform 709"/>
            <p:cNvSpPr>
              <a:spLocks/>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69" name="Freeform 710"/>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0" name="Freeform 711"/>
            <p:cNvSpPr>
              <a:spLocks/>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1" name="Freeform 712"/>
            <p:cNvSpPr>
              <a:spLocks/>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2" name="Freeform 713"/>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3" name="Freeform 714"/>
            <p:cNvSpPr>
              <a:spLocks/>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4" name="Freeform 715"/>
            <p:cNvSpPr>
              <a:spLocks/>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5" name="Freeform 716"/>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6" name="Freeform 717"/>
            <p:cNvSpPr>
              <a:spLocks/>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7" name="Freeform 718"/>
            <p:cNvSpPr>
              <a:spLocks/>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8" name="Freeform 719"/>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79" name="Freeform 720"/>
            <p:cNvSpPr>
              <a:spLocks/>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0" name="Freeform 721"/>
            <p:cNvSpPr>
              <a:spLocks/>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1" name="Freeform 722"/>
            <p:cNvSpPr>
              <a:spLocks/>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2" name="Freeform 723"/>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3" name="Freeform 724"/>
            <p:cNvSpPr>
              <a:spLocks/>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4" name="Freeform 725"/>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5" name="Freeform 726"/>
            <p:cNvSpPr>
              <a:spLocks/>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6" name="Freeform 727"/>
            <p:cNvSpPr>
              <a:spLocks/>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7" name="Freeform 728"/>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8" name="Freeform 729"/>
            <p:cNvSpPr>
              <a:spLocks/>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89" name="Freeform 730"/>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0" name="Freeform 731"/>
            <p:cNvSpPr>
              <a:spLocks/>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1" name="Freeform 732"/>
            <p:cNvSpPr>
              <a:spLocks/>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2" name="Freeform 733"/>
            <p:cNvSpPr>
              <a:spLocks/>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3" name="Freeform 734"/>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4" name="Freeform 735"/>
            <p:cNvSpPr>
              <a:spLocks/>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5" name="Freeform 736"/>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6" name="Freeform 737"/>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7" name="Freeform 738"/>
            <p:cNvSpPr>
              <a:spLocks/>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8" name="Freeform 739"/>
            <p:cNvSpPr>
              <a:spLocks/>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199" name="Freeform 740"/>
            <p:cNvSpPr>
              <a:spLocks/>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0" name="Freeform 741"/>
            <p:cNvSpPr>
              <a:spLocks/>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1" name="Freeform 742"/>
            <p:cNvSpPr>
              <a:spLocks/>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2" name="Freeform 743"/>
            <p:cNvSpPr>
              <a:spLocks/>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3" name="Freeform 744"/>
            <p:cNvSpPr>
              <a:spLocks/>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4" name="Freeform 745"/>
            <p:cNvSpPr>
              <a:spLocks/>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5" name="Freeform 746"/>
            <p:cNvSpPr>
              <a:spLocks/>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6" name="Freeform 747"/>
            <p:cNvSpPr>
              <a:spLocks/>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7" name="Freeform 748"/>
            <p:cNvSpPr>
              <a:spLocks/>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8" name="Freeform 749"/>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09" name="Freeform 750"/>
            <p:cNvSpPr>
              <a:spLocks/>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0" name="Freeform 751"/>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1" name="Freeform 752"/>
            <p:cNvSpPr>
              <a:spLocks/>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2" name="Freeform 753"/>
            <p:cNvSpPr>
              <a:spLocks/>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3" name="Freeform 754"/>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4" name="Freeform 755"/>
            <p:cNvSpPr>
              <a:spLocks/>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5" name="Freeform 756"/>
            <p:cNvSpPr>
              <a:spLocks/>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6" name="Freeform 757"/>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7" name="Freeform 758"/>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8" name="Freeform 759"/>
            <p:cNvSpPr>
              <a:spLocks/>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19" name="Freeform 760"/>
            <p:cNvSpPr>
              <a:spLocks/>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0" name="Freeform 761"/>
            <p:cNvSpPr>
              <a:spLocks/>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1" name="Freeform 762"/>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2" name="Freeform 763"/>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3" name="Freeform 764"/>
            <p:cNvSpPr>
              <a:spLocks/>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4" name="Freeform 765"/>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5" name="Freeform 766"/>
            <p:cNvSpPr>
              <a:spLocks/>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6" name="Freeform 767"/>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7" name="Freeform 768"/>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8" name="Freeform 769"/>
            <p:cNvSpPr>
              <a:spLocks/>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29" name="Freeform 770"/>
            <p:cNvSpPr>
              <a:spLocks/>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0" name="Freeform 771"/>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1" name="Freeform 772"/>
            <p:cNvSpPr>
              <a:spLocks/>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2" name="Freeform 774"/>
            <p:cNvSpPr>
              <a:spLocks/>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3" name="Freeform 775"/>
            <p:cNvSpPr>
              <a:spLocks/>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4" name="Freeform 777"/>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5" name="Freeform 779"/>
            <p:cNvSpPr>
              <a:spLocks/>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solidFill>
                <a:schemeClr val="bg1">
                  <a:lumMod val="85000"/>
                </a:schemeClr>
              </a:solidFill>
              <a:miter lim="800000"/>
              <a:headEnd/>
              <a:tailEnd/>
            </a:ln>
          </p:spPr>
          <p:txBody>
            <a:bodyPr/>
            <a:lstStyle/>
            <a:p>
              <a:pPr defTabSz="914400"/>
              <a:endParaRPr lang="zh-CN" altLang="en-US" dirty="0">
                <a:solidFill>
                  <a:prstClr val="black"/>
                </a:solidFill>
              </a:endParaRPr>
            </a:p>
          </p:txBody>
        </p:sp>
        <p:sp>
          <p:nvSpPr>
            <p:cNvPr id="236" name="Freeform 780"/>
            <p:cNvSpPr>
              <a:spLocks/>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7" name="Freeform 781"/>
            <p:cNvSpPr>
              <a:spLocks/>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8" name="Freeform 782"/>
            <p:cNvSpPr>
              <a:spLocks/>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39" name="Freeform 783"/>
            <p:cNvSpPr>
              <a:spLocks/>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0" name="Freeform 784"/>
            <p:cNvSpPr>
              <a:spLocks/>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1" name="Freeform 785"/>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2" name="Freeform 786"/>
            <p:cNvSpPr>
              <a:spLocks/>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3" name="Freeform 787"/>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4" name="Freeform 788"/>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5" name="Freeform 789"/>
            <p:cNvSpPr>
              <a:spLocks/>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6" name="Freeform 790"/>
            <p:cNvSpPr>
              <a:spLocks/>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7" name="Freeform 792"/>
            <p:cNvSpPr>
              <a:spLocks/>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8" name="Freeform 793"/>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49" name="Freeform 794"/>
            <p:cNvSpPr>
              <a:spLocks/>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0" name="Freeform 795"/>
            <p:cNvSpPr>
              <a:spLocks/>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solidFill>
                <a:schemeClr val="bg1">
                  <a:lumMod val="85000"/>
                </a:schemeClr>
              </a:solidFill>
              <a:miter lim="800000"/>
              <a:headEnd/>
              <a:tailEnd/>
            </a:ln>
          </p:spPr>
          <p:txBody>
            <a:bodyPr/>
            <a:lstStyle/>
            <a:p>
              <a:pPr defTabSz="914400"/>
              <a:endParaRPr lang="zh-CN" altLang="en-US" dirty="0">
                <a:solidFill>
                  <a:prstClr val="black"/>
                </a:solidFill>
              </a:endParaRPr>
            </a:p>
          </p:txBody>
        </p:sp>
        <p:sp>
          <p:nvSpPr>
            <p:cNvPr id="251" name="Freeform 796"/>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2" name="Freeform 797"/>
            <p:cNvSpPr>
              <a:spLocks/>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3" name="Freeform 798"/>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4" name="Freeform 799"/>
            <p:cNvSpPr>
              <a:spLocks/>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5" name="Freeform 800"/>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6" name="Freeform 801"/>
            <p:cNvSpPr>
              <a:spLocks/>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7" name="Freeform 802"/>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8" name="Freeform 803"/>
            <p:cNvSpPr>
              <a:spLocks/>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59" name="Freeform 804"/>
            <p:cNvSpPr>
              <a:spLocks/>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0" name="Freeform 805"/>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1" name="Freeform 806"/>
            <p:cNvSpPr>
              <a:spLocks/>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2" name="Freeform 807"/>
            <p:cNvSpPr>
              <a:spLocks/>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3" name="Freeform 808"/>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4" name="Freeform 809"/>
            <p:cNvSpPr>
              <a:spLocks/>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5" name="Freeform 810"/>
            <p:cNvSpPr>
              <a:spLocks/>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sp>
          <p:nvSpPr>
            <p:cNvPr id="266" name="Freeform 778"/>
            <p:cNvSpPr>
              <a:spLocks/>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solidFill>
                <a:schemeClr val="bg1">
                  <a:lumMod val="85000"/>
                </a:schemeClr>
              </a:solidFill>
              <a:miter lim="800000"/>
              <a:headEnd/>
              <a:tailEnd/>
            </a:ln>
          </p:spPr>
          <p:txBody>
            <a:bodyPr/>
            <a:lstStyle/>
            <a:p>
              <a:pPr defTabSz="914400"/>
              <a:endParaRPr lang="zh-CN" altLang="en-US">
                <a:solidFill>
                  <a:prstClr val="black"/>
                </a:solidFill>
              </a:endParaRPr>
            </a:p>
          </p:txBody>
        </p:sp>
      </p:grpSp>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课题背景</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7" name="矩形 6"/>
          <p:cNvSpPr/>
          <p:nvPr/>
        </p:nvSpPr>
        <p:spPr>
          <a:xfrm>
            <a:off x="1026743" y="1123882"/>
            <a:ext cx="2537875" cy="369332"/>
          </a:xfrm>
          <a:prstGeom prst="rect">
            <a:avLst/>
          </a:prstGeom>
        </p:spPr>
        <p:txBody>
          <a:bodyPr wrap="none">
            <a:spAutoFit/>
          </a:bodyPr>
          <a:lstStyle/>
          <a:p>
            <a:pPr algn="ctr" defTabSz="609585"/>
            <a:r>
              <a:rPr lang="zh-CN" altLang="en-US" b="1" dirty="0">
                <a:solidFill>
                  <a:srgbClr val="676661"/>
                </a:solidFill>
                <a:ea typeface="微软雅黑" charset="0"/>
              </a:rPr>
              <a:t>   ▷</a:t>
            </a:r>
            <a:r>
              <a:rPr lang="zh-CN" altLang="zh-CN" b="1" dirty="0">
                <a:solidFill>
                  <a:srgbClr val="676661"/>
                </a:solidFill>
                <a:ea typeface="微软雅黑" charset="0"/>
              </a:rPr>
              <a:t>论文研究背景及意义</a:t>
            </a:r>
            <a:endParaRPr lang="zh-CN" altLang="en-US" b="1" dirty="0">
              <a:solidFill>
                <a:srgbClr val="676661"/>
              </a:solidFill>
              <a:ea typeface="微软雅黑" charset="0"/>
            </a:endParaRPr>
          </a:p>
        </p:txBody>
      </p:sp>
      <p:sp>
        <p:nvSpPr>
          <p:cNvPr id="9" name="矩形 8"/>
          <p:cNvSpPr/>
          <p:nvPr/>
        </p:nvSpPr>
        <p:spPr>
          <a:xfrm>
            <a:off x="1397930" y="1511257"/>
            <a:ext cx="8996372" cy="4247317"/>
          </a:xfrm>
          <a:prstGeom prst="rect">
            <a:avLst/>
          </a:prstGeom>
        </p:spPr>
        <p:txBody>
          <a:bodyPr wrap="square">
            <a:spAutoFit/>
          </a:bodyPr>
          <a:lstStyle/>
          <a:p>
            <a:r>
              <a:rPr lang="en-US" altLang="zh-CN" dirty="0"/>
              <a:t>         </a:t>
            </a:r>
            <a:r>
              <a:rPr lang="zh-CN" altLang="zh-CN" dirty="0"/>
              <a:t>计算机与互联网技术应用于烟草管理系统是一个突破性的革命，改变了以往烟草管理的定时定点模式，也提高了烟草管理的效率</a:t>
            </a:r>
            <a:r>
              <a:rPr lang="en-US" altLang="zh-CN" dirty="0"/>
              <a:t>,</a:t>
            </a:r>
            <a:r>
              <a:rPr lang="zh-CN" altLang="zh-CN" dirty="0"/>
              <a:t>使烟草企业员工可以通过烟草管理网站跨地区、跨时空地进行烟草管理信息了解</a:t>
            </a:r>
            <a:r>
              <a:rPr lang="en-US" altLang="zh-CN" dirty="0"/>
              <a:t>,</a:t>
            </a:r>
            <a:r>
              <a:rPr lang="zh-CN" altLang="zh-CN" dirty="0"/>
              <a:t>全面提高了烟草企业烟草管理工作的管理水平和信息化程度</a:t>
            </a:r>
            <a:r>
              <a:rPr lang="en-US" altLang="zh-CN" dirty="0"/>
              <a:t>,</a:t>
            </a:r>
            <a:r>
              <a:rPr lang="zh-CN" altLang="zh-CN" dirty="0"/>
              <a:t>另一方面能够合理利用各个地方的人力</a:t>
            </a:r>
            <a:r>
              <a:rPr lang="en-US" altLang="zh-CN" dirty="0"/>
              <a:t>, </a:t>
            </a:r>
            <a:r>
              <a:rPr lang="zh-CN" altLang="zh-CN" dirty="0"/>
              <a:t>使人尽其才</a:t>
            </a:r>
            <a:r>
              <a:rPr lang="en-US" altLang="zh-CN" dirty="0"/>
              <a:t>, </a:t>
            </a:r>
            <a:r>
              <a:rPr lang="zh-CN" altLang="zh-CN" dirty="0"/>
              <a:t>物尽其用。它对与烟草企业选择烟草管理提供了更高更好的平台，对于烟草企业的管理等也有一定的提高，对烟草管理烟草企业创造了新的竞争环境。</a:t>
            </a:r>
          </a:p>
          <a:p>
            <a:r>
              <a:rPr lang="en-US" altLang="zh-CN" dirty="0"/>
              <a:t>         </a:t>
            </a:r>
            <a:r>
              <a:rPr lang="zh-CN" altLang="zh-CN" dirty="0"/>
              <a:t>科技时代早已到来，社会在不断地进步，尤其是电脑类产品大范围的普及，电脑的应用也已逐步的从大规模科学计算的数据处理转移到大量的事务处理。因此产生了以计算机为中心内容，利用数据库管理系统（DBMS）为开发环境的管理信息系统。系统在大规模的事务处理等方面有着大量应用，尤其是在高效化信息管理的应用受到广泛的关注。当今世界已步入信息时代，世界的各个领域都发生了巨大的变化，任务，也称烟草管理，作为生产力中最活跃的因素,很早就在人类经济生活中发挥着不可替代的作用,但把任务纳入烟草管理系统中高效处理和应用是在计算机发明以后的50年代末。为了能正确适应信息化进程，本系统提供了烟草企业采购销售管理的功能，方便及满足了烟草企业、烟草企业员工以及管理人员的需求。</a:t>
            </a:r>
          </a:p>
        </p:txBody>
      </p:sp>
      <p:cxnSp>
        <p:nvCxnSpPr>
          <p:cNvPr id="10" name="直接连接符 9"/>
          <p:cNvCxnSpPr/>
          <p:nvPr/>
        </p:nvCxnSpPr>
        <p:spPr>
          <a:xfrm>
            <a:off x="3500079" y="130854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7134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51736" r="1944"/>
          <a:stretch/>
        </p:blipFill>
        <p:spPr>
          <a:xfrm>
            <a:off x="6209772" y="129308"/>
            <a:ext cx="5556626" cy="6618617"/>
          </a:xfrm>
          <a:prstGeom prst="rect">
            <a:avLst/>
          </a:prstGeom>
        </p:spPr>
      </p:pic>
      <p:sp>
        <p:nvSpPr>
          <p:cNvPr id="35" name="文本框 34"/>
          <p:cNvSpPr txBox="1"/>
          <p:nvPr/>
        </p:nvSpPr>
        <p:spPr>
          <a:xfrm>
            <a:off x="496979" y="477403"/>
            <a:ext cx="639919" cy="584775"/>
          </a:xfrm>
          <a:prstGeom prst="rect">
            <a:avLst/>
          </a:prstGeom>
          <a:noFill/>
        </p:spPr>
        <p:txBody>
          <a:bodyPr wrap="none" rtlCol="0">
            <a:spAutoFit/>
          </a:bodyPr>
          <a:lstStyle/>
          <a:p>
            <a:pPr algn="ctr"/>
            <a:r>
              <a:rPr lang="en-US" altLang="zh-CN" sz="3200" dirty="0"/>
              <a:t>01</a:t>
            </a:r>
            <a:endParaRPr lang="zh-CN" altLang="en-US" sz="3200" dirty="0"/>
          </a:p>
        </p:txBody>
      </p:sp>
      <p:cxnSp>
        <p:nvCxnSpPr>
          <p:cNvPr id="36" name="直接连接符 35"/>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20566" y="2730969"/>
            <a:ext cx="376065" cy="2308324"/>
          </a:xfrm>
          <a:prstGeom prst="rect">
            <a:avLst/>
          </a:prstGeom>
          <a:noFill/>
        </p:spPr>
        <p:txBody>
          <a:bodyPr wrap="square" rtlCol="0">
            <a:spAutoFit/>
          </a:bodyPr>
          <a:lstStyle/>
          <a:p>
            <a:r>
              <a:rPr lang="zh-CN" altLang="en-US" dirty="0">
                <a:solidFill>
                  <a:schemeClr val="tx1">
                    <a:lumMod val="95000"/>
                    <a:lumOff val="5000"/>
                  </a:schemeClr>
                </a:solidFill>
              </a:rPr>
              <a:t>本系统的研究方法</a:t>
            </a:r>
          </a:p>
        </p:txBody>
      </p:sp>
      <p:cxnSp>
        <p:nvCxnSpPr>
          <p:cNvPr id="38" name="直接连接符 37"/>
          <p:cNvCxnSpPr/>
          <p:nvPr/>
        </p:nvCxnSpPr>
        <p:spPr>
          <a:xfrm>
            <a:off x="816938" y="972412"/>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320806" y="769791"/>
            <a:ext cx="4376757" cy="4524315"/>
          </a:xfrm>
          <a:prstGeom prst="rect">
            <a:avLst/>
          </a:prstGeom>
        </p:spPr>
        <p:txBody>
          <a:bodyPr wrap="square">
            <a:spAutoFit/>
          </a:bodyPr>
          <a:lstStyle/>
          <a:p>
            <a:r>
              <a:rPr lang="en-US" altLang="zh-CN" dirty="0"/>
              <a:t>         </a:t>
            </a:r>
            <a:r>
              <a:rPr lang="zh-CN" altLang="zh-CN" dirty="0"/>
              <a:t>在烟草管理系统的设计与实现的设计开发中，我会利用大学四年所学到知识，利用软件工程中的原型模型来规范设计流程。在系统开发过程中，会严格按照模型的各个阶段的烟草管理来做出相应的设计。</a:t>
            </a:r>
          </a:p>
          <a:p>
            <a:r>
              <a:rPr lang="en-US" altLang="zh-CN" dirty="0"/>
              <a:t>         </a:t>
            </a:r>
            <a:r>
              <a:rPr lang="zh-CN" altLang="zh-CN" dirty="0"/>
              <a:t>通过对本系统的研究与资料翻阅、查找，第一步进行对系统的需求分析，完成系统的可行性分析。在概念设计阶段，分析</a:t>
            </a:r>
            <a:r>
              <a:rPr lang="en-US" altLang="zh-CN" dirty="0"/>
              <a:t>E-R</a:t>
            </a:r>
            <a:r>
              <a:rPr lang="zh-CN" altLang="zh-CN" dirty="0"/>
              <a:t>图进行对数据库的设计并且确定将要应用的软件。在详细设计阶段中，将整个烟草管理系统的模块进行细化，细化各个模块的相应功能；代码实现阶段中，细心且有耐心的进行代码的编写，遇到问题及时的向老师请求帮助，在完成页面设计之后实现数据库和页面之间的连接；根据测试用例对系统进行全面的测试。</a:t>
            </a:r>
          </a:p>
        </p:txBody>
      </p:sp>
    </p:spTree>
    <p:extLst>
      <p:ext uri="{BB962C8B-B14F-4D97-AF65-F5344CB8AC3E}">
        <p14:creationId xmlns:p14="http://schemas.microsoft.com/office/powerpoint/2010/main" val="19568883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第二部分</a:t>
              </a:r>
            </a:p>
          </p:txBody>
        </p:sp>
        <p:sp>
          <p:nvSpPr>
            <p:cNvPr id="139" name="矩形 138"/>
            <p:cNvSpPr/>
            <p:nvPr/>
          </p:nvSpPr>
          <p:spPr>
            <a:xfrm>
              <a:off x="4546118" y="2396875"/>
              <a:ext cx="3094407" cy="663088"/>
            </a:xfrm>
            <a:prstGeom prst="rect">
              <a:avLst/>
            </a:prstGeom>
          </p:spPr>
          <p:txBody>
            <a:bodyPr wrap="none">
              <a:spAutoFit/>
            </a:bodyPr>
            <a:lstStyle/>
            <a:p>
              <a:pPr algn="ctr"/>
              <a:r>
                <a:rPr lang="en-US" altLang="zh-CN" sz="4800" b="1" dirty="0">
                  <a:solidFill>
                    <a:srgbClr val="F5F0EA"/>
                  </a:solidFill>
                </a:rPr>
                <a:t>『</a:t>
              </a:r>
              <a:r>
                <a:rPr lang="zh-CN" altLang="en-US" sz="4800" b="1" dirty="0">
                  <a:solidFill>
                    <a:srgbClr val="F5F0EA"/>
                  </a:solidFill>
                </a:rPr>
                <a:t>进展成果</a:t>
              </a:r>
              <a:r>
                <a:rPr lang="en-US" altLang="zh-CN" sz="4800" b="1" dirty="0">
                  <a:solidFill>
                    <a:srgbClr val="F5F0EA"/>
                  </a:solidFill>
                </a:rPr>
                <a:t>』</a:t>
              </a: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15567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进展成果</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矩形 10"/>
          <p:cNvSpPr/>
          <p:nvPr/>
        </p:nvSpPr>
        <p:spPr>
          <a:xfrm>
            <a:off x="3808513"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矩形 11"/>
          <p:cNvSpPr/>
          <p:nvPr/>
        </p:nvSpPr>
        <p:spPr>
          <a:xfrm>
            <a:off x="6180722"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3" name="矩形 12"/>
          <p:cNvSpPr/>
          <p:nvPr/>
        </p:nvSpPr>
        <p:spPr>
          <a:xfrm>
            <a:off x="3808513" y="3628444"/>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4" name="矩形 13"/>
          <p:cNvSpPr/>
          <p:nvPr/>
        </p:nvSpPr>
        <p:spPr>
          <a:xfrm>
            <a:off x="6180722" y="3628444"/>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grpSp>
        <p:nvGrpSpPr>
          <p:cNvPr id="16" name="Group 11"/>
          <p:cNvGrpSpPr>
            <a:grpSpLocks noChangeAspect="1"/>
          </p:cNvGrpSpPr>
          <p:nvPr/>
        </p:nvGrpSpPr>
        <p:grpSpPr bwMode="auto">
          <a:xfrm>
            <a:off x="6480184" y="2935501"/>
            <a:ext cx="863911" cy="613377"/>
            <a:chOff x="1407" y="1098"/>
            <a:chExt cx="800" cy="568"/>
          </a:xfrm>
          <a:solidFill>
            <a:srgbClr val="F5F0EA"/>
          </a:solidFill>
        </p:grpSpPr>
        <p:sp>
          <p:nvSpPr>
            <p:cNvPr id="17"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2"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Group 32"/>
          <p:cNvGrpSpPr>
            <a:grpSpLocks noChangeAspect="1"/>
          </p:cNvGrpSpPr>
          <p:nvPr/>
        </p:nvGrpSpPr>
        <p:grpSpPr bwMode="auto">
          <a:xfrm>
            <a:off x="4321171" y="3953146"/>
            <a:ext cx="1199543" cy="851677"/>
            <a:chOff x="4354" y="1098"/>
            <a:chExt cx="800" cy="568"/>
          </a:xfrm>
          <a:solidFill>
            <a:srgbClr val="F5F0EA"/>
          </a:solidFill>
        </p:grpSpPr>
        <p:sp>
          <p:nvSpPr>
            <p:cNvPr id="26"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Group 41"/>
          <p:cNvGrpSpPr>
            <a:grpSpLocks noChangeAspect="1"/>
          </p:cNvGrpSpPr>
          <p:nvPr/>
        </p:nvGrpSpPr>
        <p:grpSpPr bwMode="auto">
          <a:xfrm>
            <a:off x="6758802" y="3944900"/>
            <a:ext cx="1141068" cy="850178"/>
            <a:chOff x="5314" y="1097"/>
            <a:chExt cx="761" cy="567"/>
          </a:xfrm>
          <a:solidFill>
            <a:srgbClr val="F5F0EA"/>
          </a:solidFill>
        </p:grpSpPr>
        <p:sp>
          <p:nvSpPr>
            <p:cNvPr id="33" name="Freeform 42"/>
            <p:cNvSpPr>
              <a:spLocks/>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5"/>
            <p:cNvSpPr>
              <a:spLocks/>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Group 121"/>
          <p:cNvGrpSpPr>
            <a:grpSpLocks noChangeAspect="1"/>
          </p:cNvGrpSpPr>
          <p:nvPr/>
        </p:nvGrpSpPr>
        <p:grpSpPr bwMode="auto">
          <a:xfrm>
            <a:off x="6783543" y="1680771"/>
            <a:ext cx="997122" cy="848678"/>
            <a:chOff x="515" y="3088"/>
            <a:chExt cx="665" cy="566"/>
          </a:xfrm>
          <a:solidFill>
            <a:srgbClr val="F5F0EA"/>
          </a:solidFill>
        </p:grpSpPr>
        <p:sp>
          <p:nvSpPr>
            <p:cNvPr id="40"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p:nvPr/>
        </p:nvGrpSpPr>
        <p:grpSpPr>
          <a:xfrm>
            <a:off x="4164634" y="2651643"/>
            <a:ext cx="1490521" cy="118478"/>
            <a:chOff x="4840431" y="2041402"/>
            <a:chExt cx="2505257" cy="199137"/>
          </a:xfrm>
        </p:grpSpPr>
        <p:cxnSp>
          <p:nvCxnSpPr>
            <p:cNvPr id="50" name="直接连接符 4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3" name="组合 52"/>
          <p:cNvGrpSpPr/>
          <p:nvPr/>
        </p:nvGrpSpPr>
        <p:grpSpPr>
          <a:xfrm>
            <a:off x="6482864" y="2651643"/>
            <a:ext cx="1490521" cy="118478"/>
            <a:chOff x="4840431" y="2041402"/>
            <a:chExt cx="2505257" cy="199137"/>
          </a:xfrm>
        </p:grpSpPr>
        <p:cxnSp>
          <p:nvCxnSpPr>
            <p:cNvPr id="54" name="直接连接符 53"/>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7" name="组合 56"/>
          <p:cNvGrpSpPr/>
          <p:nvPr/>
        </p:nvGrpSpPr>
        <p:grpSpPr>
          <a:xfrm>
            <a:off x="6482864" y="4954018"/>
            <a:ext cx="1490521" cy="118478"/>
            <a:chOff x="4840431" y="2041402"/>
            <a:chExt cx="2505257" cy="199137"/>
          </a:xfrm>
        </p:grpSpPr>
        <p:cxnSp>
          <p:nvCxnSpPr>
            <p:cNvPr id="58" name="直接连接符 57"/>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69" name="组合 68"/>
          <p:cNvGrpSpPr/>
          <p:nvPr/>
        </p:nvGrpSpPr>
        <p:grpSpPr>
          <a:xfrm>
            <a:off x="4172682" y="4954018"/>
            <a:ext cx="1490521" cy="118478"/>
            <a:chOff x="4840431" y="2041402"/>
            <a:chExt cx="2505257" cy="199137"/>
          </a:xfrm>
        </p:grpSpPr>
        <p:cxnSp>
          <p:nvCxnSpPr>
            <p:cNvPr id="70" name="直接连接符 6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73" name="矩形 72"/>
          <p:cNvSpPr/>
          <p:nvPr/>
        </p:nvSpPr>
        <p:spPr>
          <a:xfrm>
            <a:off x="3893923" y="2808802"/>
            <a:ext cx="2031943" cy="461665"/>
          </a:xfrm>
          <a:prstGeom prst="rect">
            <a:avLst/>
          </a:prstGeom>
        </p:spPr>
        <p:txBody>
          <a:bodyPr wrap="square">
            <a:spAutoFit/>
          </a:bodyPr>
          <a:lstStyle/>
          <a:p>
            <a:pPr algn="ctr"/>
            <a:r>
              <a:rPr lang="zh-CN" altLang="en-US" sz="1200" dirty="0">
                <a:solidFill>
                  <a:srgbClr val="F5F0EA"/>
                </a:solidFill>
              </a:rPr>
              <a:t>标题数字等都可以通过点击和重新输入进行更改。</a:t>
            </a:r>
          </a:p>
        </p:txBody>
      </p:sp>
      <p:sp>
        <p:nvSpPr>
          <p:cNvPr id="74" name="矩形 73"/>
          <p:cNvSpPr/>
          <p:nvPr/>
        </p:nvSpPr>
        <p:spPr>
          <a:xfrm>
            <a:off x="6212153" y="2808802"/>
            <a:ext cx="2031943" cy="461665"/>
          </a:xfrm>
          <a:prstGeom prst="rect">
            <a:avLst/>
          </a:prstGeom>
        </p:spPr>
        <p:txBody>
          <a:bodyPr wrap="square">
            <a:spAutoFit/>
          </a:bodyPr>
          <a:lstStyle/>
          <a:p>
            <a:pPr algn="ctr"/>
            <a:r>
              <a:rPr lang="zh-CN" altLang="en-US" sz="1200" dirty="0">
                <a:solidFill>
                  <a:srgbClr val="F5F0EA"/>
                </a:solidFill>
              </a:rPr>
              <a:t>标题数字等都可以通过点击和重新输入进行更改。</a:t>
            </a:r>
          </a:p>
        </p:txBody>
      </p:sp>
      <p:sp>
        <p:nvSpPr>
          <p:cNvPr id="75" name="矩形 74"/>
          <p:cNvSpPr/>
          <p:nvPr/>
        </p:nvSpPr>
        <p:spPr>
          <a:xfrm>
            <a:off x="3893923" y="5127923"/>
            <a:ext cx="2031943" cy="461665"/>
          </a:xfrm>
          <a:prstGeom prst="rect">
            <a:avLst/>
          </a:prstGeom>
        </p:spPr>
        <p:txBody>
          <a:bodyPr wrap="square">
            <a:spAutoFit/>
          </a:bodyPr>
          <a:lstStyle/>
          <a:p>
            <a:pPr algn="ctr"/>
            <a:r>
              <a:rPr lang="zh-CN" altLang="en-US" sz="1200" dirty="0">
                <a:solidFill>
                  <a:srgbClr val="F5F0EA"/>
                </a:solidFill>
              </a:rPr>
              <a:t>标题数字等都可以通过点击和重新输入进行更改。</a:t>
            </a:r>
          </a:p>
        </p:txBody>
      </p:sp>
      <p:sp>
        <p:nvSpPr>
          <p:cNvPr id="76" name="矩形 75"/>
          <p:cNvSpPr/>
          <p:nvPr/>
        </p:nvSpPr>
        <p:spPr>
          <a:xfrm>
            <a:off x="6212153" y="5127923"/>
            <a:ext cx="2031943" cy="461665"/>
          </a:xfrm>
          <a:prstGeom prst="rect">
            <a:avLst/>
          </a:prstGeom>
        </p:spPr>
        <p:txBody>
          <a:bodyPr wrap="square">
            <a:spAutoFit/>
          </a:bodyPr>
          <a:lstStyle/>
          <a:p>
            <a:pPr algn="ctr"/>
            <a:r>
              <a:rPr lang="zh-CN" altLang="en-US" sz="1200" dirty="0">
                <a:solidFill>
                  <a:srgbClr val="F5F0EA"/>
                </a:solidFill>
              </a:rPr>
              <a:t>标题数字等都可以通过点击和重新输入进行更改。</a:t>
            </a:r>
          </a:p>
        </p:txBody>
      </p:sp>
      <p:pic>
        <p:nvPicPr>
          <p:cNvPr id="68" name="图片 67"/>
          <p:cNvPicPr/>
          <p:nvPr/>
        </p:nvPicPr>
        <p:blipFill>
          <a:blip r:embed="rId3"/>
          <a:stretch>
            <a:fillRect/>
          </a:stretch>
        </p:blipFill>
        <p:spPr>
          <a:xfrm>
            <a:off x="590405" y="957696"/>
            <a:ext cx="5398333" cy="2512650"/>
          </a:xfrm>
          <a:prstGeom prst="rect">
            <a:avLst/>
          </a:prstGeom>
        </p:spPr>
      </p:pic>
      <p:pic>
        <p:nvPicPr>
          <p:cNvPr id="77" name="图片 76"/>
          <p:cNvPicPr/>
          <p:nvPr/>
        </p:nvPicPr>
        <p:blipFill>
          <a:blip r:embed="rId4"/>
          <a:stretch>
            <a:fillRect/>
          </a:stretch>
        </p:blipFill>
        <p:spPr>
          <a:xfrm>
            <a:off x="6177891" y="957696"/>
            <a:ext cx="5371465" cy="2495043"/>
          </a:xfrm>
          <a:prstGeom prst="rect">
            <a:avLst/>
          </a:prstGeom>
        </p:spPr>
      </p:pic>
      <p:pic>
        <p:nvPicPr>
          <p:cNvPr id="80" name="图片 79"/>
          <p:cNvPicPr/>
          <p:nvPr/>
        </p:nvPicPr>
        <p:blipFill>
          <a:blip r:embed="rId5"/>
          <a:stretch>
            <a:fillRect/>
          </a:stretch>
        </p:blipFill>
        <p:spPr>
          <a:xfrm>
            <a:off x="627133" y="3635542"/>
            <a:ext cx="5371465" cy="2195666"/>
          </a:xfrm>
          <a:prstGeom prst="rect">
            <a:avLst/>
          </a:prstGeom>
        </p:spPr>
      </p:pic>
      <p:pic>
        <p:nvPicPr>
          <p:cNvPr id="81" name="图片 80"/>
          <p:cNvPicPr/>
          <p:nvPr/>
        </p:nvPicPr>
        <p:blipFill>
          <a:blip r:embed="rId6"/>
          <a:stretch>
            <a:fillRect/>
          </a:stretch>
        </p:blipFill>
        <p:spPr>
          <a:xfrm>
            <a:off x="6180722" y="3644468"/>
            <a:ext cx="5371465" cy="2186739"/>
          </a:xfrm>
          <a:prstGeom prst="rect">
            <a:avLst/>
          </a:prstGeom>
        </p:spPr>
      </p:pic>
    </p:spTree>
    <p:extLst>
      <p:ext uri="{BB962C8B-B14F-4D97-AF65-F5344CB8AC3E}">
        <p14:creationId xmlns:p14="http://schemas.microsoft.com/office/powerpoint/2010/main" val="34619951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进展成果</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25" name="Group 159"/>
          <p:cNvGrpSpPr>
            <a:grpSpLocks noChangeAspect="1"/>
          </p:cNvGrpSpPr>
          <p:nvPr/>
        </p:nvGrpSpPr>
        <p:grpSpPr bwMode="auto">
          <a:xfrm>
            <a:off x="1977228" y="1243211"/>
            <a:ext cx="931863" cy="901701"/>
            <a:chOff x="4535" y="2968"/>
            <a:chExt cx="587" cy="568"/>
          </a:xfrm>
          <a:solidFill>
            <a:srgbClr val="676661"/>
          </a:solidFill>
        </p:grpSpPr>
        <p:sp>
          <p:nvSpPr>
            <p:cNvPr id="26" name="Freeform 160"/>
            <p:cNvSpPr>
              <a:spLocks/>
            </p:cNvSpPr>
            <p:nvPr/>
          </p:nvSpPr>
          <p:spPr bwMode="auto">
            <a:xfrm>
              <a:off x="4535" y="3250"/>
              <a:ext cx="498" cy="286"/>
            </a:xfrm>
            <a:custGeom>
              <a:avLst/>
              <a:gdLst>
                <a:gd name="T0" fmla="*/ 628 w 679"/>
                <a:gd name="T1" fmla="*/ 72 h 388"/>
                <a:gd name="T2" fmla="*/ 612 w 679"/>
                <a:gd name="T3" fmla="*/ 46 h 388"/>
                <a:gd name="T4" fmla="*/ 583 w 679"/>
                <a:gd name="T5" fmla="*/ 33 h 388"/>
                <a:gd name="T6" fmla="*/ 412 w 679"/>
                <a:gd name="T7" fmla="*/ 0 h 388"/>
                <a:gd name="T8" fmla="*/ 461 w 679"/>
                <a:gd name="T9" fmla="*/ 33 h 388"/>
                <a:gd name="T10" fmla="*/ 383 w 679"/>
                <a:gd name="T11" fmla="*/ 278 h 388"/>
                <a:gd name="T12" fmla="*/ 339 w 679"/>
                <a:gd name="T13" fmla="*/ 96 h 388"/>
                <a:gd name="T14" fmla="*/ 295 w 679"/>
                <a:gd name="T15" fmla="*/ 278 h 388"/>
                <a:gd name="T16" fmla="*/ 217 w 679"/>
                <a:gd name="T17" fmla="*/ 33 h 388"/>
                <a:gd name="T18" fmla="*/ 267 w 679"/>
                <a:gd name="T19" fmla="*/ 0 h 388"/>
                <a:gd name="T20" fmla="*/ 96 w 679"/>
                <a:gd name="T21" fmla="*/ 33 h 388"/>
                <a:gd name="T22" fmla="*/ 67 w 679"/>
                <a:gd name="T23" fmla="*/ 46 h 388"/>
                <a:gd name="T24" fmla="*/ 51 w 679"/>
                <a:gd name="T25" fmla="*/ 72 h 388"/>
                <a:gd name="T26" fmla="*/ 0 w 679"/>
                <a:gd name="T27" fmla="*/ 295 h 388"/>
                <a:gd name="T28" fmla="*/ 96 w 679"/>
                <a:gd name="T29" fmla="*/ 328 h 388"/>
                <a:gd name="T30" fmla="*/ 323 w 679"/>
                <a:gd name="T31" fmla="*/ 388 h 388"/>
                <a:gd name="T32" fmla="*/ 339 w 679"/>
                <a:gd name="T33" fmla="*/ 388 h 388"/>
                <a:gd name="T34" fmla="*/ 356 w 679"/>
                <a:gd name="T35" fmla="*/ 388 h 388"/>
                <a:gd name="T36" fmla="*/ 583 w 679"/>
                <a:gd name="T37" fmla="*/ 328 h 388"/>
                <a:gd name="T38" fmla="*/ 679 w 679"/>
                <a:gd name="T39" fmla="*/ 295 h 388"/>
                <a:gd name="T40" fmla="*/ 628 w 679"/>
                <a:gd name="T41" fmla="*/ 7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9" h="388">
                  <a:moveTo>
                    <a:pt x="628" y="72"/>
                  </a:moveTo>
                  <a:cubicBezTo>
                    <a:pt x="626" y="63"/>
                    <a:pt x="621" y="54"/>
                    <a:pt x="612" y="46"/>
                  </a:cubicBezTo>
                  <a:cubicBezTo>
                    <a:pt x="604" y="39"/>
                    <a:pt x="594" y="35"/>
                    <a:pt x="583" y="33"/>
                  </a:cubicBezTo>
                  <a:cubicBezTo>
                    <a:pt x="412" y="0"/>
                    <a:pt x="412" y="0"/>
                    <a:pt x="412" y="0"/>
                  </a:cubicBezTo>
                  <a:cubicBezTo>
                    <a:pt x="461" y="33"/>
                    <a:pt x="461" y="33"/>
                    <a:pt x="461" y="33"/>
                  </a:cubicBezTo>
                  <a:cubicBezTo>
                    <a:pt x="383" y="278"/>
                    <a:pt x="383" y="278"/>
                    <a:pt x="383" y="278"/>
                  </a:cubicBezTo>
                  <a:cubicBezTo>
                    <a:pt x="339" y="96"/>
                    <a:pt x="339" y="96"/>
                    <a:pt x="339" y="96"/>
                  </a:cubicBezTo>
                  <a:cubicBezTo>
                    <a:pt x="295" y="278"/>
                    <a:pt x="295" y="278"/>
                    <a:pt x="295" y="278"/>
                  </a:cubicBezTo>
                  <a:cubicBezTo>
                    <a:pt x="217" y="33"/>
                    <a:pt x="217" y="33"/>
                    <a:pt x="217" y="33"/>
                  </a:cubicBezTo>
                  <a:cubicBezTo>
                    <a:pt x="267" y="0"/>
                    <a:pt x="267" y="0"/>
                    <a:pt x="267" y="0"/>
                  </a:cubicBezTo>
                  <a:cubicBezTo>
                    <a:pt x="96" y="33"/>
                    <a:pt x="96" y="33"/>
                    <a:pt x="96" y="33"/>
                  </a:cubicBezTo>
                  <a:cubicBezTo>
                    <a:pt x="85" y="35"/>
                    <a:pt x="75" y="39"/>
                    <a:pt x="67" y="46"/>
                  </a:cubicBezTo>
                  <a:cubicBezTo>
                    <a:pt x="58" y="54"/>
                    <a:pt x="53" y="63"/>
                    <a:pt x="51" y="72"/>
                  </a:cubicBezTo>
                  <a:cubicBezTo>
                    <a:pt x="0" y="295"/>
                    <a:pt x="0" y="295"/>
                    <a:pt x="0" y="295"/>
                  </a:cubicBezTo>
                  <a:cubicBezTo>
                    <a:pt x="96" y="328"/>
                    <a:pt x="96" y="328"/>
                    <a:pt x="96" y="328"/>
                  </a:cubicBezTo>
                  <a:cubicBezTo>
                    <a:pt x="127" y="361"/>
                    <a:pt x="216" y="385"/>
                    <a:pt x="323" y="388"/>
                  </a:cubicBezTo>
                  <a:cubicBezTo>
                    <a:pt x="339" y="388"/>
                    <a:pt x="339" y="388"/>
                    <a:pt x="339" y="388"/>
                  </a:cubicBezTo>
                  <a:cubicBezTo>
                    <a:pt x="356" y="388"/>
                    <a:pt x="356" y="388"/>
                    <a:pt x="356" y="388"/>
                  </a:cubicBezTo>
                  <a:cubicBezTo>
                    <a:pt x="463" y="385"/>
                    <a:pt x="551" y="361"/>
                    <a:pt x="583" y="328"/>
                  </a:cubicBezTo>
                  <a:cubicBezTo>
                    <a:pt x="679" y="295"/>
                    <a:pt x="679" y="295"/>
                    <a:pt x="679" y="295"/>
                  </a:cubicBezTo>
                  <a:lnTo>
                    <a:pt x="62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1"/>
            <p:cNvSpPr>
              <a:spLocks/>
            </p:cNvSpPr>
            <p:nvPr/>
          </p:nvSpPr>
          <p:spPr bwMode="auto">
            <a:xfrm>
              <a:off x="4755" y="3269"/>
              <a:ext cx="58" cy="52"/>
            </a:xfrm>
            <a:custGeom>
              <a:avLst/>
              <a:gdLst>
                <a:gd name="T0" fmla="*/ 29 w 58"/>
                <a:gd name="T1" fmla="*/ 0 h 52"/>
                <a:gd name="T2" fmla="*/ 0 w 58"/>
                <a:gd name="T3" fmla="*/ 10 h 52"/>
                <a:gd name="T4" fmla="*/ 29 w 58"/>
                <a:gd name="T5" fmla="*/ 52 h 52"/>
                <a:gd name="T6" fmla="*/ 58 w 58"/>
                <a:gd name="T7" fmla="*/ 10 h 52"/>
                <a:gd name="T8" fmla="*/ 29 w 58"/>
                <a:gd name="T9" fmla="*/ 0 h 52"/>
              </a:gdLst>
              <a:ahLst/>
              <a:cxnLst>
                <a:cxn ang="0">
                  <a:pos x="T0" y="T1"/>
                </a:cxn>
                <a:cxn ang="0">
                  <a:pos x="T2" y="T3"/>
                </a:cxn>
                <a:cxn ang="0">
                  <a:pos x="T4" y="T5"/>
                </a:cxn>
                <a:cxn ang="0">
                  <a:pos x="T6" y="T7"/>
                </a:cxn>
                <a:cxn ang="0">
                  <a:pos x="T8" y="T9"/>
                </a:cxn>
              </a:cxnLst>
              <a:rect l="0" t="0" r="r" b="b"/>
              <a:pathLst>
                <a:path w="58" h="52">
                  <a:moveTo>
                    <a:pt x="29" y="0"/>
                  </a:moveTo>
                  <a:lnTo>
                    <a:pt x="0" y="10"/>
                  </a:lnTo>
                  <a:lnTo>
                    <a:pt x="29" y="52"/>
                  </a:lnTo>
                  <a:lnTo>
                    <a:pt x="58" y="1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2"/>
            <p:cNvSpPr>
              <a:spLocks/>
            </p:cNvSpPr>
            <p:nvPr/>
          </p:nvSpPr>
          <p:spPr bwMode="auto">
            <a:xfrm>
              <a:off x="4663" y="2975"/>
              <a:ext cx="242" cy="289"/>
            </a:xfrm>
            <a:custGeom>
              <a:avLst/>
              <a:gdLst>
                <a:gd name="T0" fmla="*/ 311 w 329"/>
                <a:gd name="T1" fmla="*/ 181 h 393"/>
                <a:gd name="T2" fmla="*/ 164 w 329"/>
                <a:gd name="T3" fmla="*/ 0 h 393"/>
                <a:gd name="T4" fmla="*/ 18 w 329"/>
                <a:gd name="T5" fmla="*/ 181 h 393"/>
                <a:gd name="T6" fmla="*/ 11 w 329"/>
                <a:gd name="T7" fmla="*/ 229 h 393"/>
                <a:gd name="T8" fmla="*/ 34 w 329"/>
                <a:gd name="T9" fmla="*/ 261 h 393"/>
                <a:gd name="T10" fmla="*/ 164 w 329"/>
                <a:gd name="T11" fmla="*/ 393 h 393"/>
                <a:gd name="T12" fmla="*/ 295 w 329"/>
                <a:gd name="T13" fmla="*/ 261 h 393"/>
                <a:gd name="T14" fmla="*/ 318 w 329"/>
                <a:gd name="T15" fmla="*/ 229 h 393"/>
                <a:gd name="T16" fmla="*/ 311 w 329"/>
                <a:gd name="T17" fmla="*/ 18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393">
                  <a:moveTo>
                    <a:pt x="311" y="181"/>
                  </a:moveTo>
                  <a:cubicBezTo>
                    <a:pt x="311" y="80"/>
                    <a:pt x="269" y="0"/>
                    <a:pt x="164" y="0"/>
                  </a:cubicBezTo>
                  <a:cubicBezTo>
                    <a:pt x="60" y="0"/>
                    <a:pt x="18" y="80"/>
                    <a:pt x="18" y="181"/>
                  </a:cubicBezTo>
                  <a:cubicBezTo>
                    <a:pt x="7" y="186"/>
                    <a:pt x="0" y="200"/>
                    <a:pt x="11" y="229"/>
                  </a:cubicBezTo>
                  <a:cubicBezTo>
                    <a:pt x="16" y="243"/>
                    <a:pt x="26" y="255"/>
                    <a:pt x="34" y="261"/>
                  </a:cubicBezTo>
                  <a:cubicBezTo>
                    <a:pt x="64" y="336"/>
                    <a:pt x="122" y="393"/>
                    <a:pt x="164" y="393"/>
                  </a:cubicBezTo>
                  <a:cubicBezTo>
                    <a:pt x="206" y="393"/>
                    <a:pt x="265" y="336"/>
                    <a:pt x="295" y="261"/>
                  </a:cubicBezTo>
                  <a:cubicBezTo>
                    <a:pt x="303" y="255"/>
                    <a:pt x="313" y="243"/>
                    <a:pt x="318" y="229"/>
                  </a:cubicBezTo>
                  <a:cubicBezTo>
                    <a:pt x="329" y="200"/>
                    <a:pt x="322" y="186"/>
                    <a:pt x="31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3"/>
            <p:cNvSpPr>
              <a:spLocks/>
            </p:cNvSpPr>
            <p:nvPr/>
          </p:nvSpPr>
          <p:spPr bwMode="auto">
            <a:xfrm>
              <a:off x="4911" y="3078"/>
              <a:ext cx="56" cy="10"/>
            </a:xfrm>
            <a:custGeom>
              <a:avLst/>
              <a:gdLst>
                <a:gd name="T0" fmla="*/ 77 w 77"/>
                <a:gd name="T1" fmla="*/ 0 h 13"/>
                <a:gd name="T2" fmla="*/ 0 w 77"/>
                <a:gd name="T3" fmla="*/ 0 h 13"/>
                <a:gd name="T4" fmla="*/ 1 w 77"/>
                <a:gd name="T5" fmla="*/ 13 h 13"/>
                <a:gd name="T6" fmla="*/ 77 w 77"/>
                <a:gd name="T7" fmla="*/ 13 h 13"/>
                <a:gd name="T8" fmla="*/ 77 w 77"/>
                <a:gd name="T9" fmla="*/ 0 h 13"/>
              </a:gdLst>
              <a:ahLst/>
              <a:cxnLst>
                <a:cxn ang="0">
                  <a:pos x="T0" y="T1"/>
                </a:cxn>
                <a:cxn ang="0">
                  <a:pos x="T2" y="T3"/>
                </a:cxn>
                <a:cxn ang="0">
                  <a:pos x="T4" y="T5"/>
                </a:cxn>
                <a:cxn ang="0">
                  <a:pos x="T6" y="T7"/>
                </a:cxn>
                <a:cxn ang="0">
                  <a:pos x="T8" y="T9"/>
                </a:cxn>
              </a:cxnLst>
              <a:rect l="0" t="0" r="r" b="b"/>
              <a:pathLst>
                <a:path w="77" h="13">
                  <a:moveTo>
                    <a:pt x="77" y="0"/>
                  </a:moveTo>
                  <a:cubicBezTo>
                    <a:pt x="0" y="0"/>
                    <a:pt x="0" y="0"/>
                    <a:pt x="0" y="0"/>
                  </a:cubicBezTo>
                  <a:cubicBezTo>
                    <a:pt x="0" y="4"/>
                    <a:pt x="1" y="9"/>
                    <a:pt x="1" y="13"/>
                  </a:cubicBezTo>
                  <a:cubicBezTo>
                    <a:pt x="77" y="13"/>
                    <a:pt x="77" y="13"/>
                    <a:pt x="77" y="13"/>
                  </a:cubicBezTo>
                  <a:cubicBezTo>
                    <a:pt x="77" y="0"/>
                    <a:pt x="77" y="0"/>
                    <a:pt x="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64"/>
            <p:cNvSpPr>
              <a:spLocks/>
            </p:cNvSpPr>
            <p:nvPr/>
          </p:nvSpPr>
          <p:spPr bwMode="auto">
            <a:xfrm>
              <a:off x="4904" y="3045"/>
              <a:ext cx="179" cy="9"/>
            </a:xfrm>
            <a:custGeom>
              <a:avLst/>
              <a:gdLst>
                <a:gd name="T0" fmla="*/ 245 w 245"/>
                <a:gd name="T1" fmla="*/ 0 h 13"/>
                <a:gd name="T2" fmla="*/ 0 w 245"/>
                <a:gd name="T3" fmla="*/ 0 h 13"/>
                <a:gd name="T4" fmla="*/ 4 w 245"/>
                <a:gd name="T5" fmla="*/ 13 h 13"/>
                <a:gd name="T6" fmla="*/ 245 w 245"/>
                <a:gd name="T7" fmla="*/ 13 h 13"/>
                <a:gd name="T8" fmla="*/ 245 w 245"/>
                <a:gd name="T9" fmla="*/ 0 h 13"/>
              </a:gdLst>
              <a:ahLst/>
              <a:cxnLst>
                <a:cxn ang="0">
                  <a:pos x="T0" y="T1"/>
                </a:cxn>
                <a:cxn ang="0">
                  <a:pos x="T2" y="T3"/>
                </a:cxn>
                <a:cxn ang="0">
                  <a:pos x="T4" y="T5"/>
                </a:cxn>
                <a:cxn ang="0">
                  <a:pos x="T6" y="T7"/>
                </a:cxn>
                <a:cxn ang="0">
                  <a:pos x="T8" y="T9"/>
                </a:cxn>
              </a:cxnLst>
              <a:rect l="0" t="0" r="r" b="b"/>
              <a:pathLst>
                <a:path w="245" h="13">
                  <a:moveTo>
                    <a:pt x="245" y="0"/>
                  </a:moveTo>
                  <a:cubicBezTo>
                    <a:pt x="0" y="0"/>
                    <a:pt x="0" y="0"/>
                    <a:pt x="0" y="0"/>
                  </a:cubicBezTo>
                  <a:cubicBezTo>
                    <a:pt x="2" y="4"/>
                    <a:pt x="3" y="8"/>
                    <a:pt x="4" y="13"/>
                  </a:cubicBezTo>
                  <a:cubicBezTo>
                    <a:pt x="245" y="13"/>
                    <a:pt x="245" y="13"/>
                    <a:pt x="245" y="13"/>
                  </a:cubicBezTo>
                  <a:lnTo>
                    <a:pt x="2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5"/>
            <p:cNvSpPr>
              <a:spLocks/>
            </p:cNvSpPr>
            <p:nvPr/>
          </p:nvSpPr>
          <p:spPr bwMode="auto">
            <a:xfrm>
              <a:off x="4846" y="2968"/>
              <a:ext cx="276" cy="279"/>
            </a:xfrm>
            <a:custGeom>
              <a:avLst/>
              <a:gdLst>
                <a:gd name="T0" fmla="*/ 368 w 377"/>
                <a:gd name="T1" fmla="*/ 9 h 379"/>
                <a:gd name="T2" fmla="*/ 346 w 377"/>
                <a:gd name="T3" fmla="*/ 0 h 379"/>
                <a:gd name="T4" fmla="*/ 0 w 377"/>
                <a:gd name="T5" fmla="*/ 0 h 379"/>
                <a:gd name="T6" fmla="*/ 40 w 377"/>
                <a:gd name="T7" fmla="*/ 32 h 379"/>
                <a:gd name="T8" fmla="*/ 346 w 377"/>
                <a:gd name="T9" fmla="*/ 32 h 379"/>
                <a:gd name="T10" fmla="*/ 346 w 377"/>
                <a:gd name="T11" fmla="*/ 252 h 379"/>
                <a:gd name="T12" fmla="*/ 261 w 377"/>
                <a:gd name="T13" fmla="*/ 252 h 379"/>
                <a:gd name="T14" fmla="*/ 198 w 377"/>
                <a:gd name="T15" fmla="*/ 315 h 379"/>
                <a:gd name="T16" fmla="*/ 198 w 377"/>
                <a:gd name="T17" fmla="*/ 252 h 379"/>
                <a:gd name="T18" fmla="*/ 95 w 377"/>
                <a:gd name="T19" fmla="*/ 252 h 379"/>
                <a:gd name="T20" fmla="*/ 75 w 377"/>
                <a:gd name="T21" fmla="*/ 283 h 379"/>
                <a:gd name="T22" fmla="*/ 166 w 377"/>
                <a:gd name="T23" fmla="*/ 283 h 379"/>
                <a:gd name="T24" fmla="*/ 166 w 377"/>
                <a:gd name="T25" fmla="*/ 370 h 379"/>
                <a:gd name="T26" fmla="*/ 172 w 377"/>
                <a:gd name="T27" fmla="*/ 378 h 379"/>
                <a:gd name="T28" fmla="*/ 182 w 377"/>
                <a:gd name="T29" fmla="*/ 376 h 379"/>
                <a:gd name="T30" fmla="*/ 274 w 377"/>
                <a:gd name="T31" fmla="*/ 283 h 379"/>
                <a:gd name="T32" fmla="*/ 346 w 377"/>
                <a:gd name="T33" fmla="*/ 283 h 379"/>
                <a:gd name="T34" fmla="*/ 368 w 377"/>
                <a:gd name="T35" fmla="*/ 274 h 379"/>
                <a:gd name="T36" fmla="*/ 377 w 377"/>
                <a:gd name="T37" fmla="*/ 252 h 379"/>
                <a:gd name="T38" fmla="*/ 377 w 377"/>
                <a:gd name="T39" fmla="*/ 32 h 379"/>
                <a:gd name="T40" fmla="*/ 368 w 377"/>
                <a:gd name="T41" fmla="*/ 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79">
                  <a:moveTo>
                    <a:pt x="368" y="9"/>
                  </a:moveTo>
                  <a:cubicBezTo>
                    <a:pt x="362" y="3"/>
                    <a:pt x="354" y="0"/>
                    <a:pt x="346" y="0"/>
                  </a:cubicBezTo>
                  <a:cubicBezTo>
                    <a:pt x="0" y="0"/>
                    <a:pt x="0" y="0"/>
                    <a:pt x="0" y="0"/>
                  </a:cubicBezTo>
                  <a:cubicBezTo>
                    <a:pt x="15" y="8"/>
                    <a:pt x="29" y="19"/>
                    <a:pt x="40" y="32"/>
                  </a:cubicBezTo>
                  <a:cubicBezTo>
                    <a:pt x="346" y="32"/>
                    <a:pt x="346" y="32"/>
                    <a:pt x="346" y="32"/>
                  </a:cubicBezTo>
                  <a:cubicBezTo>
                    <a:pt x="346" y="252"/>
                    <a:pt x="346" y="252"/>
                    <a:pt x="346" y="252"/>
                  </a:cubicBezTo>
                  <a:cubicBezTo>
                    <a:pt x="261" y="252"/>
                    <a:pt x="261" y="252"/>
                    <a:pt x="261" y="252"/>
                  </a:cubicBezTo>
                  <a:cubicBezTo>
                    <a:pt x="198" y="315"/>
                    <a:pt x="198" y="315"/>
                    <a:pt x="198" y="315"/>
                  </a:cubicBezTo>
                  <a:cubicBezTo>
                    <a:pt x="198" y="252"/>
                    <a:pt x="198" y="252"/>
                    <a:pt x="198" y="252"/>
                  </a:cubicBezTo>
                  <a:cubicBezTo>
                    <a:pt x="95" y="252"/>
                    <a:pt x="95" y="252"/>
                    <a:pt x="95" y="252"/>
                  </a:cubicBezTo>
                  <a:cubicBezTo>
                    <a:pt x="90" y="263"/>
                    <a:pt x="83" y="274"/>
                    <a:pt x="75" y="283"/>
                  </a:cubicBezTo>
                  <a:cubicBezTo>
                    <a:pt x="166" y="283"/>
                    <a:pt x="166" y="283"/>
                    <a:pt x="166" y="283"/>
                  </a:cubicBezTo>
                  <a:cubicBezTo>
                    <a:pt x="166" y="370"/>
                    <a:pt x="166" y="370"/>
                    <a:pt x="166" y="370"/>
                  </a:cubicBezTo>
                  <a:cubicBezTo>
                    <a:pt x="166" y="373"/>
                    <a:pt x="168" y="376"/>
                    <a:pt x="172" y="378"/>
                  </a:cubicBezTo>
                  <a:cubicBezTo>
                    <a:pt x="175" y="379"/>
                    <a:pt x="179" y="378"/>
                    <a:pt x="182" y="376"/>
                  </a:cubicBezTo>
                  <a:cubicBezTo>
                    <a:pt x="274" y="283"/>
                    <a:pt x="274" y="283"/>
                    <a:pt x="274" y="283"/>
                  </a:cubicBezTo>
                  <a:cubicBezTo>
                    <a:pt x="346" y="283"/>
                    <a:pt x="346" y="283"/>
                    <a:pt x="346" y="283"/>
                  </a:cubicBezTo>
                  <a:cubicBezTo>
                    <a:pt x="354" y="283"/>
                    <a:pt x="362" y="280"/>
                    <a:pt x="368" y="274"/>
                  </a:cubicBezTo>
                  <a:cubicBezTo>
                    <a:pt x="374" y="268"/>
                    <a:pt x="377" y="260"/>
                    <a:pt x="377" y="252"/>
                  </a:cubicBezTo>
                  <a:cubicBezTo>
                    <a:pt x="377" y="32"/>
                    <a:pt x="377" y="32"/>
                    <a:pt x="377" y="32"/>
                  </a:cubicBezTo>
                  <a:cubicBezTo>
                    <a:pt x="377" y="24"/>
                    <a:pt x="374" y="16"/>
                    <a:pt x="36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66"/>
            <p:cNvSpPr>
              <a:spLocks/>
            </p:cNvSpPr>
            <p:nvPr/>
          </p:nvSpPr>
          <p:spPr bwMode="auto">
            <a:xfrm>
              <a:off x="4889" y="3010"/>
              <a:ext cx="194" cy="10"/>
            </a:xfrm>
            <a:custGeom>
              <a:avLst/>
              <a:gdLst>
                <a:gd name="T0" fmla="*/ 265 w 265"/>
                <a:gd name="T1" fmla="*/ 0 h 14"/>
                <a:gd name="T2" fmla="*/ 0 w 265"/>
                <a:gd name="T3" fmla="*/ 0 h 14"/>
                <a:gd name="T4" fmla="*/ 8 w 265"/>
                <a:gd name="T5" fmla="*/ 14 h 14"/>
                <a:gd name="T6" fmla="*/ 265 w 265"/>
                <a:gd name="T7" fmla="*/ 14 h 14"/>
                <a:gd name="T8" fmla="*/ 265 w 265"/>
                <a:gd name="T9" fmla="*/ 0 h 14"/>
              </a:gdLst>
              <a:ahLst/>
              <a:cxnLst>
                <a:cxn ang="0">
                  <a:pos x="T0" y="T1"/>
                </a:cxn>
                <a:cxn ang="0">
                  <a:pos x="T2" y="T3"/>
                </a:cxn>
                <a:cxn ang="0">
                  <a:pos x="T4" y="T5"/>
                </a:cxn>
                <a:cxn ang="0">
                  <a:pos x="T6" y="T7"/>
                </a:cxn>
                <a:cxn ang="0">
                  <a:pos x="T8" y="T9"/>
                </a:cxn>
              </a:cxnLst>
              <a:rect l="0" t="0" r="r" b="b"/>
              <a:pathLst>
                <a:path w="265" h="14">
                  <a:moveTo>
                    <a:pt x="265" y="0"/>
                  </a:moveTo>
                  <a:cubicBezTo>
                    <a:pt x="0" y="0"/>
                    <a:pt x="0" y="0"/>
                    <a:pt x="0" y="0"/>
                  </a:cubicBezTo>
                  <a:cubicBezTo>
                    <a:pt x="3" y="4"/>
                    <a:pt x="5" y="9"/>
                    <a:pt x="8" y="14"/>
                  </a:cubicBezTo>
                  <a:cubicBezTo>
                    <a:pt x="265" y="14"/>
                    <a:pt x="265" y="14"/>
                    <a:pt x="265" y="14"/>
                  </a:cubicBezTo>
                  <a:lnTo>
                    <a:pt x="2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矩形 32"/>
          <p:cNvSpPr/>
          <p:nvPr/>
        </p:nvSpPr>
        <p:spPr>
          <a:xfrm>
            <a:off x="1876306" y="2183010"/>
            <a:ext cx="1733167" cy="400110"/>
          </a:xfrm>
          <a:prstGeom prst="rect">
            <a:avLst/>
          </a:prstGeom>
        </p:spPr>
        <p:txBody>
          <a:bodyPr wrap="none">
            <a:spAutoFit/>
          </a:bodyPr>
          <a:lstStyle/>
          <a:p>
            <a:r>
              <a:rPr lang="zh-CN" altLang="en-US" sz="2000" b="1" dirty="0">
                <a:latin typeface="黑体" panose="02010609060101010101" pitchFamily="49" charset="-122"/>
                <a:ea typeface="黑体" panose="02010609060101010101" pitchFamily="49" charset="-122"/>
              </a:rPr>
              <a:t>系统模块</a:t>
            </a:r>
            <a:r>
              <a:rPr lang="zh-CN" altLang="zh-CN" sz="2000" b="1" dirty="0">
                <a:latin typeface="黑体" panose="02010609060101010101" pitchFamily="49" charset="-122"/>
                <a:ea typeface="黑体" panose="02010609060101010101" pitchFamily="49" charset="-122"/>
              </a:rPr>
              <a:t>分析</a:t>
            </a:r>
            <a:endParaRPr lang="zh-CN" altLang="en-US" sz="2000" b="1" dirty="0">
              <a:solidFill>
                <a:srgbClr val="676661"/>
              </a:solidFill>
              <a:latin typeface="黑体" panose="02010609060101010101" pitchFamily="49" charset="-122"/>
              <a:ea typeface="黑体" panose="02010609060101010101" pitchFamily="49" charset="-122"/>
            </a:endParaRPr>
          </a:p>
        </p:txBody>
      </p:sp>
      <p:sp>
        <p:nvSpPr>
          <p:cNvPr id="35" name="矩形 34"/>
          <p:cNvSpPr/>
          <p:nvPr/>
        </p:nvSpPr>
        <p:spPr>
          <a:xfrm>
            <a:off x="387563" y="2595893"/>
            <a:ext cx="5043055" cy="2585323"/>
          </a:xfrm>
          <a:prstGeom prst="rect">
            <a:avLst/>
          </a:prstGeom>
        </p:spPr>
        <p:txBody>
          <a:bodyPr wrap="square">
            <a:spAutoFit/>
          </a:bodyPr>
          <a:lstStyle/>
          <a:p>
            <a:r>
              <a:rPr lang="en-US" altLang="zh-CN" dirty="0"/>
              <a:t>         </a:t>
            </a:r>
            <a:r>
              <a:rPr lang="zh-CN" altLang="zh-CN" dirty="0"/>
              <a:t>系统不仅要求功能完善，而且还要界面友好，因此，对于一个成功的系统设计，功能模块的设计是关键。由于本系统可执行的是一般性质的烟草管理工作，本系统具有一般适用性，其所实现的功能满足个人对日常性烟草管理的工作。系统设计的图像的数据流分析阶段的需要结构化设计的概要说明的基础上，根据映射到软件体系结构的某些程序。首先，整个系统分成几个小的模块，小的问题，然后，进一步细分模块，添加细节。</a:t>
            </a:r>
          </a:p>
        </p:txBody>
      </p:sp>
      <p:sp>
        <p:nvSpPr>
          <p:cNvPr id="2" name="Rectangle 2"/>
          <p:cNvSpPr>
            <a:spLocks noChangeArrowheads="1"/>
          </p:cNvSpPr>
          <p:nvPr/>
        </p:nvSpPr>
        <p:spPr bwMode="auto">
          <a:xfrm>
            <a:off x="2186481" y="11235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6317673" y="6580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1"/>
          <p:cNvSpPr>
            <a:spLocks noChangeArrowheads="1"/>
          </p:cNvSpPr>
          <p:nvPr/>
        </p:nvSpPr>
        <p:spPr bwMode="auto">
          <a:xfrm>
            <a:off x="5425573" y="14320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18"/>
          <p:cNvSpPr>
            <a:spLocks noChangeArrowheads="1"/>
          </p:cNvSpPr>
          <p:nvPr/>
        </p:nvSpPr>
        <p:spPr bwMode="auto">
          <a:xfrm>
            <a:off x="6022109" y="12871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9"/>
          <p:cNvSpPr>
            <a:spLocks noChangeArrowheads="1"/>
          </p:cNvSpPr>
          <p:nvPr/>
        </p:nvSpPr>
        <p:spPr bwMode="auto">
          <a:xfrm>
            <a:off x="6066346" y="1135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5"/>
          <p:cNvSpPr>
            <a:spLocks noChangeArrowheads="1"/>
          </p:cNvSpPr>
          <p:nvPr/>
        </p:nvSpPr>
        <p:spPr bwMode="auto">
          <a:xfrm>
            <a:off x="6066346" y="20597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4"/>
          <p:cNvSpPr>
            <a:spLocks noChangeArrowheads="1"/>
          </p:cNvSpPr>
          <p:nvPr/>
        </p:nvSpPr>
        <p:spPr bwMode="auto">
          <a:xfrm>
            <a:off x="5863146" y="1595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2"/>
          <p:cNvSpPr>
            <a:spLocks noChangeArrowheads="1"/>
          </p:cNvSpPr>
          <p:nvPr/>
        </p:nvSpPr>
        <p:spPr bwMode="auto">
          <a:xfrm>
            <a:off x="5863146" y="25199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0"/>
          <p:cNvSpPr>
            <a:spLocks noChangeArrowheads="1"/>
          </p:cNvSpPr>
          <p:nvPr/>
        </p:nvSpPr>
        <p:spPr bwMode="auto">
          <a:xfrm>
            <a:off x="5779868" y="1642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71"/>
          <p:cNvSpPr>
            <a:spLocks noChangeArrowheads="1"/>
          </p:cNvSpPr>
          <p:nvPr/>
        </p:nvSpPr>
        <p:spPr bwMode="auto">
          <a:xfrm>
            <a:off x="5533805" y="14178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84"/>
          <p:cNvSpPr>
            <a:spLocks noChangeArrowheads="1"/>
          </p:cNvSpPr>
          <p:nvPr/>
        </p:nvSpPr>
        <p:spPr bwMode="auto">
          <a:xfrm>
            <a:off x="5430618" y="22991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96"/>
          <p:cNvSpPr>
            <a:spLocks noChangeArrowheads="1"/>
          </p:cNvSpPr>
          <p:nvPr/>
        </p:nvSpPr>
        <p:spPr bwMode="auto">
          <a:xfrm>
            <a:off x="5533805" y="1678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05"/>
          <p:cNvSpPr>
            <a:spLocks noChangeArrowheads="1"/>
          </p:cNvSpPr>
          <p:nvPr/>
        </p:nvSpPr>
        <p:spPr bwMode="auto">
          <a:xfrm>
            <a:off x="5863146" y="13815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13"/>
          <p:cNvSpPr>
            <a:spLocks noChangeArrowheads="1"/>
          </p:cNvSpPr>
          <p:nvPr/>
        </p:nvSpPr>
        <p:spPr bwMode="auto">
          <a:xfrm>
            <a:off x="5863146" y="19253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24"/>
          <p:cNvSpPr>
            <a:spLocks noChangeArrowheads="1"/>
          </p:cNvSpPr>
          <p:nvPr/>
        </p:nvSpPr>
        <p:spPr bwMode="auto">
          <a:xfrm>
            <a:off x="5513896" y="165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38"/>
          <p:cNvSpPr>
            <a:spLocks noChangeArrowheads="1"/>
          </p:cNvSpPr>
          <p:nvPr/>
        </p:nvSpPr>
        <p:spPr bwMode="auto">
          <a:xfrm>
            <a:off x="5417132" y="1116269"/>
            <a:ext cx="139056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Rectangle 150"/>
          <p:cNvSpPr>
            <a:spLocks noChangeArrowheads="1"/>
          </p:cNvSpPr>
          <p:nvPr/>
        </p:nvSpPr>
        <p:spPr bwMode="auto">
          <a:xfrm>
            <a:off x="5533805" y="1507318"/>
            <a:ext cx="130332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Rectangle 163"/>
          <p:cNvSpPr>
            <a:spLocks noChangeArrowheads="1"/>
          </p:cNvSpPr>
          <p:nvPr/>
        </p:nvSpPr>
        <p:spPr bwMode="auto">
          <a:xfrm>
            <a:off x="5392516" y="1106948"/>
            <a:ext cx="1516486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4" name="Rectangle 17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81"/>
          <p:cNvSpPr>
            <a:spLocks noChangeArrowheads="1"/>
          </p:cNvSpPr>
          <p:nvPr/>
        </p:nvSpPr>
        <p:spPr bwMode="auto">
          <a:xfrm>
            <a:off x="5717096" y="1403353"/>
            <a:ext cx="126382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6" name="Rectangle 19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0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2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226"/>
          <p:cNvSpPr>
            <a:spLocks noChangeArrowheads="1"/>
          </p:cNvSpPr>
          <p:nvPr/>
        </p:nvSpPr>
        <p:spPr bwMode="auto">
          <a:xfrm>
            <a:off x="5576165" y="1630301"/>
            <a:ext cx="127664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0" name="Rectangle 23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Rectangle 24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26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Rectangle 27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Rectangle 28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297"/>
          <p:cNvSpPr>
            <a:spLocks noChangeArrowheads="1"/>
          </p:cNvSpPr>
          <p:nvPr/>
        </p:nvSpPr>
        <p:spPr bwMode="auto">
          <a:xfrm>
            <a:off x="6242595" y="1582715"/>
            <a:ext cx="13072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30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3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3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35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6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37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39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4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4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4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4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44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45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Rectangle 46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1" name="Rectangle 48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2" name="Rectangle 48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3" name="Rectangle 500"/>
          <p:cNvSpPr>
            <a:spLocks noChangeArrowheads="1"/>
          </p:cNvSpPr>
          <p:nvPr/>
        </p:nvSpPr>
        <p:spPr bwMode="auto">
          <a:xfrm>
            <a:off x="5576164" y="2144911"/>
            <a:ext cx="131317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4" name="Rectangle 511"/>
          <p:cNvSpPr>
            <a:spLocks noChangeArrowheads="1"/>
          </p:cNvSpPr>
          <p:nvPr/>
        </p:nvSpPr>
        <p:spPr bwMode="auto">
          <a:xfrm>
            <a:off x="5633818" y="1637617"/>
            <a:ext cx="126572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5" name="Rectangle 522"/>
          <p:cNvSpPr>
            <a:spLocks noChangeArrowheads="1"/>
          </p:cNvSpPr>
          <p:nvPr/>
        </p:nvSpPr>
        <p:spPr bwMode="auto">
          <a:xfrm>
            <a:off x="5884492" y="1470844"/>
            <a:ext cx="136334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6" name="Rectangle 533"/>
          <p:cNvSpPr>
            <a:spLocks noChangeArrowheads="1"/>
          </p:cNvSpPr>
          <p:nvPr/>
        </p:nvSpPr>
        <p:spPr bwMode="auto">
          <a:xfrm>
            <a:off x="5779868" y="1309885"/>
            <a:ext cx="15398506" cy="4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8" name="对象 67"/>
          <p:cNvGraphicFramePr>
            <a:graphicFrameLocks noChangeAspect="1"/>
          </p:cNvGraphicFramePr>
          <p:nvPr>
            <p:extLst>
              <p:ext uri="{D42A27DB-BD31-4B8C-83A1-F6EECF244321}">
                <p14:modId xmlns:p14="http://schemas.microsoft.com/office/powerpoint/2010/main" val="820718701"/>
              </p:ext>
            </p:extLst>
          </p:nvPr>
        </p:nvGraphicFramePr>
        <p:xfrm>
          <a:off x="5779868" y="1309886"/>
          <a:ext cx="5427573" cy="4148374"/>
        </p:xfrm>
        <a:graphic>
          <a:graphicData uri="http://schemas.openxmlformats.org/presentationml/2006/ole">
            <mc:AlternateContent xmlns:mc="http://schemas.openxmlformats.org/markup-compatibility/2006">
              <mc:Choice xmlns:v="urn:schemas-microsoft-com:vml" Requires="v">
                <p:oleObj spid="_x0000_s1560" name="Visio" r:id="rId3" imgW="4300657" imgH="3283312" progId="">
                  <p:embed/>
                </p:oleObj>
              </mc:Choice>
              <mc:Fallback>
                <p:oleObj name="Visio" r:id="rId3" imgW="4300657" imgH="3283312" progId="">
                  <p:embed/>
                  <p:pic>
                    <p:nvPicPr>
                      <p:cNvPr id="0" name="Picture 5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9868" y="1309886"/>
                        <a:ext cx="5427573" cy="4148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21017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进展成果</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25" name="Group 159"/>
          <p:cNvGrpSpPr>
            <a:grpSpLocks noChangeAspect="1"/>
          </p:cNvGrpSpPr>
          <p:nvPr/>
        </p:nvGrpSpPr>
        <p:grpSpPr bwMode="auto">
          <a:xfrm>
            <a:off x="1977228" y="1243211"/>
            <a:ext cx="931863" cy="901701"/>
            <a:chOff x="4535" y="2968"/>
            <a:chExt cx="587" cy="568"/>
          </a:xfrm>
          <a:solidFill>
            <a:srgbClr val="676661"/>
          </a:solidFill>
        </p:grpSpPr>
        <p:sp>
          <p:nvSpPr>
            <p:cNvPr id="26" name="Freeform 160"/>
            <p:cNvSpPr>
              <a:spLocks/>
            </p:cNvSpPr>
            <p:nvPr/>
          </p:nvSpPr>
          <p:spPr bwMode="auto">
            <a:xfrm>
              <a:off x="4535" y="3250"/>
              <a:ext cx="498" cy="286"/>
            </a:xfrm>
            <a:custGeom>
              <a:avLst/>
              <a:gdLst>
                <a:gd name="T0" fmla="*/ 628 w 679"/>
                <a:gd name="T1" fmla="*/ 72 h 388"/>
                <a:gd name="T2" fmla="*/ 612 w 679"/>
                <a:gd name="T3" fmla="*/ 46 h 388"/>
                <a:gd name="T4" fmla="*/ 583 w 679"/>
                <a:gd name="T5" fmla="*/ 33 h 388"/>
                <a:gd name="T6" fmla="*/ 412 w 679"/>
                <a:gd name="T7" fmla="*/ 0 h 388"/>
                <a:gd name="T8" fmla="*/ 461 w 679"/>
                <a:gd name="T9" fmla="*/ 33 h 388"/>
                <a:gd name="T10" fmla="*/ 383 w 679"/>
                <a:gd name="T11" fmla="*/ 278 h 388"/>
                <a:gd name="T12" fmla="*/ 339 w 679"/>
                <a:gd name="T13" fmla="*/ 96 h 388"/>
                <a:gd name="T14" fmla="*/ 295 w 679"/>
                <a:gd name="T15" fmla="*/ 278 h 388"/>
                <a:gd name="T16" fmla="*/ 217 w 679"/>
                <a:gd name="T17" fmla="*/ 33 h 388"/>
                <a:gd name="T18" fmla="*/ 267 w 679"/>
                <a:gd name="T19" fmla="*/ 0 h 388"/>
                <a:gd name="T20" fmla="*/ 96 w 679"/>
                <a:gd name="T21" fmla="*/ 33 h 388"/>
                <a:gd name="T22" fmla="*/ 67 w 679"/>
                <a:gd name="T23" fmla="*/ 46 h 388"/>
                <a:gd name="T24" fmla="*/ 51 w 679"/>
                <a:gd name="T25" fmla="*/ 72 h 388"/>
                <a:gd name="T26" fmla="*/ 0 w 679"/>
                <a:gd name="T27" fmla="*/ 295 h 388"/>
                <a:gd name="T28" fmla="*/ 96 w 679"/>
                <a:gd name="T29" fmla="*/ 328 h 388"/>
                <a:gd name="T30" fmla="*/ 323 w 679"/>
                <a:gd name="T31" fmla="*/ 388 h 388"/>
                <a:gd name="T32" fmla="*/ 339 w 679"/>
                <a:gd name="T33" fmla="*/ 388 h 388"/>
                <a:gd name="T34" fmla="*/ 356 w 679"/>
                <a:gd name="T35" fmla="*/ 388 h 388"/>
                <a:gd name="T36" fmla="*/ 583 w 679"/>
                <a:gd name="T37" fmla="*/ 328 h 388"/>
                <a:gd name="T38" fmla="*/ 679 w 679"/>
                <a:gd name="T39" fmla="*/ 295 h 388"/>
                <a:gd name="T40" fmla="*/ 628 w 679"/>
                <a:gd name="T41" fmla="*/ 7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9" h="388">
                  <a:moveTo>
                    <a:pt x="628" y="72"/>
                  </a:moveTo>
                  <a:cubicBezTo>
                    <a:pt x="626" y="63"/>
                    <a:pt x="621" y="54"/>
                    <a:pt x="612" y="46"/>
                  </a:cubicBezTo>
                  <a:cubicBezTo>
                    <a:pt x="604" y="39"/>
                    <a:pt x="594" y="35"/>
                    <a:pt x="583" y="33"/>
                  </a:cubicBezTo>
                  <a:cubicBezTo>
                    <a:pt x="412" y="0"/>
                    <a:pt x="412" y="0"/>
                    <a:pt x="412" y="0"/>
                  </a:cubicBezTo>
                  <a:cubicBezTo>
                    <a:pt x="461" y="33"/>
                    <a:pt x="461" y="33"/>
                    <a:pt x="461" y="33"/>
                  </a:cubicBezTo>
                  <a:cubicBezTo>
                    <a:pt x="383" y="278"/>
                    <a:pt x="383" y="278"/>
                    <a:pt x="383" y="278"/>
                  </a:cubicBezTo>
                  <a:cubicBezTo>
                    <a:pt x="339" y="96"/>
                    <a:pt x="339" y="96"/>
                    <a:pt x="339" y="96"/>
                  </a:cubicBezTo>
                  <a:cubicBezTo>
                    <a:pt x="295" y="278"/>
                    <a:pt x="295" y="278"/>
                    <a:pt x="295" y="278"/>
                  </a:cubicBezTo>
                  <a:cubicBezTo>
                    <a:pt x="217" y="33"/>
                    <a:pt x="217" y="33"/>
                    <a:pt x="217" y="33"/>
                  </a:cubicBezTo>
                  <a:cubicBezTo>
                    <a:pt x="267" y="0"/>
                    <a:pt x="267" y="0"/>
                    <a:pt x="267" y="0"/>
                  </a:cubicBezTo>
                  <a:cubicBezTo>
                    <a:pt x="96" y="33"/>
                    <a:pt x="96" y="33"/>
                    <a:pt x="96" y="33"/>
                  </a:cubicBezTo>
                  <a:cubicBezTo>
                    <a:pt x="85" y="35"/>
                    <a:pt x="75" y="39"/>
                    <a:pt x="67" y="46"/>
                  </a:cubicBezTo>
                  <a:cubicBezTo>
                    <a:pt x="58" y="54"/>
                    <a:pt x="53" y="63"/>
                    <a:pt x="51" y="72"/>
                  </a:cubicBezTo>
                  <a:cubicBezTo>
                    <a:pt x="0" y="295"/>
                    <a:pt x="0" y="295"/>
                    <a:pt x="0" y="295"/>
                  </a:cubicBezTo>
                  <a:cubicBezTo>
                    <a:pt x="96" y="328"/>
                    <a:pt x="96" y="328"/>
                    <a:pt x="96" y="328"/>
                  </a:cubicBezTo>
                  <a:cubicBezTo>
                    <a:pt x="127" y="361"/>
                    <a:pt x="216" y="385"/>
                    <a:pt x="323" y="388"/>
                  </a:cubicBezTo>
                  <a:cubicBezTo>
                    <a:pt x="339" y="388"/>
                    <a:pt x="339" y="388"/>
                    <a:pt x="339" y="388"/>
                  </a:cubicBezTo>
                  <a:cubicBezTo>
                    <a:pt x="356" y="388"/>
                    <a:pt x="356" y="388"/>
                    <a:pt x="356" y="388"/>
                  </a:cubicBezTo>
                  <a:cubicBezTo>
                    <a:pt x="463" y="385"/>
                    <a:pt x="551" y="361"/>
                    <a:pt x="583" y="328"/>
                  </a:cubicBezTo>
                  <a:cubicBezTo>
                    <a:pt x="679" y="295"/>
                    <a:pt x="679" y="295"/>
                    <a:pt x="679" y="295"/>
                  </a:cubicBezTo>
                  <a:lnTo>
                    <a:pt x="62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1"/>
            <p:cNvSpPr>
              <a:spLocks/>
            </p:cNvSpPr>
            <p:nvPr/>
          </p:nvSpPr>
          <p:spPr bwMode="auto">
            <a:xfrm>
              <a:off x="4755" y="3269"/>
              <a:ext cx="58" cy="52"/>
            </a:xfrm>
            <a:custGeom>
              <a:avLst/>
              <a:gdLst>
                <a:gd name="T0" fmla="*/ 29 w 58"/>
                <a:gd name="T1" fmla="*/ 0 h 52"/>
                <a:gd name="T2" fmla="*/ 0 w 58"/>
                <a:gd name="T3" fmla="*/ 10 h 52"/>
                <a:gd name="T4" fmla="*/ 29 w 58"/>
                <a:gd name="T5" fmla="*/ 52 h 52"/>
                <a:gd name="T6" fmla="*/ 58 w 58"/>
                <a:gd name="T7" fmla="*/ 10 h 52"/>
                <a:gd name="T8" fmla="*/ 29 w 58"/>
                <a:gd name="T9" fmla="*/ 0 h 52"/>
              </a:gdLst>
              <a:ahLst/>
              <a:cxnLst>
                <a:cxn ang="0">
                  <a:pos x="T0" y="T1"/>
                </a:cxn>
                <a:cxn ang="0">
                  <a:pos x="T2" y="T3"/>
                </a:cxn>
                <a:cxn ang="0">
                  <a:pos x="T4" y="T5"/>
                </a:cxn>
                <a:cxn ang="0">
                  <a:pos x="T6" y="T7"/>
                </a:cxn>
                <a:cxn ang="0">
                  <a:pos x="T8" y="T9"/>
                </a:cxn>
              </a:cxnLst>
              <a:rect l="0" t="0" r="r" b="b"/>
              <a:pathLst>
                <a:path w="58" h="52">
                  <a:moveTo>
                    <a:pt x="29" y="0"/>
                  </a:moveTo>
                  <a:lnTo>
                    <a:pt x="0" y="10"/>
                  </a:lnTo>
                  <a:lnTo>
                    <a:pt x="29" y="52"/>
                  </a:lnTo>
                  <a:lnTo>
                    <a:pt x="58" y="1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2"/>
            <p:cNvSpPr>
              <a:spLocks/>
            </p:cNvSpPr>
            <p:nvPr/>
          </p:nvSpPr>
          <p:spPr bwMode="auto">
            <a:xfrm>
              <a:off x="4663" y="2975"/>
              <a:ext cx="242" cy="289"/>
            </a:xfrm>
            <a:custGeom>
              <a:avLst/>
              <a:gdLst>
                <a:gd name="T0" fmla="*/ 311 w 329"/>
                <a:gd name="T1" fmla="*/ 181 h 393"/>
                <a:gd name="T2" fmla="*/ 164 w 329"/>
                <a:gd name="T3" fmla="*/ 0 h 393"/>
                <a:gd name="T4" fmla="*/ 18 w 329"/>
                <a:gd name="T5" fmla="*/ 181 h 393"/>
                <a:gd name="T6" fmla="*/ 11 w 329"/>
                <a:gd name="T7" fmla="*/ 229 h 393"/>
                <a:gd name="T8" fmla="*/ 34 w 329"/>
                <a:gd name="T9" fmla="*/ 261 h 393"/>
                <a:gd name="T10" fmla="*/ 164 w 329"/>
                <a:gd name="T11" fmla="*/ 393 h 393"/>
                <a:gd name="T12" fmla="*/ 295 w 329"/>
                <a:gd name="T13" fmla="*/ 261 h 393"/>
                <a:gd name="T14" fmla="*/ 318 w 329"/>
                <a:gd name="T15" fmla="*/ 229 h 393"/>
                <a:gd name="T16" fmla="*/ 311 w 329"/>
                <a:gd name="T17" fmla="*/ 18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393">
                  <a:moveTo>
                    <a:pt x="311" y="181"/>
                  </a:moveTo>
                  <a:cubicBezTo>
                    <a:pt x="311" y="80"/>
                    <a:pt x="269" y="0"/>
                    <a:pt x="164" y="0"/>
                  </a:cubicBezTo>
                  <a:cubicBezTo>
                    <a:pt x="60" y="0"/>
                    <a:pt x="18" y="80"/>
                    <a:pt x="18" y="181"/>
                  </a:cubicBezTo>
                  <a:cubicBezTo>
                    <a:pt x="7" y="186"/>
                    <a:pt x="0" y="200"/>
                    <a:pt x="11" y="229"/>
                  </a:cubicBezTo>
                  <a:cubicBezTo>
                    <a:pt x="16" y="243"/>
                    <a:pt x="26" y="255"/>
                    <a:pt x="34" y="261"/>
                  </a:cubicBezTo>
                  <a:cubicBezTo>
                    <a:pt x="64" y="336"/>
                    <a:pt x="122" y="393"/>
                    <a:pt x="164" y="393"/>
                  </a:cubicBezTo>
                  <a:cubicBezTo>
                    <a:pt x="206" y="393"/>
                    <a:pt x="265" y="336"/>
                    <a:pt x="295" y="261"/>
                  </a:cubicBezTo>
                  <a:cubicBezTo>
                    <a:pt x="303" y="255"/>
                    <a:pt x="313" y="243"/>
                    <a:pt x="318" y="229"/>
                  </a:cubicBezTo>
                  <a:cubicBezTo>
                    <a:pt x="329" y="200"/>
                    <a:pt x="322" y="186"/>
                    <a:pt x="31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3"/>
            <p:cNvSpPr>
              <a:spLocks/>
            </p:cNvSpPr>
            <p:nvPr/>
          </p:nvSpPr>
          <p:spPr bwMode="auto">
            <a:xfrm>
              <a:off x="4911" y="3078"/>
              <a:ext cx="56" cy="10"/>
            </a:xfrm>
            <a:custGeom>
              <a:avLst/>
              <a:gdLst>
                <a:gd name="T0" fmla="*/ 77 w 77"/>
                <a:gd name="T1" fmla="*/ 0 h 13"/>
                <a:gd name="T2" fmla="*/ 0 w 77"/>
                <a:gd name="T3" fmla="*/ 0 h 13"/>
                <a:gd name="T4" fmla="*/ 1 w 77"/>
                <a:gd name="T5" fmla="*/ 13 h 13"/>
                <a:gd name="T6" fmla="*/ 77 w 77"/>
                <a:gd name="T7" fmla="*/ 13 h 13"/>
                <a:gd name="T8" fmla="*/ 77 w 77"/>
                <a:gd name="T9" fmla="*/ 0 h 13"/>
              </a:gdLst>
              <a:ahLst/>
              <a:cxnLst>
                <a:cxn ang="0">
                  <a:pos x="T0" y="T1"/>
                </a:cxn>
                <a:cxn ang="0">
                  <a:pos x="T2" y="T3"/>
                </a:cxn>
                <a:cxn ang="0">
                  <a:pos x="T4" y="T5"/>
                </a:cxn>
                <a:cxn ang="0">
                  <a:pos x="T6" y="T7"/>
                </a:cxn>
                <a:cxn ang="0">
                  <a:pos x="T8" y="T9"/>
                </a:cxn>
              </a:cxnLst>
              <a:rect l="0" t="0" r="r" b="b"/>
              <a:pathLst>
                <a:path w="77" h="13">
                  <a:moveTo>
                    <a:pt x="77" y="0"/>
                  </a:moveTo>
                  <a:cubicBezTo>
                    <a:pt x="0" y="0"/>
                    <a:pt x="0" y="0"/>
                    <a:pt x="0" y="0"/>
                  </a:cubicBezTo>
                  <a:cubicBezTo>
                    <a:pt x="0" y="4"/>
                    <a:pt x="1" y="9"/>
                    <a:pt x="1" y="13"/>
                  </a:cubicBezTo>
                  <a:cubicBezTo>
                    <a:pt x="77" y="13"/>
                    <a:pt x="77" y="13"/>
                    <a:pt x="77" y="13"/>
                  </a:cubicBezTo>
                  <a:cubicBezTo>
                    <a:pt x="77" y="0"/>
                    <a:pt x="77" y="0"/>
                    <a:pt x="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64"/>
            <p:cNvSpPr>
              <a:spLocks/>
            </p:cNvSpPr>
            <p:nvPr/>
          </p:nvSpPr>
          <p:spPr bwMode="auto">
            <a:xfrm>
              <a:off x="4904" y="3045"/>
              <a:ext cx="179" cy="9"/>
            </a:xfrm>
            <a:custGeom>
              <a:avLst/>
              <a:gdLst>
                <a:gd name="T0" fmla="*/ 245 w 245"/>
                <a:gd name="T1" fmla="*/ 0 h 13"/>
                <a:gd name="T2" fmla="*/ 0 w 245"/>
                <a:gd name="T3" fmla="*/ 0 h 13"/>
                <a:gd name="T4" fmla="*/ 4 w 245"/>
                <a:gd name="T5" fmla="*/ 13 h 13"/>
                <a:gd name="T6" fmla="*/ 245 w 245"/>
                <a:gd name="T7" fmla="*/ 13 h 13"/>
                <a:gd name="T8" fmla="*/ 245 w 245"/>
                <a:gd name="T9" fmla="*/ 0 h 13"/>
              </a:gdLst>
              <a:ahLst/>
              <a:cxnLst>
                <a:cxn ang="0">
                  <a:pos x="T0" y="T1"/>
                </a:cxn>
                <a:cxn ang="0">
                  <a:pos x="T2" y="T3"/>
                </a:cxn>
                <a:cxn ang="0">
                  <a:pos x="T4" y="T5"/>
                </a:cxn>
                <a:cxn ang="0">
                  <a:pos x="T6" y="T7"/>
                </a:cxn>
                <a:cxn ang="0">
                  <a:pos x="T8" y="T9"/>
                </a:cxn>
              </a:cxnLst>
              <a:rect l="0" t="0" r="r" b="b"/>
              <a:pathLst>
                <a:path w="245" h="13">
                  <a:moveTo>
                    <a:pt x="245" y="0"/>
                  </a:moveTo>
                  <a:cubicBezTo>
                    <a:pt x="0" y="0"/>
                    <a:pt x="0" y="0"/>
                    <a:pt x="0" y="0"/>
                  </a:cubicBezTo>
                  <a:cubicBezTo>
                    <a:pt x="2" y="4"/>
                    <a:pt x="3" y="8"/>
                    <a:pt x="4" y="13"/>
                  </a:cubicBezTo>
                  <a:cubicBezTo>
                    <a:pt x="245" y="13"/>
                    <a:pt x="245" y="13"/>
                    <a:pt x="245" y="13"/>
                  </a:cubicBezTo>
                  <a:lnTo>
                    <a:pt x="2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5"/>
            <p:cNvSpPr>
              <a:spLocks/>
            </p:cNvSpPr>
            <p:nvPr/>
          </p:nvSpPr>
          <p:spPr bwMode="auto">
            <a:xfrm>
              <a:off x="4846" y="2968"/>
              <a:ext cx="276" cy="279"/>
            </a:xfrm>
            <a:custGeom>
              <a:avLst/>
              <a:gdLst>
                <a:gd name="T0" fmla="*/ 368 w 377"/>
                <a:gd name="T1" fmla="*/ 9 h 379"/>
                <a:gd name="T2" fmla="*/ 346 w 377"/>
                <a:gd name="T3" fmla="*/ 0 h 379"/>
                <a:gd name="T4" fmla="*/ 0 w 377"/>
                <a:gd name="T5" fmla="*/ 0 h 379"/>
                <a:gd name="T6" fmla="*/ 40 w 377"/>
                <a:gd name="T7" fmla="*/ 32 h 379"/>
                <a:gd name="T8" fmla="*/ 346 w 377"/>
                <a:gd name="T9" fmla="*/ 32 h 379"/>
                <a:gd name="T10" fmla="*/ 346 w 377"/>
                <a:gd name="T11" fmla="*/ 252 h 379"/>
                <a:gd name="T12" fmla="*/ 261 w 377"/>
                <a:gd name="T13" fmla="*/ 252 h 379"/>
                <a:gd name="T14" fmla="*/ 198 w 377"/>
                <a:gd name="T15" fmla="*/ 315 h 379"/>
                <a:gd name="T16" fmla="*/ 198 w 377"/>
                <a:gd name="T17" fmla="*/ 252 h 379"/>
                <a:gd name="T18" fmla="*/ 95 w 377"/>
                <a:gd name="T19" fmla="*/ 252 h 379"/>
                <a:gd name="T20" fmla="*/ 75 w 377"/>
                <a:gd name="T21" fmla="*/ 283 h 379"/>
                <a:gd name="T22" fmla="*/ 166 w 377"/>
                <a:gd name="T23" fmla="*/ 283 h 379"/>
                <a:gd name="T24" fmla="*/ 166 w 377"/>
                <a:gd name="T25" fmla="*/ 370 h 379"/>
                <a:gd name="T26" fmla="*/ 172 w 377"/>
                <a:gd name="T27" fmla="*/ 378 h 379"/>
                <a:gd name="T28" fmla="*/ 182 w 377"/>
                <a:gd name="T29" fmla="*/ 376 h 379"/>
                <a:gd name="T30" fmla="*/ 274 w 377"/>
                <a:gd name="T31" fmla="*/ 283 h 379"/>
                <a:gd name="T32" fmla="*/ 346 w 377"/>
                <a:gd name="T33" fmla="*/ 283 h 379"/>
                <a:gd name="T34" fmla="*/ 368 w 377"/>
                <a:gd name="T35" fmla="*/ 274 h 379"/>
                <a:gd name="T36" fmla="*/ 377 w 377"/>
                <a:gd name="T37" fmla="*/ 252 h 379"/>
                <a:gd name="T38" fmla="*/ 377 w 377"/>
                <a:gd name="T39" fmla="*/ 32 h 379"/>
                <a:gd name="T40" fmla="*/ 368 w 377"/>
                <a:gd name="T41" fmla="*/ 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79">
                  <a:moveTo>
                    <a:pt x="368" y="9"/>
                  </a:moveTo>
                  <a:cubicBezTo>
                    <a:pt x="362" y="3"/>
                    <a:pt x="354" y="0"/>
                    <a:pt x="346" y="0"/>
                  </a:cubicBezTo>
                  <a:cubicBezTo>
                    <a:pt x="0" y="0"/>
                    <a:pt x="0" y="0"/>
                    <a:pt x="0" y="0"/>
                  </a:cubicBezTo>
                  <a:cubicBezTo>
                    <a:pt x="15" y="8"/>
                    <a:pt x="29" y="19"/>
                    <a:pt x="40" y="32"/>
                  </a:cubicBezTo>
                  <a:cubicBezTo>
                    <a:pt x="346" y="32"/>
                    <a:pt x="346" y="32"/>
                    <a:pt x="346" y="32"/>
                  </a:cubicBezTo>
                  <a:cubicBezTo>
                    <a:pt x="346" y="252"/>
                    <a:pt x="346" y="252"/>
                    <a:pt x="346" y="252"/>
                  </a:cubicBezTo>
                  <a:cubicBezTo>
                    <a:pt x="261" y="252"/>
                    <a:pt x="261" y="252"/>
                    <a:pt x="261" y="252"/>
                  </a:cubicBezTo>
                  <a:cubicBezTo>
                    <a:pt x="198" y="315"/>
                    <a:pt x="198" y="315"/>
                    <a:pt x="198" y="315"/>
                  </a:cubicBezTo>
                  <a:cubicBezTo>
                    <a:pt x="198" y="252"/>
                    <a:pt x="198" y="252"/>
                    <a:pt x="198" y="252"/>
                  </a:cubicBezTo>
                  <a:cubicBezTo>
                    <a:pt x="95" y="252"/>
                    <a:pt x="95" y="252"/>
                    <a:pt x="95" y="252"/>
                  </a:cubicBezTo>
                  <a:cubicBezTo>
                    <a:pt x="90" y="263"/>
                    <a:pt x="83" y="274"/>
                    <a:pt x="75" y="283"/>
                  </a:cubicBezTo>
                  <a:cubicBezTo>
                    <a:pt x="166" y="283"/>
                    <a:pt x="166" y="283"/>
                    <a:pt x="166" y="283"/>
                  </a:cubicBezTo>
                  <a:cubicBezTo>
                    <a:pt x="166" y="370"/>
                    <a:pt x="166" y="370"/>
                    <a:pt x="166" y="370"/>
                  </a:cubicBezTo>
                  <a:cubicBezTo>
                    <a:pt x="166" y="373"/>
                    <a:pt x="168" y="376"/>
                    <a:pt x="172" y="378"/>
                  </a:cubicBezTo>
                  <a:cubicBezTo>
                    <a:pt x="175" y="379"/>
                    <a:pt x="179" y="378"/>
                    <a:pt x="182" y="376"/>
                  </a:cubicBezTo>
                  <a:cubicBezTo>
                    <a:pt x="274" y="283"/>
                    <a:pt x="274" y="283"/>
                    <a:pt x="274" y="283"/>
                  </a:cubicBezTo>
                  <a:cubicBezTo>
                    <a:pt x="346" y="283"/>
                    <a:pt x="346" y="283"/>
                    <a:pt x="346" y="283"/>
                  </a:cubicBezTo>
                  <a:cubicBezTo>
                    <a:pt x="354" y="283"/>
                    <a:pt x="362" y="280"/>
                    <a:pt x="368" y="274"/>
                  </a:cubicBezTo>
                  <a:cubicBezTo>
                    <a:pt x="374" y="268"/>
                    <a:pt x="377" y="260"/>
                    <a:pt x="377" y="252"/>
                  </a:cubicBezTo>
                  <a:cubicBezTo>
                    <a:pt x="377" y="32"/>
                    <a:pt x="377" y="32"/>
                    <a:pt x="377" y="32"/>
                  </a:cubicBezTo>
                  <a:cubicBezTo>
                    <a:pt x="377" y="24"/>
                    <a:pt x="374" y="16"/>
                    <a:pt x="36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66"/>
            <p:cNvSpPr>
              <a:spLocks/>
            </p:cNvSpPr>
            <p:nvPr/>
          </p:nvSpPr>
          <p:spPr bwMode="auto">
            <a:xfrm>
              <a:off x="4889" y="3010"/>
              <a:ext cx="194" cy="10"/>
            </a:xfrm>
            <a:custGeom>
              <a:avLst/>
              <a:gdLst>
                <a:gd name="T0" fmla="*/ 265 w 265"/>
                <a:gd name="T1" fmla="*/ 0 h 14"/>
                <a:gd name="T2" fmla="*/ 0 w 265"/>
                <a:gd name="T3" fmla="*/ 0 h 14"/>
                <a:gd name="T4" fmla="*/ 8 w 265"/>
                <a:gd name="T5" fmla="*/ 14 h 14"/>
                <a:gd name="T6" fmla="*/ 265 w 265"/>
                <a:gd name="T7" fmla="*/ 14 h 14"/>
                <a:gd name="T8" fmla="*/ 265 w 265"/>
                <a:gd name="T9" fmla="*/ 0 h 14"/>
              </a:gdLst>
              <a:ahLst/>
              <a:cxnLst>
                <a:cxn ang="0">
                  <a:pos x="T0" y="T1"/>
                </a:cxn>
                <a:cxn ang="0">
                  <a:pos x="T2" y="T3"/>
                </a:cxn>
                <a:cxn ang="0">
                  <a:pos x="T4" y="T5"/>
                </a:cxn>
                <a:cxn ang="0">
                  <a:pos x="T6" y="T7"/>
                </a:cxn>
                <a:cxn ang="0">
                  <a:pos x="T8" y="T9"/>
                </a:cxn>
              </a:cxnLst>
              <a:rect l="0" t="0" r="r" b="b"/>
              <a:pathLst>
                <a:path w="265" h="14">
                  <a:moveTo>
                    <a:pt x="265" y="0"/>
                  </a:moveTo>
                  <a:cubicBezTo>
                    <a:pt x="0" y="0"/>
                    <a:pt x="0" y="0"/>
                    <a:pt x="0" y="0"/>
                  </a:cubicBezTo>
                  <a:cubicBezTo>
                    <a:pt x="3" y="4"/>
                    <a:pt x="5" y="9"/>
                    <a:pt x="8" y="14"/>
                  </a:cubicBezTo>
                  <a:cubicBezTo>
                    <a:pt x="265" y="14"/>
                    <a:pt x="265" y="14"/>
                    <a:pt x="265" y="14"/>
                  </a:cubicBezTo>
                  <a:lnTo>
                    <a:pt x="2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矩形 32"/>
          <p:cNvSpPr/>
          <p:nvPr/>
        </p:nvSpPr>
        <p:spPr>
          <a:xfrm>
            <a:off x="1876306" y="2183010"/>
            <a:ext cx="1733167" cy="400110"/>
          </a:xfrm>
          <a:prstGeom prst="rect">
            <a:avLst/>
          </a:prstGeom>
        </p:spPr>
        <p:txBody>
          <a:bodyPr wrap="none">
            <a:spAutoFit/>
          </a:bodyPr>
          <a:lstStyle/>
          <a:p>
            <a:r>
              <a:rPr lang="zh-CN" altLang="zh-CN" sz="2000" b="1" dirty="0">
                <a:latin typeface="黑体" panose="02010609060101010101" pitchFamily="49" charset="-122"/>
                <a:ea typeface="黑体" panose="02010609060101010101" pitchFamily="49" charset="-122"/>
              </a:rPr>
              <a:t>数据流程分析</a:t>
            </a:r>
            <a:endParaRPr lang="zh-CN" altLang="en-US" sz="2000" b="1" dirty="0">
              <a:solidFill>
                <a:srgbClr val="676661"/>
              </a:solidFill>
              <a:latin typeface="黑体" panose="02010609060101010101" pitchFamily="49" charset="-122"/>
              <a:ea typeface="黑体" panose="02010609060101010101" pitchFamily="49" charset="-122"/>
            </a:endParaRPr>
          </a:p>
        </p:txBody>
      </p:sp>
      <p:sp>
        <p:nvSpPr>
          <p:cNvPr id="35" name="矩形 34"/>
          <p:cNvSpPr/>
          <p:nvPr/>
        </p:nvSpPr>
        <p:spPr>
          <a:xfrm>
            <a:off x="1903270" y="2595893"/>
            <a:ext cx="3358555" cy="2751522"/>
          </a:xfrm>
          <a:prstGeom prst="rect">
            <a:avLst/>
          </a:prstGeom>
        </p:spPr>
        <p:txBody>
          <a:bodyPr wrap="square">
            <a:spAutoFit/>
          </a:bodyPr>
          <a:lstStyle/>
          <a:p>
            <a:pPr algn="just">
              <a:lnSpc>
                <a:spcPct val="120000"/>
              </a:lnSpc>
            </a:pPr>
            <a:r>
              <a:rPr lang="en-US" altLang="zh-CN" dirty="0"/>
              <a:t>         </a:t>
            </a:r>
            <a:r>
              <a:rPr lang="zh-CN" altLang="zh-CN" dirty="0"/>
              <a:t>系统逻辑结构显示该系统的各个层次，</a:t>
            </a:r>
            <a:r>
              <a:rPr lang="zh-CN" altLang="en-US" dirty="0"/>
              <a:t>分为</a:t>
            </a:r>
            <a:r>
              <a:rPr lang="zh-CN" altLang="zh-CN" dirty="0"/>
              <a:t>软件系统的数据库、数据访问层和业务逻辑层</a:t>
            </a:r>
            <a:r>
              <a:rPr lang="en-US" altLang="zh-CN" dirty="0"/>
              <a:t>,</a:t>
            </a:r>
            <a:r>
              <a:rPr lang="zh-CN" altLang="zh-CN" dirty="0"/>
              <a:t>使得系统的逻辑结构更加清楚明白，从而得出数据的操作方式和使用流程，从大的框架进行了解，使用户对该系统的层次了解的更详细。</a:t>
            </a:r>
            <a:endParaRPr lang="zh-CN" altLang="en-US" sz="1400" dirty="0"/>
          </a:p>
        </p:txBody>
      </p:sp>
      <p:sp>
        <p:nvSpPr>
          <p:cNvPr id="2" name="Rectangle 2"/>
          <p:cNvSpPr>
            <a:spLocks noChangeArrowheads="1"/>
          </p:cNvSpPr>
          <p:nvPr/>
        </p:nvSpPr>
        <p:spPr bwMode="auto">
          <a:xfrm>
            <a:off x="2186481" y="11235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 name="图片 17"/>
          <p:cNvPicPr/>
          <p:nvPr/>
        </p:nvPicPr>
        <p:blipFill>
          <a:blip r:embed="rId2">
            <a:extLst>
              <a:ext uri="{28A0092B-C50C-407E-A947-70E740481C1C}">
                <a14:useLocalDpi xmlns:a14="http://schemas.microsoft.com/office/drawing/2010/main" val="0"/>
              </a:ext>
            </a:extLst>
          </a:blip>
          <a:srcRect/>
          <a:stretch>
            <a:fillRect/>
          </a:stretch>
        </p:blipFill>
        <p:spPr bwMode="auto">
          <a:xfrm>
            <a:off x="6481040" y="1600841"/>
            <a:ext cx="2792268" cy="3196245"/>
          </a:xfrm>
          <a:prstGeom prst="rect">
            <a:avLst/>
          </a:prstGeom>
          <a:noFill/>
          <a:ln>
            <a:noFill/>
          </a:ln>
        </p:spPr>
      </p:pic>
    </p:spTree>
    <p:extLst>
      <p:ext uri="{BB962C8B-B14F-4D97-AF65-F5344CB8AC3E}">
        <p14:creationId xmlns:p14="http://schemas.microsoft.com/office/powerpoint/2010/main" val="22945180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进展成果</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25" name="Group 159"/>
          <p:cNvGrpSpPr>
            <a:grpSpLocks noChangeAspect="1"/>
          </p:cNvGrpSpPr>
          <p:nvPr/>
        </p:nvGrpSpPr>
        <p:grpSpPr bwMode="auto">
          <a:xfrm>
            <a:off x="1977228" y="1243211"/>
            <a:ext cx="931863" cy="901701"/>
            <a:chOff x="4535" y="2968"/>
            <a:chExt cx="587" cy="568"/>
          </a:xfrm>
          <a:solidFill>
            <a:srgbClr val="676661"/>
          </a:solidFill>
        </p:grpSpPr>
        <p:sp>
          <p:nvSpPr>
            <p:cNvPr id="26" name="Freeform 160"/>
            <p:cNvSpPr>
              <a:spLocks/>
            </p:cNvSpPr>
            <p:nvPr/>
          </p:nvSpPr>
          <p:spPr bwMode="auto">
            <a:xfrm>
              <a:off x="4535" y="3250"/>
              <a:ext cx="498" cy="286"/>
            </a:xfrm>
            <a:custGeom>
              <a:avLst/>
              <a:gdLst>
                <a:gd name="T0" fmla="*/ 628 w 679"/>
                <a:gd name="T1" fmla="*/ 72 h 388"/>
                <a:gd name="T2" fmla="*/ 612 w 679"/>
                <a:gd name="T3" fmla="*/ 46 h 388"/>
                <a:gd name="T4" fmla="*/ 583 w 679"/>
                <a:gd name="T5" fmla="*/ 33 h 388"/>
                <a:gd name="T6" fmla="*/ 412 w 679"/>
                <a:gd name="T7" fmla="*/ 0 h 388"/>
                <a:gd name="T8" fmla="*/ 461 w 679"/>
                <a:gd name="T9" fmla="*/ 33 h 388"/>
                <a:gd name="T10" fmla="*/ 383 w 679"/>
                <a:gd name="T11" fmla="*/ 278 h 388"/>
                <a:gd name="T12" fmla="*/ 339 w 679"/>
                <a:gd name="T13" fmla="*/ 96 h 388"/>
                <a:gd name="T14" fmla="*/ 295 w 679"/>
                <a:gd name="T15" fmla="*/ 278 h 388"/>
                <a:gd name="T16" fmla="*/ 217 w 679"/>
                <a:gd name="T17" fmla="*/ 33 h 388"/>
                <a:gd name="T18" fmla="*/ 267 w 679"/>
                <a:gd name="T19" fmla="*/ 0 h 388"/>
                <a:gd name="T20" fmla="*/ 96 w 679"/>
                <a:gd name="T21" fmla="*/ 33 h 388"/>
                <a:gd name="T22" fmla="*/ 67 w 679"/>
                <a:gd name="T23" fmla="*/ 46 h 388"/>
                <a:gd name="T24" fmla="*/ 51 w 679"/>
                <a:gd name="T25" fmla="*/ 72 h 388"/>
                <a:gd name="T26" fmla="*/ 0 w 679"/>
                <a:gd name="T27" fmla="*/ 295 h 388"/>
                <a:gd name="T28" fmla="*/ 96 w 679"/>
                <a:gd name="T29" fmla="*/ 328 h 388"/>
                <a:gd name="T30" fmla="*/ 323 w 679"/>
                <a:gd name="T31" fmla="*/ 388 h 388"/>
                <a:gd name="T32" fmla="*/ 339 w 679"/>
                <a:gd name="T33" fmla="*/ 388 h 388"/>
                <a:gd name="T34" fmla="*/ 356 w 679"/>
                <a:gd name="T35" fmla="*/ 388 h 388"/>
                <a:gd name="T36" fmla="*/ 583 w 679"/>
                <a:gd name="T37" fmla="*/ 328 h 388"/>
                <a:gd name="T38" fmla="*/ 679 w 679"/>
                <a:gd name="T39" fmla="*/ 295 h 388"/>
                <a:gd name="T40" fmla="*/ 628 w 679"/>
                <a:gd name="T41" fmla="*/ 7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9" h="388">
                  <a:moveTo>
                    <a:pt x="628" y="72"/>
                  </a:moveTo>
                  <a:cubicBezTo>
                    <a:pt x="626" y="63"/>
                    <a:pt x="621" y="54"/>
                    <a:pt x="612" y="46"/>
                  </a:cubicBezTo>
                  <a:cubicBezTo>
                    <a:pt x="604" y="39"/>
                    <a:pt x="594" y="35"/>
                    <a:pt x="583" y="33"/>
                  </a:cubicBezTo>
                  <a:cubicBezTo>
                    <a:pt x="412" y="0"/>
                    <a:pt x="412" y="0"/>
                    <a:pt x="412" y="0"/>
                  </a:cubicBezTo>
                  <a:cubicBezTo>
                    <a:pt x="461" y="33"/>
                    <a:pt x="461" y="33"/>
                    <a:pt x="461" y="33"/>
                  </a:cubicBezTo>
                  <a:cubicBezTo>
                    <a:pt x="383" y="278"/>
                    <a:pt x="383" y="278"/>
                    <a:pt x="383" y="278"/>
                  </a:cubicBezTo>
                  <a:cubicBezTo>
                    <a:pt x="339" y="96"/>
                    <a:pt x="339" y="96"/>
                    <a:pt x="339" y="96"/>
                  </a:cubicBezTo>
                  <a:cubicBezTo>
                    <a:pt x="295" y="278"/>
                    <a:pt x="295" y="278"/>
                    <a:pt x="295" y="278"/>
                  </a:cubicBezTo>
                  <a:cubicBezTo>
                    <a:pt x="217" y="33"/>
                    <a:pt x="217" y="33"/>
                    <a:pt x="217" y="33"/>
                  </a:cubicBezTo>
                  <a:cubicBezTo>
                    <a:pt x="267" y="0"/>
                    <a:pt x="267" y="0"/>
                    <a:pt x="267" y="0"/>
                  </a:cubicBezTo>
                  <a:cubicBezTo>
                    <a:pt x="96" y="33"/>
                    <a:pt x="96" y="33"/>
                    <a:pt x="96" y="33"/>
                  </a:cubicBezTo>
                  <a:cubicBezTo>
                    <a:pt x="85" y="35"/>
                    <a:pt x="75" y="39"/>
                    <a:pt x="67" y="46"/>
                  </a:cubicBezTo>
                  <a:cubicBezTo>
                    <a:pt x="58" y="54"/>
                    <a:pt x="53" y="63"/>
                    <a:pt x="51" y="72"/>
                  </a:cubicBezTo>
                  <a:cubicBezTo>
                    <a:pt x="0" y="295"/>
                    <a:pt x="0" y="295"/>
                    <a:pt x="0" y="295"/>
                  </a:cubicBezTo>
                  <a:cubicBezTo>
                    <a:pt x="96" y="328"/>
                    <a:pt x="96" y="328"/>
                    <a:pt x="96" y="328"/>
                  </a:cubicBezTo>
                  <a:cubicBezTo>
                    <a:pt x="127" y="361"/>
                    <a:pt x="216" y="385"/>
                    <a:pt x="323" y="388"/>
                  </a:cubicBezTo>
                  <a:cubicBezTo>
                    <a:pt x="339" y="388"/>
                    <a:pt x="339" y="388"/>
                    <a:pt x="339" y="388"/>
                  </a:cubicBezTo>
                  <a:cubicBezTo>
                    <a:pt x="356" y="388"/>
                    <a:pt x="356" y="388"/>
                    <a:pt x="356" y="388"/>
                  </a:cubicBezTo>
                  <a:cubicBezTo>
                    <a:pt x="463" y="385"/>
                    <a:pt x="551" y="361"/>
                    <a:pt x="583" y="328"/>
                  </a:cubicBezTo>
                  <a:cubicBezTo>
                    <a:pt x="679" y="295"/>
                    <a:pt x="679" y="295"/>
                    <a:pt x="679" y="295"/>
                  </a:cubicBezTo>
                  <a:lnTo>
                    <a:pt x="62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1"/>
            <p:cNvSpPr>
              <a:spLocks/>
            </p:cNvSpPr>
            <p:nvPr/>
          </p:nvSpPr>
          <p:spPr bwMode="auto">
            <a:xfrm>
              <a:off x="4755" y="3269"/>
              <a:ext cx="58" cy="52"/>
            </a:xfrm>
            <a:custGeom>
              <a:avLst/>
              <a:gdLst>
                <a:gd name="T0" fmla="*/ 29 w 58"/>
                <a:gd name="T1" fmla="*/ 0 h 52"/>
                <a:gd name="T2" fmla="*/ 0 w 58"/>
                <a:gd name="T3" fmla="*/ 10 h 52"/>
                <a:gd name="T4" fmla="*/ 29 w 58"/>
                <a:gd name="T5" fmla="*/ 52 h 52"/>
                <a:gd name="T6" fmla="*/ 58 w 58"/>
                <a:gd name="T7" fmla="*/ 10 h 52"/>
                <a:gd name="T8" fmla="*/ 29 w 58"/>
                <a:gd name="T9" fmla="*/ 0 h 52"/>
              </a:gdLst>
              <a:ahLst/>
              <a:cxnLst>
                <a:cxn ang="0">
                  <a:pos x="T0" y="T1"/>
                </a:cxn>
                <a:cxn ang="0">
                  <a:pos x="T2" y="T3"/>
                </a:cxn>
                <a:cxn ang="0">
                  <a:pos x="T4" y="T5"/>
                </a:cxn>
                <a:cxn ang="0">
                  <a:pos x="T6" y="T7"/>
                </a:cxn>
                <a:cxn ang="0">
                  <a:pos x="T8" y="T9"/>
                </a:cxn>
              </a:cxnLst>
              <a:rect l="0" t="0" r="r" b="b"/>
              <a:pathLst>
                <a:path w="58" h="52">
                  <a:moveTo>
                    <a:pt x="29" y="0"/>
                  </a:moveTo>
                  <a:lnTo>
                    <a:pt x="0" y="10"/>
                  </a:lnTo>
                  <a:lnTo>
                    <a:pt x="29" y="52"/>
                  </a:lnTo>
                  <a:lnTo>
                    <a:pt x="58" y="10"/>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2"/>
            <p:cNvSpPr>
              <a:spLocks/>
            </p:cNvSpPr>
            <p:nvPr/>
          </p:nvSpPr>
          <p:spPr bwMode="auto">
            <a:xfrm>
              <a:off x="4663" y="2975"/>
              <a:ext cx="242" cy="289"/>
            </a:xfrm>
            <a:custGeom>
              <a:avLst/>
              <a:gdLst>
                <a:gd name="T0" fmla="*/ 311 w 329"/>
                <a:gd name="T1" fmla="*/ 181 h 393"/>
                <a:gd name="T2" fmla="*/ 164 w 329"/>
                <a:gd name="T3" fmla="*/ 0 h 393"/>
                <a:gd name="T4" fmla="*/ 18 w 329"/>
                <a:gd name="T5" fmla="*/ 181 h 393"/>
                <a:gd name="T6" fmla="*/ 11 w 329"/>
                <a:gd name="T7" fmla="*/ 229 h 393"/>
                <a:gd name="T8" fmla="*/ 34 w 329"/>
                <a:gd name="T9" fmla="*/ 261 h 393"/>
                <a:gd name="T10" fmla="*/ 164 w 329"/>
                <a:gd name="T11" fmla="*/ 393 h 393"/>
                <a:gd name="T12" fmla="*/ 295 w 329"/>
                <a:gd name="T13" fmla="*/ 261 h 393"/>
                <a:gd name="T14" fmla="*/ 318 w 329"/>
                <a:gd name="T15" fmla="*/ 229 h 393"/>
                <a:gd name="T16" fmla="*/ 311 w 329"/>
                <a:gd name="T17" fmla="*/ 18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393">
                  <a:moveTo>
                    <a:pt x="311" y="181"/>
                  </a:moveTo>
                  <a:cubicBezTo>
                    <a:pt x="311" y="80"/>
                    <a:pt x="269" y="0"/>
                    <a:pt x="164" y="0"/>
                  </a:cubicBezTo>
                  <a:cubicBezTo>
                    <a:pt x="60" y="0"/>
                    <a:pt x="18" y="80"/>
                    <a:pt x="18" y="181"/>
                  </a:cubicBezTo>
                  <a:cubicBezTo>
                    <a:pt x="7" y="186"/>
                    <a:pt x="0" y="200"/>
                    <a:pt x="11" y="229"/>
                  </a:cubicBezTo>
                  <a:cubicBezTo>
                    <a:pt x="16" y="243"/>
                    <a:pt x="26" y="255"/>
                    <a:pt x="34" y="261"/>
                  </a:cubicBezTo>
                  <a:cubicBezTo>
                    <a:pt x="64" y="336"/>
                    <a:pt x="122" y="393"/>
                    <a:pt x="164" y="393"/>
                  </a:cubicBezTo>
                  <a:cubicBezTo>
                    <a:pt x="206" y="393"/>
                    <a:pt x="265" y="336"/>
                    <a:pt x="295" y="261"/>
                  </a:cubicBezTo>
                  <a:cubicBezTo>
                    <a:pt x="303" y="255"/>
                    <a:pt x="313" y="243"/>
                    <a:pt x="318" y="229"/>
                  </a:cubicBezTo>
                  <a:cubicBezTo>
                    <a:pt x="329" y="200"/>
                    <a:pt x="322" y="186"/>
                    <a:pt x="31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3"/>
            <p:cNvSpPr>
              <a:spLocks/>
            </p:cNvSpPr>
            <p:nvPr/>
          </p:nvSpPr>
          <p:spPr bwMode="auto">
            <a:xfrm>
              <a:off x="4911" y="3078"/>
              <a:ext cx="56" cy="10"/>
            </a:xfrm>
            <a:custGeom>
              <a:avLst/>
              <a:gdLst>
                <a:gd name="T0" fmla="*/ 77 w 77"/>
                <a:gd name="T1" fmla="*/ 0 h 13"/>
                <a:gd name="T2" fmla="*/ 0 w 77"/>
                <a:gd name="T3" fmla="*/ 0 h 13"/>
                <a:gd name="T4" fmla="*/ 1 w 77"/>
                <a:gd name="T5" fmla="*/ 13 h 13"/>
                <a:gd name="T6" fmla="*/ 77 w 77"/>
                <a:gd name="T7" fmla="*/ 13 h 13"/>
                <a:gd name="T8" fmla="*/ 77 w 77"/>
                <a:gd name="T9" fmla="*/ 0 h 13"/>
              </a:gdLst>
              <a:ahLst/>
              <a:cxnLst>
                <a:cxn ang="0">
                  <a:pos x="T0" y="T1"/>
                </a:cxn>
                <a:cxn ang="0">
                  <a:pos x="T2" y="T3"/>
                </a:cxn>
                <a:cxn ang="0">
                  <a:pos x="T4" y="T5"/>
                </a:cxn>
                <a:cxn ang="0">
                  <a:pos x="T6" y="T7"/>
                </a:cxn>
                <a:cxn ang="0">
                  <a:pos x="T8" y="T9"/>
                </a:cxn>
              </a:cxnLst>
              <a:rect l="0" t="0" r="r" b="b"/>
              <a:pathLst>
                <a:path w="77" h="13">
                  <a:moveTo>
                    <a:pt x="77" y="0"/>
                  </a:moveTo>
                  <a:cubicBezTo>
                    <a:pt x="0" y="0"/>
                    <a:pt x="0" y="0"/>
                    <a:pt x="0" y="0"/>
                  </a:cubicBezTo>
                  <a:cubicBezTo>
                    <a:pt x="0" y="4"/>
                    <a:pt x="1" y="9"/>
                    <a:pt x="1" y="13"/>
                  </a:cubicBezTo>
                  <a:cubicBezTo>
                    <a:pt x="77" y="13"/>
                    <a:pt x="77" y="13"/>
                    <a:pt x="77" y="13"/>
                  </a:cubicBezTo>
                  <a:cubicBezTo>
                    <a:pt x="77" y="0"/>
                    <a:pt x="77" y="0"/>
                    <a:pt x="7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64"/>
            <p:cNvSpPr>
              <a:spLocks/>
            </p:cNvSpPr>
            <p:nvPr/>
          </p:nvSpPr>
          <p:spPr bwMode="auto">
            <a:xfrm>
              <a:off x="4904" y="3045"/>
              <a:ext cx="179" cy="9"/>
            </a:xfrm>
            <a:custGeom>
              <a:avLst/>
              <a:gdLst>
                <a:gd name="T0" fmla="*/ 245 w 245"/>
                <a:gd name="T1" fmla="*/ 0 h 13"/>
                <a:gd name="T2" fmla="*/ 0 w 245"/>
                <a:gd name="T3" fmla="*/ 0 h 13"/>
                <a:gd name="T4" fmla="*/ 4 w 245"/>
                <a:gd name="T5" fmla="*/ 13 h 13"/>
                <a:gd name="T6" fmla="*/ 245 w 245"/>
                <a:gd name="T7" fmla="*/ 13 h 13"/>
                <a:gd name="T8" fmla="*/ 245 w 245"/>
                <a:gd name="T9" fmla="*/ 0 h 13"/>
              </a:gdLst>
              <a:ahLst/>
              <a:cxnLst>
                <a:cxn ang="0">
                  <a:pos x="T0" y="T1"/>
                </a:cxn>
                <a:cxn ang="0">
                  <a:pos x="T2" y="T3"/>
                </a:cxn>
                <a:cxn ang="0">
                  <a:pos x="T4" y="T5"/>
                </a:cxn>
                <a:cxn ang="0">
                  <a:pos x="T6" y="T7"/>
                </a:cxn>
                <a:cxn ang="0">
                  <a:pos x="T8" y="T9"/>
                </a:cxn>
              </a:cxnLst>
              <a:rect l="0" t="0" r="r" b="b"/>
              <a:pathLst>
                <a:path w="245" h="13">
                  <a:moveTo>
                    <a:pt x="245" y="0"/>
                  </a:moveTo>
                  <a:cubicBezTo>
                    <a:pt x="0" y="0"/>
                    <a:pt x="0" y="0"/>
                    <a:pt x="0" y="0"/>
                  </a:cubicBezTo>
                  <a:cubicBezTo>
                    <a:pt x="2" y="4"/>
                    <a:pt x="3" y="8"/>
                    <a:pt x="4" y="13"/>
                  </a:cubicBezTo>
                  <a:cubicBezTo>
                    <a:pt x="245" y="13"/>
                    <a:pt x="245" y="13"/>
                    <a:pt x="245" y="13"/>
                  </a:cubicBezTo>
                  <a:lnTo>
                    <a:pt x="2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5"/>
            <p:cNvSpPr>
              <a:spLocks/>
            </p:cNvSpPr>
            <p:nvPr/>
          </p:nvSpPr>
          <p:spPr bwMode="auto">
            <a:xfrm>
              <a:off x="4846" y="2968"/>
              <a:ext cx="276" cy="279"/>
            </a:xfrm>
            <a:custGeom>
              <a:avLst/>
              <a:gdLst>
                <a:gd name="T0" fmla="*/ 368 w 377"/>
                <a:gd name="T1" fmla="*/ 9 h 379"/>
                <a:gd name="T2" fmla="*/ 346 w 377"/>
                <a:gd name="T3" fmla="*/ 0 h 379"/>
                <a:gd name="T4" fmla="*/ 0 w 377"/>
                <a:gd name="T5" fmla="*/ 0 h 379"/>
                <a:gd name="T6" fmla="*/ 40 w 377"/>
                <a:gd name="T7" fmla="*/ 32 h 379"/>
                <a:gd name="T8" fmla="*/ 346 w 377"/>
                <a:gd name="T9" fmla="*/ 32 h 379"/>
                <a:gd name="T10" fmla="*/ 346 w 377"/>
                <a:gd name="T11" fmla="*/ 252 h 379"/>
                <a:gd name="T12" fmla="*/ 261 w 377"/>
                <a:gd name="T13" fmla="*/ 252 h 379"/>
                <a:gd name="T14" fmla="*/ 198 w 377"/>
                <a:gd name="T15" fmla="*/ 315 h 379"/>
                <a:gd name="T16" fmla="*/ 198 w 377"/>
                <a:gd name="T17" fmla="*/ 252 h 379"/>
                <a:gd name="T18" fmla="*/ 95 w 377"/>
                <a:gd name="T19" fmla="*/ 252 h 379"/>
                <a:gd name="T20" fmla="*/ 75 w 377"/>
                <a:gd name="T21" fmla="*/ 283 h 379"/>
                <a:gd name="T22" fmla="*/ 166 w 377"/>
                <a:gd name="T23" fmla="*/ 283 h 379"/>
                <a:gd name="T24" fmla="*/ 166 w 377"/>
                <a:gd name="T25" fmla="*/ 370 h 379"/>
                <a:gd name="T26" fmla="*/ 172 w 377"/>
                <a:gd name="T27" fmla="*/ 378 h 379"/>
                <a:gd name="T28" fmla="*/ 182 w 377"/>
                <a:gd name="T29" fmla="*/ 376 h 379"/>
                <a:gd name="T30" fmla="*/ 274 w 377"/>
                <a:gd name="T31" fmla="*/ 283 h 379"/>
                <a:gd name="T32" fmla="*/ 346 w 377"/>
                <a:gd name="T33" fmla="*/ 283 h 379"/>
                <a:gd name="T34" fmla="*/ 368 w 377"/>
                <a:gd name="T35" fmla="*/ 274 h 379"/>
                <a:gd name="T36" fmla="*/ 377 w 377"/>
                <a:gd name="T37" fmla="*/ 252 h 379"/>
                <a:gd name="T38" fmla="*/ 377 w 377"/>
                <a:gd name="T39" fmla="*/ 32 h 379"/>
                <a:gd name="T40" fmla="*/ 368 w 377"/>
                <a:gd name="T41" fmla="*/ 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7" h="379">
                  <a:moveTo>
                    <a:pt x="368" y="9"/>
                  </a:moveTo>
                  <a:cubicBezTo>
                    <a:pt x="362" y="3"/>
                    <a:pt x="354" y="0"/>
                    <a:pt x="346" y="0"/>
                  </a:cubicBezTo>
                  <a:cubicBezTo>
                    <a:pt x="0" y="0"/>
                    <a:pt x="0" y="0"/>
                    <a:pt x="0" y="0"/>
                  </a:cubicBezTo>
                  <a:cubicBezTo>
                    <a:pt x="15" y="8"/>
                    <a:pt x="29" y="19"/>
                    <a:pt x="40" y="32"/>
                  </a:cubicBezTo>
                  <a:cubicBezTo>
                    <a:pt x="346" y="32"/>
                    <a:pt x="346" y="32"/>
                    <a:pt x="346" y="32"/>
                  </a:cubicBezTo>
                  <a:cubicBezTo>
                    <a:pt x="346" y="252"/>
                    <a:pt x="346" y="252"/>
                    <a:pt x="346" y="252"/>
                  </a:cubicBezTo>
                  <a:cubicBezTo>
                    <a:pt x="261" y="252"/>
                    <a:pt x="261" y="252"/>
                    <a:pt x="261" y="252"/>
                  </a:cubicBezTo>
                  <a:cubicBezTo>
                    <a:pt x="198" y="315"/>
                    <a:pt x="198" y="315"/>
                    <a:pt x="198" y="315"/>
                  </a:cubicBezTo>
                  <a:cubicBezTo>
                    <a:pt x="198" y="252"/>
                    <a:pt x="198" y="252"/>
                    <a:pt x="198" y="252"/>
                  </a:cubicBezTo>
                  <a:cubicBezTo>
                    <a:pt x="95" y="252"/>
                    <a:pt x="95" y="252"/>
                    <a:pt x="95" y="252"/>
                  </a:cubicBezTo>
                  <a:cubicBezTo>
                    <a:pt x="90" y="263"/>
                    <a:pt x="83" y="274"/>
                    <a:pt x="75" y="283"/>
                  </a:cubicBezTo>
                  <a:cubicBezTo>
                    <a:pt x="166" y="283"/>
                    <a:pt x="166" y="283"/>
                    <a:pt x="166" y="283"/>
                  </a:cubicBezTo>
                  <a:cubicBezTo>
                    <a:pt x="166" y="370"/>
                    <a:pt x="166" y="370"/>
                    <a:pt x="166" y="370"/>
                  </a:cubicBezTo>
                  <a:cubicBezTo>
                    <a:pt x="166" y="373"/>
                    <a:pt x="168" y="376"/>
                    <a:pt x="172" y="378"/>
                  </a:cubicBezTo>
                  <a:cubicBezTo>
                    <a:pt x="175" y="379"/>
                    <a:pt x="179" y="378"/>
                    <a:pt x="182" y="376"/>
                  </a:cubicBezTo>
                  <a:cubicBezTo>
                    <a:pt x="274" y="283"/>
                    <a:pt x="274" y="283"/>
                    <a:pt x="274" y="283"/>
                  </a:cubicBezTo>
                  <a:cubicBezTo>
                    <a:pt x="346" y="283"/>
                    <a:pt x="346" y="283"/>
                    <a:pt x="346" y="283"/>
                  </a:cubicBezTo>
                  <a:cubicBezTo>
                    <a:pt x="354" y="283"/>
                    <a:pt x="362" y="280"/>
                    <a:pt x="368" y="274"/>
                  </a:cubicBezTo>
                  <a:cubicBezTo>
                    <a:pt x="374" y="268"/>
                    <a:pt x="377" y="260"/>
                    <a:pt x="377" y="252"/>
                  </a:cubicBezTo>
                  <a:cubicBezTo>
                    <a:pt x="377" y="32"/>
                    <a:pt x="377" y="32"/>
                    <a:pt x="377" y="32"/>
                  </a:cubicBezTo>
                  <a:cubicBezTo>
                    <a:pt x="377" y="24"/>
                    <a:pt x="374" y="16"/>
                    <a:pt x="36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66"/>
            <p:cNvSpPr>
              <a:spLocks/>
            </p:cNvSpPr>
            <p:nvPr/>
          </p:nvSpPr>
          <p:spPr bwMode="auto">
            <a:xfrm>
              <a:off x="4889" y="3010"/>
              <a:ext cx="194" cy="10"/>
            </a:xfrm>
            <a:custGeom>
              <a:avLst/>
              <a:gdLst>
                <a:gd name="T0" fmla="*/ 265 w 265"/>
                <a:gd name="T1" fmla="*/ 0 h 14"/>
                <a:gd name="T2" fmla="*/ 0 w 265"/>
                <a:gd name="T3" fmla="*/ 0 h 14"/>
                <a:gd name="T4" fmla="*/ 8 w 265"/>
                <a:gd name="T5" fmla="*/ 14 h 14"/>
                <a:gd name="T6" fmla="*/ 265 w 265"/>
                <a:gd name="T7" fmla="*/ 14 h 14"/>
                <a:gd name="T8" fmla="*/ 265 w 265"/>
                <a:gd name="T9" fmla="*/ 0 h 14"/>
              </a:gdLst>
              <a:ahLst/>
              <a:cxnLst>
                <a:cxn ang="0">
                  <a:pos x="T0" y="T1"/>
                </a:cxn>
                <a:cxn ang="0">
                  <a:pos x="T2" y="T3"/>
                </a:cxn>
                <a:cxn ang="0">
                  <a:pos x="T4" y="T5"/>
                </a:cxn>
                <a:cxn ang="0">
                  <a:pos x="T6" y="T7"/>
                </a:cxn>
                <a:cxn ang="0">
                  <a:pos x="T8" y="T9"/>
                </a:cxn>
              </a:cxnLst>
              <a:rect l="0" t="0" r="r" b="b"/>
              <a:pathLst>
                <a:path w="265" h="14">
                  <a:moveTo>
                    <a:pt x="265" y="0"/>
                  </a:moveTo>
                  <a:cubicBezTo>
                    <a:pt x="0" y="0"/>
                    <a:pt x="0" y="0"/>
                    <a:pt x="0" y="0"/>
                  </a:cubicBezTo>
                  <a:cubicBezTo>
                    <a:pt x="3" y="4"/>
                    <a:pt x="5" y="9"/>
                    <a:pt x="8" y="14"/>
                  </a:cubicBezTo>
                  <a:cubicBezTo>
                    <a:pt x="265" y="14"/>
                    <a:pt x="265" y="14"/>
                    <a:pt x="265" y="14"/>
                  </a:cubicBezTo>
                  <a:lnTo>
                    <a:pt x="2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矩形 32"/>
          <p:cNvSpPr/>
          <p:nvPr/>
        </p:nvSpPr>
        <p:spPr>
          <a:xfrm>
            <a:off x="1876306" y="2183010"/>
            <a:ext cx="1991251" cy="400110"/>
          </a:xfrm>
          <a:prstGeom prst="rect">
            <a:avLst/>
          </a:prstGeom>
        </p:spPr>
        <p:txBody>
          <a:bodyPr wrap="none">
            <a:spAutoFit/>
          </a:bodyPr>
          <a:lstStyle/>
          <a:p>
            <a:r>
              <a:rPr lang="zh-CN" altLang="en-US" sz="2000" b="1" dirty="0">
                <a:latin typeface="黑体" panose="02010609060101010101" pitchFamily="49" charset="-122"/>
                <a:ea typeface="黑体" panose="02010609060101010101" pitchFamily="49" charset="-122"/>
              </a:rPr>
              <a:t>系统的操作流程</a:t>
            </a:r>
            <a:endParaRPr lang="zh-CN" altLang="en-US" sz="2000" b="1" dirty="0">
              <a:solidFill>
                <a:srgbClr val="676661"/>
              </a:solidFill>
              <a:latin typeface="黑体" panose="02010609060101010101" pitchFamily="49" charset="-122"/>
              <a:ea typeface="黑体" panose="02010609060101010101" pitchFamily="49" charset="-122"/>
            </a:endParaRPr>
          </a:p>
        </p:txBody>
      </p:sp>
      <p:sp>
        <p:nvSpPr>
          <p:cNvPr id="35" name="矩形 34"/>
          <p:cNvSpPr/>
          <p:nvPr/>
        </p:nvSpPr>
        <p:spPr>
          <a:xfrm>
            <a:off x="387563" y="2595893"/>
            <a:ext cx="5043055" cy="1066061"/>
          </a:xfrm>
          <a:prstGeom prst="rect">
            <a:avLst/>
          </a:prstGeom>
        </p:spPr>
        <p:txBody>
          <a:bodyPr wrap="square">
            <a:spAutoFit/>
          </a:bodyPr>
          <a:lstStyle/>
          <a:p>
            <a:pPr algn="just">
              <a:lnSpc>
                <a:spcPct val="120000"/>
              </a:lnSpc>
            </a:pPr>
            <a:r>
              <a:rPr lang="en-US" altLang="zh-CN" dirty="0"/>
              <a:t>         </a:t>
            </a:r>
            <a:r>
              <a:rPr lang="zh-CN" altLang="zh-CN" dirty="0"/>
              <a:t>系统操作流程为，进入主界面进行用户登录，输入密码等信息，密码正确则可进入功能界面，错误则需重新填写信息。</a:t>
            </a:r>
            <a:r>
              <a:rPr lang="en-US" altLang="zh-CN" dirty="0"/>
              <a:t>  </a:t>
            </a:r>
            <a:endParaRPr lang="zh-CN" altLang="en-US" sz="1400" dirty="0"/>
          </a:p>
        </p:txBody>
      </p:sp>
      <p:sp>
        <p:nvSpPr>
          <p:cNvPr id="2" name="Rectangle 2"/>
          <p:cNvSpPr>
            <a:spLocks noChangeArrowheads="1"/>
          </p:cNvSpPr>
          <p:nvPr/>
        </p:nvSpPr>
        <p:spPr bwMode="auto">
          <a:xfrm>
            <a:off x="2186481" y="11235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6317673" y="6580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1"/>
          <p:cNvSpPr>
            <a:spLocks noChangeArrowheads="1"/>
          </p:cNvSpPr>
          <p:nvPr/>
        </p:nvSpPr>
        <p:spPr bwMode="auto">
          <a:xfrm>
            <a:off x="5425573" y="14320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18"/>
          <p:cNvSpPr>
            <a:spLocks noChangeArrowheads="1"/>
          </p:cNvSpPr>
          <p:nvPr/>
        </p:nvSpPr>
        <p:spPr bwMode="auto">
          <a:xfrm>
            <a:off x="6022109" y="12871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2" name="画布 309"/>
          <p:cNvGrpSpPr/>
          <p:nvPr/>
        </p:nvGrpSpPr>
        <p:grpSpPr>
          <a:xfrm>
            <a:off x="5776046" y="650271"/>
            <a:ext cx="5274310" cy="5318760"/>
            <a:chOff x="0" y="0"/>
            <a:chExt cx="5274310" cy="5318760"/>
          </a:xfrm>
        </p:grpSpPr>
        <p:sp>
          <p:nvSpPr>
            <p:cNvPr id="23" name="矩形 22"/>
            <p:cNvSpPr/>
            <p:nvPr/>
          </p:nvSpPr>
          <p:spPr>
            <a:xfrm>
              <a:off x="0" y="0"/>
              <a:ext cx="5274310" cy="5318760"/>
            </a:xfrm>
            <a:prstGeom prst="rect">
              <a:avLst/>
            </a:prstGeom>
            <a:noFill/>
            <a:ln>
              <a:noFill/>
            </a:ln>
          </p:spPr>
        </p:sp>
        <p:sp>
          <p:nvSpPr>
            <p:cNvPr id="24" name="Rectangle 48"/>
            <p:cNvSpPr>
              <a:spLocks noChangeArrowheads="1"/>
            </p:cNvSpPr>
            <p:nvPr/>
          </p:nvSpPr>
          <p:spPr bwMode="auto">
            <a:xfrm>
              <a:off x="1943437" y="120881"/>
              <a:ext cx="1085629"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dirty="0">
                  <a:effectLst/>
                  <a:latin typeface="Times New Roman" panose="02020603050405020304" pitchFamily="18" charset="0"/>
                  <a:ea typeface="宋体" panose="02010600030101010101" pitchFamily="2" charset="-122"/>
                  <a:cs typeface="宋体" panose="02010600030101010101" pitchFamily="2" charset="-122"/>
                </a:rPr>
                <a:t>系统主界面</a:t>
              </a:r>
            </a:p>
          </p:txBody>
        </p:sp>
        <p:sp>
          <p:nvSpPr>
            <p:cNvPr id="34" name="Rectangle 49"/>
            <p:cNvSpPr>
              <a:spLocks noChangeArrowheads="1"/>
            </p:cNvSpPr>
            <p:nvPr/>
          </p:nvSpPr>
          <p:spPr bwMode="auto">
            <a:xfrm>
              <a:off x="1914135" y="777301"/>
              <a:ext cx="1191115"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系统登录界面</a:t>
              </a:r>
            </a:p>
          </p:txBody>
        </p:sp>
        <p:cxnSp>
          <p:nvCxnSpPr>
            <p:cNvPr id="36" name="AutoShape 50"/>
            <p:cNvCxnSpPr>
              <a:cxnSpLocks noChangeShapeType="1"/>
            </p:cNvCxnSpPr>
            <p:nvPr/>
          </p:nvCxnSpPr>
          <p:spPr bwMode="auto">
            <a:xfrm>
              <a:off x="2533866" y="482791"/>
              <a:ext cx="733" cy="323814"/>
            </a:xfrm>
            <a:prstGeom prst="straightConnector1">
              <a:avLst/>
            </a:prstGeom>
            <a:noFill/>
            <a:ln w="3175">
              <a:solidFill>
                <a:srgbClr val="000000"/>
              </a:solidFill>
              <a:round/>
              <a:tailEnd type="triangle" w="med" len="med"/>
            </a:ln>
          </p:spPr>
        </p:cxnSp>
        <p:sp>
          <p:nvSpPr>
            <p:cNvPr id="37" name="Rectangle 51"/>
            <p:cNvSpPr>
              <a:spLocks noChangeArrowheads="1"/>
            </p:cNvSpPr>
            <p:nvPr/>
          </p:nvSpPr>
          <p:spPr bwMode="auto">
            <a:xfrm>
              <a:off x="2057713" y="1433721"/>
              <a:ext cx="828506"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dirty="0">
                  <a:effectLst/>
                  <a:latin typeface="Times New Roman" panose="02020603050405020304" pitchFamily="18" charset="0"/>
                  <a:ea typeface="宋体" panose="02010600030101010101" pitchFamily="2" charset="-122"/>
                  <a:cs typeface="宋体" panose="02010600030101010101" pitchFamily="2" charset="-122"/>
                </a:rPr>
                <a:t>系统管理</a:t>
              </a:r>
            </a:p>
          </p:txBody>
        </p:sp>
        <p:cxnSp>
          <p:nvCxnSpPr>
            <p:cNvPr id="38" name="AutoShape 52"/>
            <p:cNvCxnSpPr>
              <a:cxnSpLocks noChangeShapeType="1"/>
            </p:cNvCxnSpPr>
            <p:nvPr/>
          </p:nvCxnSpPr>
          <p:spPr bwMode="auto">
            <a:xfrm>
              <a:off x="2534599" y="1139211"/>
              <a:ext cx="733" cy="323814"/>
            </a:xfrm>
            <a:prstGeom prst="straightConnector1">
              <a:avLst/>
            </a:prstGeom>
            <a:noFill/>
            <a:ln w="3175">
              <a:solidFill>
                <a:srgbClr val="000000"/>
              </a:solidFill>
              <a:round/>
              <a:tailEnd type="triangle" w="med" len="med"/>
            </a:ln>
          </p:spPr>
        </p:cxnSp>
        <p:sp>
          <p:nvSpPr>
            <p:cNvPr id="39" name="Rectangle 53"/>
            <p:cNvSpPr>
              <a:spLocks noChangeArrowheads="1"/>
            </p:cNvSpPr>
            <p:nvPr/>
          </p:nvSpPr>
          <p:spPr bwMode="auto">
            <a:xfrm>
              <a:off x="1752243" y="2119445"/>
              <a:ext cx="1514899"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输入用户及密码</a:t>
              </a:r>
            </a:p>
            <a:p>
              <a:pPr algn="ctr">
                <a:spcAft>
                  <a:spcPts val="0"/>
                </a:spcAft>
              </a:pPr>
              <a:r>
                <a:rPr lang="en-US" sz="105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0" name="Rectangle 54"/>
            <p:cNvSpPr>
              <a:spLocks noChangeArrowheads="1"/>
            </p:cNvSpPr>
            <p:nvPr/>
          </p:nvSpPr>
          <p:spPr bwMode="auto">
            <a:xfrm>
              <a:off x="2210082" y="2805170"/>
              <a:ext cx="628522" cy="362643"/>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检查</a:t>
              </a:r>
            </a:p>
          </p:txBody>
        </p:sp>
        <p:sp>
          <p:nvSpPr>
            <p:cNvPr id="41" name="Rectangle 55"/>
            <p:cNvSpPr>
              <a:spLocks noChangeArrowheads="1"/>
            </p:cNvSpPr>
            <p:nvPr/>
          </p:nvSpPr>
          <p:spPr bwMode="auto">
            <a:xfrm>
              <a:off x="2133898" y="3510675"/>
              <a:ext cx="895168"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密码正确</a:t>
              </a:r>
            </a:p>
          </p:txBody>
        </p:sp>
        <p:cxnSp>
          <p:nvCxnSpPr>
            <p:cNvPr id="42" name="AutoShape 56"/>
            <p:cNvCxnSpPr>
              <a:cxnSpLocks noChangeShapeType="1"/>
            </p:cNvCxnSpPr>
            <p:nvPr/>
          </p:nvCxnSpPr>
          <p:spPr bwMode="auto">
            <a:xfrm>
              <a:off x="2536797" y="1795631"/>
              <a:ext cx="1465" cy="323814"/>
            </a:xfrm>
            <a:prstGeom prst="straightConnector1">
              <a:avLst/>
            </a:prstGeom>
            <a:noFill/>
            <a:ln w="3175">
              <a:solidFill>
                <a:srgbClr val="000000"/>
              </a:solidFill>
              <a:round/>
              <a:tailEnd type="triangle" w="med" len="med"/>
            </a:ln>
          </p:spPr>
        </p:cxnSp>
        <p:cxnSp>
          <p:nvCxnSpPr>
            <p:cNvPr id="43" name="AutoShape 57"/>
            <p:cNvCxnSpPr>
              <a:cxnSpLocks noChangeShapeType="1"/>
            </p:cNvCxnSpPr>
            <p:nvPr/>
          </p:nvCxnSpPr>
          <p:spPr bwMode="auto">
            <a:xfrm>
              <a:off x="2538262" y="2481355"/>
              <a:ext cx="1465" cy="323814"/>
            </a:xfrm>
            <a:prstGeom prst="straightConnector1">
              <a:avLst/>
            </a:prstGeom>
            <a:noFill/>
            <a:ln w="3175">
              <a:solidFill>
                <a:srgbClr val="000000"/>
              </a:solidFill>
              <a:round/>
              <a:tailEnd type="triangle" w="med" len="med"/>
            </a:ln>
          </p:spPr>
        </p:cxnSp>
        <p:cxnSp>
          <p:nvCxnSpPr>
            <p:cNvPr id="44" name="AutoShape 58"/>
            <p:cNvCxnSpPr>
              <a:cxnSpLocks noChangeShapeType="1"/>
            </p:cNvCxnSpPr>
            <p:nvPr/>
          </p:nvCxnSpPr>
          <p:spPr bwMode="auto">
            <a:xfrm>
              <a:off x="2539727" y="3167812"/>
              <a:ext cx="1465" cy="323814"/>
            </a:xfrm>
            <a:prstGeom prst="straightConnector1">
              <a:avLst/>
            </a:prstGeom>
            <a:noFill/>
            <a:ln w="3175">
              <a:solidFill>
                <a:srgbClr val="000000"/>
              </a:solidFill>
              <a:round/>
              <a:tailEnd type="triangle" w="med" len="med"/>
            </a:ln>
          </p:spPr>
        </p:cxnSp>
        <p:cxnSp>
          <p:nvCxnSpPr>
            <p:cNvPr id="45" name="AutoShape 59"/>
            <p:cNvCxnSpPr>
              <a:cxnSpLocks noChangeShapeType="1"/>
            </p:cNvCxnSpPr>
            <p:nvPr/>
          </p:nvCxnSpPr>
          <p:spPr bwMode="auto">
            <a:xfrm>
              <a:off x="2532401" y="3872585"/>
              <a:ext cx="1465" cy="323814"/>
            </a:xfrm>
            <a:prstGeom prst="straightConnector1">
              <a:avLst/>
            </a:prstGeom>
            <a:noFill/>
            <a:ln w="3175">
              <a:solidFill>
                <a:srgbClr val="000000"/>
              </a:solidFill>
              <a:round/>
              <a:tailEnd type="triangle" w="med" len="med"/>
            </a:ln>
          </p:spPr>
        </p:cxnSp>
        <p:sp>
          <p:nvSpPr>
            <p:cNvPr id="46" name="Rectangle 60"/>
            <p:cNvSpPr>
              <a:spLocks noChangeArrowheads="1"/>
            </p:cNvSpPr>
            <p:nvPr/>
          </p:nvSpPr>
          <p:spPr bwMode="auto">
            <a:xfrm>
              <a:off x="2133898" y="4196399"/>
              <a:ext cx="971352"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功能界面</a:t>
              </a:r>
            </a:p>
          </p:txBody>
        </p:sp>
        <p:sp>
          <p:nvSpPr>
            <p:cNvPr id="47" name="Rectangle 61"/>
            <p:cNvSpPr>
              <a:spLocks noChangeArrowheads="1"/>
            </p:cNvSpPr>
            <p:nvPr/>
          </p:nvSpPr>
          <p:spPr bwMode="auto">
            <a:xfrm>
              <a:off x="2133898" y="4881391"/>
              <a:ext cx="971352"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功能处理</a:t>
              </a:r>
            </a:p>
          </p:txBody>
        </p:sp>
        <p:cxnSp>
          <p:nvCxnSpPr>
            <p:cNvPr id="48" name="AutoShape 62"/>
            <p:cNvCxnSpPr>
              <a:cxnSpLocks noChangeShapeType="1"/>
            </p:cNvCxnSpPr>
            <p:nvPr/>
          </p:nvCxnSpPr>
          <p:spPr bwMode="auto">
            <a:xfrm>
              <a:off x="2541192" y="4558309"/>
              <a:ext cx="1465" cy="323082"/>
            </a:xfrm>
            <a:prstGeom prst="straightConnector1">
              <a:avLst/>
            </a:prstGeom>
            <a:noFill/>
            <a:ln w="3175">
              <a:solidFill>
                <a:srgbClr val="000000"/>
              </a:solidFill>
              <a:round/>
              <a:tailEnd type="triangle" w="med" len="med"/>
            </a:ln>
          </p:spPr>
        </p:cxnSp>
        <p:sp>
          <p:nvSpPr>
            <p:cNvPr id="49" name="Rectangle 63"/>
            <p:cNvSpPr>
              <a:spLocks noChangeArrowheads="1"/>
            </p:cNvSpPr>
            <p:nvPr/>
          </p:nvSpPr>
          <p:spPr bwMode="auto">
            <a:xfrm>
              <a:off x="4190879" y="120881"/>
              <a:ext cx="971352"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错误信息</a:t>
              </a:r>
            </a:p>
          </p:txBody>
        </p:sp>
        <p:cxnSp>
          <p:nvCxnSpPr>
            <p:cNvPr id="50" name="AutoShape 64"/>
            <p:cNvCxnSpPr>
              <a:cxnSpLocks noChangeShapeType="1"/>
            </p:cNvCxnSpPr>
            <p:nvPr/>
          </p:nvCxnSpPr>
          <p:spPr bwMode="auto">
            <a:xfrm>
              <a:off x="3029066" y="301836"/>
              <a:ext cx="1161813" cy="733"/>
            </a:xfrm>
            <a:prstGeom prst="straightConnector1">
              <a:avLst/>
            </a:prstGeom>
            <a:noFill/>
            <a:ln w="9525">
              <a:solidFill>
                <a:srgbClr val="000000"/>
              </a:solidFill>
              <a:round/>
              <a:headEnd type="triangle" w="med" len="med"/>
            </a:ln>
          </p:spPr>
        </p:cxnSp>
        <p:sp>
          <p:nvSpPr>
            <p:cNvPr id="51" name="Rectangle 65"/>
            <p:cNvSpPr>
              <a:spLocks noChangeArrowheads="1"/>
            </p:cNvSpPr>
            <p:nvPr/>
          </p:nvSpPr>
          <p:spPr bwMode="auto">
            <a:xfrm>
              <a:off x="4295632" y="2739235"/>
              <a:ext cx="971352"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密码错误</a:t>
              </a:r>
            </a:p>
          </p:txBody>
        </p:sp>
        <p:sp>
          <p:nvSpPr>
            <p:cNvPr id="52" name="Rectangle 66"/>
            <p:cNvSpPr>
              <a:spLocks noChangeArrowheads="1"/>
            </p:cNvSpPr>
            <p:nvPr/>
          </p:nvSpPr>
          <p:spPr bwMode="auto">
            <a:xfrm>
              <a:off x="209507" y="2805902"/>
              <a:ext cx="866598" cy="361910"/>
            </a:xfrm>
            <a:prstGeom prst="rect">
              <a:avLst/>
            </a:prstGeom>
            <a:solidFill>
              <a:srgbClr val="FFFFFF"/>
            </a:solidFill>
            <a:ln w="3175">
              <a:solidFill>
                <a:srgbClr val="000000"/>
              </a:solidFill>
              <a:miter lim="800000"/>
            </a:ln>
          </p:spPr>
          <p:txBody>
            <a:bodyPr rot="0" vert="horz" wrap="square" lIns="91440" tIns="45720" rIns="91440" bIns="45720" anchor="t" anchorCtr="0" upright="1">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宋体" panose="02010600030101010101" pitchFamily="2" charset="-122"/>
                </a:rPr>
                <a:t>数据库</a:t>
              </a:r>
            </a:p>
          </p:txBody>
        </p:sp>
        <p:cxnSp>
          <p:nvCxnSpPr>
            <p:cNvPr id="53" name="AutoShape 67"/>
            <p:cNvCxnSpPr>
              <a:cxnSpLocks noChangeShapeType="1"/>
            </p:cNvCxnSpPr>
            <p:nvPr/>
          </p:nvCxnSpPr>
          <p:spPr bwMode="auto">
            <a:xfrm>
              <a:off x="1076106" y="2986857"/>
              <a:ext cx="1133977" cy="733"/>
            </a:xfrm>
            <a:prstGeom prst="straightConnector1">
              <a:avLst/>
            </a:prstGeom>
            <a:noFill/>
            <a:ln w="9525">
              <a:solidFill>
                <a:srgbClr val="000000"/>
              </a:solidFill>
              <a:round/>
              <a:tailEnd type="triangle" w="med" len="med"/>
            </a:ln>
          </p:spPr>
        </p:cxnSp>
        <p:cxnSp>
          <p:nvCxnSpPr>
            <p:cNvPr id="54" name="AutoShape 68"/>
            <p:cNvCxnSpPr>
              <a:cxnSpLocks noChangeShapeType="1"/>
            </p:cNvCxnSpPr>
            <p:nvPr/>
          </p:nvCxnSpPr>
          <p:spPr bwMode="auto">
            <a:xfrm>
              <a:off x="2838604" y="3005905"/>
              <a:ext cx="1457028" cy="733"/>
            </a:xfrm>
            <a:prstGeom prst="straightConnector1">
              <a:avLst/>
            </a:prstGeom>
            <a:noFill/>
            <a:ln w="9525">
              <a:solidFill>
                <a:srgbClr val="000000"/>
              </a:solidFill>
              <a:round/>
              <a:tailEnd type="triangle" w="med" len="med"/>
            </a:ln>
          </p:spPr>
        </p:cxnSp>
        <p:cxnSp>
          <p:nvCxnSpPr>
            <p:cNvPr id="55" name="AutoShape 69"/>
            <p:cNvCxnSpPr>
              <a:cxnSpLocks noChangeShapeType="1"/>
            </p:cNvCxnSpPr>
            <p:nvPr/>
          </p:nvCxnSpPr>
          <p:spPr bwMode="auto">
            <a:xfrm flipV="1">
              <a:off x="4628207" y="482791"/>
              <a:ext cx="733" cy="2256444"/>
            </a:xfrm>
            <a:prstGeom prst="straightConnector1">
              <a:avLst/>
            </a:prstGeom>
            <a:noFill/>
            <a:ln w="3175">
              <a:solidFill>
                <a:srgbClr val="000000"/>
              </a:solidFill>
              <a:round/>
              <a:tailEnd type="triangle" w="med" len="med"/>
            </a:ln>
          </p:spPr>
        </p:cxnSp>
        <p:cxnSp>
          <p:nvCxnSpPr>
            <p:cNvPr id="56" name="AutoShape 70"/>
            <p:cNvCxnSpPr>
              <a:cxnSpLocks noChangeShapeType="1"/>
            </p:cNvCxnSpPr>
            <p:nvPr/>
          </p:nvCxnSpPr>
          <p:spPr bwMode="auto">
            <a:xfrm>
              <a:off x="753054" y="4348782"/>
              <a:ext cx="1380844" cy="733"/>
            </a:xfrm>
            <a:prstGeom prst="straightConnector1">
              <a:avLst/>
            </a:prstGeom>
            <a:noFill/>
            <a:ln w="3175">
              <a:solidFill>
                <a:srgbClr val="000000"/>
              </a:solidFill>
              <a:round/>
              <a:tailEnd type="triangle" w="med" len="med"/>
            </a:ln>
          </p:spPr>
        </p:cxnSp>
        <p:cxnSp>
          <p:nvCxnSpPr>
            <p:cNvPr id="57" name="AutoShape 71"/>
            <p:cNvCxnSpPr>
              <a:cxnSpLocks noChangeShapeType="1"/>
            </p:cNvCxnSpPr>
            <p:nvPr/>
          </p:nvCxnSpPr>
          <p:spPr bwMode="auto">
            <a:xfrm>
              <a:off x="752322" y="3167812"/>
              <a:ext cx="733" cy="1180237"/>
            </a:xfrm>
            <a:prstGeom prst="straightConnector1">
              <a:avLst/>
            </a:prstGeom>
            <a:noFill/>
            <a:ln w="9525">
              <a:solidFill>
                <a:srgbClr val="000000"/>
              </a:solidFill>
              <a:round/>
            </a:ln>
          </p:spPr>
        </p:cxnSp>
      </p:grpSp>
    </p:spTree>
    <p:extLst>
      <p:ext uri="{BB962C8B-B14F-4D97-AF65-F5344CB8AC3E}">
        <p14:creationId xmlns:p14="http://schemas.microsoft.com/office/powerpoint/2010/main" val="124154226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0">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7666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TotalTime>
  <Words>691</Words>
  <Application>Microsoft Office PowerPoint</Application>
  <PresentationFormat>宽屏</PresentationFormat>
  <Paragraphs>56</Paragraphs>
  <Slides>12</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5" baseType="lpstr">
      <vt:lpstr>MS PGothic</vt:lpstr>
      <vt:lpstr>等线</vt:lpstr>
      <vt:lpstr>黑体</vt:lpstr>
      <vt:lpstr>宋体</vt:lpstr>
      <vt:lpstr>微软雅黑</vt:lpstr>
      <vt:lpstr>微软雅黑</vt:lpstr>
      <vt:lpstr>Arial</vt:lpstr>
      <vt:lpstr>Calibri</vt:lpstr>
      <vt:lpstr>Century Gothic</vt:lpstr>
      <vt:lpstr>Segoe UI Light</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ghj</cp:lastModifiedBy>
  <cp:revision>467</cp:revision>
  <dcterms:created xsi:type="dcterms:W3CDTF">2015-08-18T02:51:41Z</dcterms:created>
  <dcterms:modified xsi:type="dcterms:W3CDTF">2018-06-08T16:55:17Z</dcterms:modified>
  <cp:category/>
</cp:coreProperties>
</file>