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6" r:id="rId2"/>
  </p:sldMasterIdLst>
  <p:sldIdLst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63" r:id="rId13"/>
  </p:sldIdLst>
  <p:sldSz cx="12192000" cy="6858000"/>
  <p:notesSz cx="6858000" cy="9144000"/>
  <p:embeddedFontLst>
    <p:embeddedFont>
      <p:font typeface="Century Gothic" pitchFamily="34" charset="0"/>
      <p:regular r:id="rId14"/>
      <p:bold r:id="rId15"/>
      <p:italic r:id="rId16"/>
      <p:boldItalic r:id="rId17"/>
    </p:embeddedFont>
    <p:embeddedFont>
      <p:font typeface="微软雅黑" pitchFamily="34" charset="-122"/>
      <p:regular r:id="rId18"/>
      <p:bold r:id="rId19"/>
    </p:embeddedFont>
    <p:embeddedFont>
      <p:font typeface="仿宋" pitchFamily="49" charset="-122"/>
      <p:regular r:id="rId20"/>
    </p:embeddedFont>
  </p:embeddedFontLst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1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29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7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58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9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6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4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  <p:sldLayoutId id="214748367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73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7726" y="1992036"/>
            <a:ext cx="10402203" cy="193899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</a:rPr>
              <a:t>题目：基于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SSH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整合框架的校</a:t>
            </a:r>
            <a:endParaRPr lang="en-US" altLang="zh-CN" sz="6000" b="1" dirty="0" smtClean="0">
              <a:solidFill>
                <a:schemeClr val="bg1"/>
              </a:solidFill>
            </a:endParaRPr>
          </a:p>
          <a:p>
            <a:r>
              <a:rPr lang="zh-CN" altLang="en-US" sz="6000" b="1" dirty="0" smtClean="0">
                <a:solidFill>
                  <a:schemeClr val="bg1"/>
                </a:solidFill>
              </a:rPr>
              <a:t>           内网系统的设计与实现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1194" y="5335528"/>
            <a:ext cx="4592920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         </a:t>
            </a:r>
            <a:r>
              <a:rPr lang="zh-CN" altLang="en-US" sz="2000" dirty="0" smtClean="0">
                <a:solidFill>
                  <a:srgbClr val="FFFFFF"/>
                </a:solidFill>
              </a:rPr>
              <a:t>答辩人：</a:t>
            </a:r>
            <a:r>
              <a:rPr lang="zh-CN" altLang="en-US" sz="2000" dirty="0">
                <a:solidFill>
                  <a:srgbClr val="FFFFFF"/>
                </a:solidFill>
              </a:rPr>
              <a:t>王</a:t>
            </a:r>
            <a:r>
              <a:rPr lang="zh-CN" altLang="en-US" sz="2000" dirty="0" smtClean="0">
                <a:solidFill>
                  <a:srgbClr val="FFFFFF"/>
                </a:solidFill>
              </a:rPr>
              <a:t>震     </a:t>
            </a:r>
            <a:r>
              <a:rPr lang="zh-CN" altLang="en-US" sz="2000" dirty="0">
                <a:solidFill>
                  <a:srgbClr val="FFFFFF"/>
                </a:solidFill>
              </a:rPr>
              <a:t>学</a:t>
            </a:r>
            <a:r>
              <a:rPr lang="zh-CN" altLang="en-US" sz="2000" dirty="0" smtClean="0">
                <a:solidFill>
                  <a:srgbClr val="FFFFFF"/>
                </a:solidFill>
              </a:rPr>
              <a:t>号：</a:t>
            </a:r>
            <a:r>
              <a:rPr lang="en-US" altLang="zh-CN" sz="2000" dirty="0" smtClean="0">
                <a:solidFill>
                  <a:srgbClr val="FFFFFF"/>
                </a:solidFill>
              </a:rPr>
              <a:t>06141095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9797" y="5380609"/>
            <a:ext cx="2448102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000" dirty="0" smtClean="0">
                <a:solidFill>
                  <a:srgbClr val="FFFFFF"/>
                </a:solidFill>
              </a:rPr>
              <a:t>   指导</a:t>
            </a:r>
            <a:r>
              <a:rPr lang="zh-CN" altLang="en-US" sz="2000" dirty="0">
                <a:solidFill>
                  <a:srgbClr val="FFFFFF"/>
                </a:solidFill>
              </a:rPr>
              <a:t>教师</a:t>
            </a:r>
            <a:r>
              <a:rPr lang="zh-CN" altLang="en-US" sz="2000" dirty="0" smtClean="0">
                <a:solidFill>
                  <a:srgbClr val="FFFFFF"/>
                </a:solidFill>
              </a:rPr>
              <a:t>：</a:t>
            </a:r>
            <a:r>
              <a:rPr lang="zh-CN" altLang="en-US" sz="2000" dirty="0">
                <a:solidFill>
                  <a:srgbClr val="FFFFFF"/>
                </a:solidFill>
              </a:rPr>
              <a:t>侯雪梅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0901" y="532801"/>
            <a:ext cx="2339098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西安邮电大学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31277" y="5180856"/>
            <a:ext cx="785648" cy="780557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46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262128" y="5180856"/>
            <a:ext cx="824028" cy="780557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3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320129" y="2181237"/>
            <a:ext cx="3562339" cy="3562339"/>
            <a:chOff x="1889832" y="1617774"/>
            <a:chExt cx="2340000" cy="2340000"/>
          </a:xfrm>
        </p:grpSpPr>
        <p:sp>
          <p:nvSpPr>
            <p:cNvPr id="18" name="椭圆 17"/>
            <p:cNvSpPr/>
            <p:nvPr/>
          </p:nvSpPr>
          <p:spPr>
            <a:xfrm>
              <a:off x="1889832" y="1617774"/>
              <a:ext cx="2340000" cy="234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159832" y="1887774"/>
              <a:ext cx="1800000" cy="180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429832" y="2157774"/>
              <a:ext cx="1260000" cy="12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9"/>
          <p:cNvSpPr txBox="1"/>
          <p:nvPr/>
        </p:nvSpPr>
        <p:spPr>
          <a:xfrm>
            <a:off x="5231254" y="3509127"/>
            <a:ext cx="1740085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prstClr val="black"/>
                </a:solidFill>
                <a:latin typeface="微软雅黑" pitchFamily="34" charset="-122"/>
              </a:rPr>
              <a:t>毕设</a:t>
            </a:r>
            <a:endParaRPr lang="en-US" altLang="zh-CN" sz="3600" dirty="0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5320307" y="1085133"/>
            <a:ext cx="1561985" cy="1918183"/>
          </a:xfrm>
          <a:prstGeom prst="downArrow">
            <a:avLst>
              <a:gd name="adj1" fmla="val 5313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1749" y="1085408"/>
            <a:ext cx="822079" cy="1644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843854" y="1540541"/>
            <a:ext cx="514887" cy="7694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prstClr val="white"/>
                </a:solidFill>
                <a:latin typeface="微软雅黑" pitchFamily="34" charset="-122"/>
              </a:rPr>
              <a:t>1</a:t>
            </a:r>
            <a:endParaRPr lang="zh-CN" altLang="en-US" sz="44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7200000">
            <a:off x="6979893" y="4001859"/>
            <a:ext cx="1561985" cy="1918183"/>
          </a:xfrm>
          <a:prstGeom prst="downArrow">
            <a:avLst>
              <a:gd name="adj1" fmla="val 53134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7200000">
            <a:off x="8108265" y="5318335"/>
            <a:ext cx="822079" cy="1644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41"/>
          <p:cNvSpPr txBox="1"/>
          <p:nvPr/>
        </p:nvSpPr>
        <p:spPr>
          <a:xfrm rot="18000000">
            <a:off x="7541682" y="4566509"/>
            <a:ext cx="514887" cy="7694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prstClr val="white"/>
                </a:solidFill>
                <a:latin typeface="微软雅黑" pitchFamily="34" charset="-122"/>
              </a:rPr>
              <a:t>2</a:t>
            </a:r>
            <a:endParaRPr lang="zh-CN" altLang="en-US" sz="44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 rot="14373408" flipH="1">
            <a:off x="3650776" y="4001859"/>
            <a:ext cx="1561985" cy="1918183"/>
          </a:xfrm>
          <a:prstGeom prst="downArrow">
            <a:avLst>
              <a:gd name="adj1" fmla="val 53134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14400000" flipH="1">
            <a:off x="3262307" y="5318335"/>
            <a:ext cx="822079" cy="1644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TextBox 45"/>
          <p:cNvSpPr txBox="1"/>
          <p:nvPr/>
        </p:nvSpPr>
        <p:spPr>
          <a:xfrm rot="3599874" flipH="1">
            <a:off x="4098171" y="4600505"/>
            <a:ext cx="514887" cy="7694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prstClr val="white"/>
                </a:solidFill>
                <a:latin typeface="微软雅黑" pitchFamily="34" charset="-122"/>
              </a:rPr>
              <a:t>3</a:t>
            </a:r>
            <a:endParaRPr lang="zh-CN" altLang="en-US" sz="44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99454" y="1057464"/>
            <a:ext cx="1441416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学习 </a:t>
            </a:r>
            <a:r>
              <a:rPr lang="en-US" altLang="zh-CN" dirty="0" smtClean="0">
                <a:solidFill>
                  <a:srgbClr val="FFC000"/>
                </a:solidFill>
              </a:rPr>
              <a:t>+ </a:t>
            </a:r>
            <a:r>
              <a:rPr lang="zh-CN" altLang="en-US" dirty="0" smtClean="0">
                <a:solidFill>
                  <a:srgbClr val="FFC000"/>
                </a:solidFill>
              </a:rPr>
              <a:t>社交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91923" y="5174183"/>
            <a:ext cx="671975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机遇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049900" y="5140177"/>
            <a:ext cx="1159288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C000"/>
                </a:solidFill>
              </a:rPr>
              <a:t>展望未来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5" name="文本框 16"/>
          <p:cNvSpPr txBox="1"/>
          <p:nvPr/>
        </p:nvSpPr>
        <p:spPr>
          <a:xfrm>
            <a:off x="623241" y="340934"/>
            <a:ext cx="514881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FFFFFF"/>
                </a:solidFill>
                <a:latin typeface="微软雅黑"/>
              </a:rPr>
              <a:t>5</a:t>
            </a:r>
            <a:endParaRPr lang="zh-CN" altLang="en-US" sz="44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6019" y="365654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9" name="文本框 61"/>
          <p:cNvSpPr txBox="1"/>
          <p:nvPr/>
        </p:nvSpPr>
        <p:spPr>
          <a:xfrm>
            <a:off x="1554380" y="31596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white"/>
                </a:solidFill>
              </a:rPr>
              <a:t>总结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31276" y="1729772"/>
            <a:ext cx="8922631" cy="156965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       </a:t>
            </a:r>
            <a:r>
              <a:rPr lang="zh-CN" altLang="en-US" sz="9600" b="1" dirty="0" smtClean="0">
                <a:solidFill>
                  <a:schemeClr val="bg1"/>
                </a:solidFill>
              </a:rPr>
              <a:t>谢谢</a:t>
            </a:r>
            <a:r>
              <a:rPr lang="zh-CN" altLang="en-US" sz="9600" b="1" dirty="0">
                <a:solidFill>
                  <a:schemeClr val="bg1"/>
                </a:solidFill>
              </a:rPr>
              <a:t>聆听！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42252" y="5312977"/>
            <a:ext cx="3986985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</a:rPr>
              <a:t>答辩</a:t>
            </a:r>
            <a:r>
              <a:rPr lang="zh-CN" altLang="en-US" sz="2000" dirty="0" smtClean="0">
                <a:solidFill>
                  <a:srgbClr val="FFFFFF"/>
                </a:solidFill>
              </a:rPr>
              <a:t>人：</a:t>
            </a:r>
            <a:r>
              <a:rPr lang="zh-CN" altLang="en-US" sz="2000" dirty="0">
                <a:solidFill>
                  <a:srgbClr val="FFFFFF"/>
                </a:solidFill>
              </a:rPr>
              <a:t>王</a:t>
            </a:r>
            <a:r>
              <a:rPr lang="zh-CN" altLang="en-US" sz="2000" dirty="0" smtClean="0">
                <a:solidFill>
                  <a:srgbClr val="FFFFFF"/>
                </a:solidFill>
              </a:rPr>
              <a:t>震     学号：</a:t>
            </a:r>
            <a:r>
              <a:rPr lang="en-US" altLang="zh-CN" sz="2000" dirty="0" smtClean="0">
                <a:solidFill>
                  <a:srgbClr val="FFFFFF"/>
                </a:solidFill>
              </a:rPr>
              <a:t>06141095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10362" y="5284811"/>
            <a:ext cx="2236506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</a:rPr>
              <a:t>指导教师</a:t>
            </a:r>
            <a:r>
              <a:rPr lang="zh-CN" altLang="en-US" sz="2000" dirty="0" smtClean="0">
                <a:solidFill>
                  <a:srgbClr val="FFFFFF"/>
                </a:solidFill>
              </a:rPr>
              <a:t>：</a:t>
            </a:r>
            <a:r>
              <a:rPr lang="zh-CN" altLang="en-US" sz="2000" dirty="0">
                <a:solidFill>
                  <a:srgbClr val="FFFFFF"/>
                </a:solidFill>
              </a:rPr>
              <a:t>侯雪梅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0901" y="532801"/>
            <a:ext cx="2116281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</a:rPr>
              <a:t> 西安邮电大学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grpSp>
        <p:nvGrpSpPr>
          <p:cNvPr id="14" name="组合 22"/>
          <p:cNvGrpSpPr/>
          <p:nvPr/>
        </p:nvGrpSpPr>
        <p:grpSpPr>
          <a:xfrm>
            <a:off x="2147440" y="5180389"/>
            <a:ext cx="552451" cy="552451"/>
            <a:chOff x="1031277" y="5180856"/>
            <a:chExt cx="552450" cy="552450"/>
          </a:xfrm>
        </p:grpSpPr>
        <p:sp>
          <p:nvSpPr>
            <p:cNvPr id="15" name="椭圆 14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46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23"/>
          <p:cNvGrpSpPr/>
          <p:nvPr/>
        </p:nvGrpSpPr>
        <p:grpSpPr>
          <a:xfrm>
            <a:off x="5821061" y="5227812"/>
            <a:ext cx="552451" cy="552451"/>
            <a:chOff x="3937978" y="5180856"/>
            <a:chExt cx="552450" cy="552450"/>
          </a:xfrm>
        </p:grpSpPr>
        <p:sp>
          <p:nvSpPr>
            <p:cNvPr id="18" name="椭圆 17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20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3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25" name="文本框 11"/>
          <p:cNvSpPr txBox="1"/>
          <p:nvPr/>
        </p:nvSpPr>
        <p:spPr>
          <a:xfrm>
            <a:off x="3374428" y="3723012"/>
            <a:ext cx="5445718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400" dirty="0" smtClean="0">
                <a:solidFill>
                  <a:srgbClr val="FFFFFF"/>
                </a:solidFill>
              </a:rPr>
              <a:t>日期：</a:t>
            </a:r>
            <a:r>
              <a:rPr lang="en-US" altLang="zh-CN" sz="4400" dirty="0" smtClean="0">
                <a:solidFill>
                  <a:srgbClr val="FFFFFF"/>
                </a:solidFill>
              </a:rPr>
              <a:t>2018</a:t>
            </a:r>
            <a:r>
              <a:rPr lang="zh-CN" altLang="en-US" sz="4400" dirty="0" smtClean="0">
                <a:solidFill>
                  <a:srgbClr val="FFFFFF"/>
                </a:solidFill>
              </a:rPr>
              <a:t>年</a:t>
            </a:r>
            <a:r>
              <a:rPr lang="en-US" altLang="zh-CN" sz="4400" dirty="0" smtClean="0">
                <a:solidFill>
                  <a:srgbClr val="FFFFFF"/>
                </a:solidFill>
              </a:rPr>
              <a:t>6</a:t>
            </a:r>
            <a:r>
              <a:rPr lang="zh-CN" altLang="en-US" sz="4400" dirty="0" smtClean="0">
                <a:solidFill>
                  <a:srgbClr val="FFFFFF"/>
                </a:solidFill>
              </a:rPr>
              <a:t>月</a:t>
            </a:r>
            <a:r>
              <a:rPr lang="en-US" altLang="zh-CN" sz="4400" dirty="0" smtClean="0">
                <a:solidFill>
                  <a:srgbClr val="FFFFFF"/>
                </a:solidFill>
              </a:rPr>
              <a:t>9</a:t>
            </a:r>
            <a:r>
              <a:rPr lang="zh-CN" altLang="en-US" sz="4400" dirty="0" smtClean="0">
                <a:solidFill>
                  <a:srgbClr val="FFFFFF"/>
                </a:solidFill>
              </a:rPr>
              <a:t>日</a:t>
            </a:r>
            <a:endParaRPr lang="zh-CN" alt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92743" y="-114033"/>
            <a:ext cx="6794648" cy="156966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zh-CN" altLang="en-US" sz="960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6" name="矩形 15"/>
          <p:cNvSpPr/>
          <p:nvPr/>
        </p:nvSpPr>
        <p:spPr>
          <a:xfrm>
            <a:off x="1594576" y="2375190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26788" y="2412024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/>
              </a:rPr>
              <a:t>1</a:t>
            </a:r>
            <a:endParaRPr lang="zh-CN" altLang="en-US" sz="3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42117" y="2387306"/>
            <a:ext cx="3775388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/>
              </a:rPr>
              <a:t>校内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/>
              </a:rPr>
              <a:t>网概要介绍</a:t>
            </a:r>
            <a:endParaRPr lang="zh-CN" altLang="en-US" sz="40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66000" y="371208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98214" y="374892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/>
              </a:rPr>
              <a:t>2</a:t>
            </a:r>
            <a:endParaRPr lang="zh-CN" altLang="en-US" sz="3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14576" y="3712085"/>
            <a:ext cx="4328425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000" dirty="0" smtClean="0">
                <a:solidFill>
                  <a:srgbClr val="FFFFFF"/>
                </a:solidFill>
                <a:latin typeface="微软雅黑"/>
              </a:rPr>
              <a:t> 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/>
              </a:rPr>
              <a:t>SSH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/>
              </a:rPr>
              <a:t>整合框架介绍</a:t>
            </a:r>
            <a:endParaRPr lang="zh-CN" altLang="en-US" sz="40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66000" y="497624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214" y="501308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/>
              </a:rPr>
              <a:t>3</a:t>
            </a:r>
            <a:endParaRPr lang="zh-CN" altLang="en-US" sz="3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14576" y="4951527"/>
            <a:ext cx="3337769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微软雅黑"/>
              </a:rPr>
              <a:t> 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/>
              </a:rPr>
              <a:t>前端设计介绍</a:t>
            </a:r>
            <a:endParaRPr lang="zh-CN" altLang="en-US" sz="40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04775" y="244792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6988" y="248476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/>
              </a:rPr>
              <a:t>4</a:t>
            </a:r>
            <a:endParaRPr lang="zh-CN" altLang="en-US" sz="3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53351" y="2447925"/>
            <a:ext cx="2824808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微软雅黑"/>
              </a:rPr>
              <a:t> 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/>
              </a:rPr>
              <a:t>数据库介绍</a:t>
            </a:r>
            <a:endParaRPr lang="zh-CN" altLang="en-US" sz="40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04775" y="371208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6988" y="374892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/>
              </a:rPr>
              <a:t>5</a:t>
            </a:r>
            <a:endParaRPr lang="zh-CN" altLang="en-US" sz="3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79830" y="3687367"/>
            <a:ext cx="1285925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微软雅黑"/>
              </a:rPr>
              <a:t> </a:t>
            </a:r>
            <a:r>
              <a:rPr lang="zh-CN" altLang="en-US" sz="4000" dirty="0">
                <a:solidFill>
                  <a:srgbClr val="FFFFFF"/>
                </a:solidFill>
                <a:latin typeface="微软雅黑"/>
              </a:rPr>
              <a:t>总结</a:t>
            </a:r>
          </a:p>
        </p:txBody>
      </p:sp>
      <p:sp>
        <p:nvSpPr>
          <p:cNvPr id="37" name="矩形 36"/>
          <p:cNvSpPr/>
          <p:nvPr/>
        </p:nvSpPr>
        <p:spPr>
          <a:xfrm>
            <a:off x="7004775" y="497624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36988" y="501308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/>
              </a:rPr>
              <a:t>6</a:t>
            </a:r>
            <a:endParaRPr lang="zh-CN" altLang="en-US" sz="3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802885" y="4976245"/>
            <a:ext cx="1362870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微软雅黑"/>
              </a:rPr>
              <a:t> </a:t>
            </a:r>
            <a:r>
              <a:rPr lang="zh-CN" altLang="en-US" sz="4000" dirty="0">
                <a:solidFill>
                  <a:srgbClr val="FFFFFF"/>
                </a:solidFill>
                <a:latin typeface="微软雅黑"/>
              </a:rPr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28262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流程图: 数据 31"/>
          <p:cNvSpPr/>
          <p:nvPr/>
        </p:nvSpPr>
        <p:spPr>
          <a:xfrm>
            <a:off x="3292519" y="3315432"/>
            <a:ext cx="3176332" cy="635267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流程图: 数据 27"/>
          <p:cNvSpPr/>
          <p:nvPr/>
        </p:nvSpPr>
        <p:spPr>
          <a:xfrm>
            <a:off x="5833657" y="2256653"/>
            <a:ext cx="3176332" cy="635267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6019" y="1575866"/>
            <a:ext cx="321290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</a:rPr>
              <a:t>（</a:t>
            </a:r>
            <a:r>
              <a:rPr lang="en-US" altLang="zh-CN" sz="2800" dirty="0" smtClean="0">
                <a:solidFill>
                  <a:prstClr val="white"/>
                </a:solidFill>
              </a:rPr>
              <a:t>1</a:t>
            </a:r>
            <a:r>
              <a:rPr lang="zh-CN" altLang="en-US" sz="2800" dirty="0" smtClean="0">
                <a:solidFill>
                  <a:prstClr val="white"/>
                </a:solidFill>
              </a:rPr>
              <a:t>）</a:t>
            </a:r>
            <a:r>
              <a:rPr lang="en-US" altLang="zh-CN" sz="2800" dirty="0" smtClean="0">
                <a:solidFill>
                  <a:prstClr val="white"/>
                </a:solidFill>
              </a:rPr>
              <a:t> </a:t>
            </a:r>
            <a:r>
              <a:rPr lang="zh-CN" altLang="en-US" sz="2800" dirty="0" smtClean="0">
                <a:solidFill>
                  <a:prstClr val="white"/>
                </a:solidFill>
              </a:rPr>
              <a:t>思想脉络：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51394" y="4384641"/>
            <a:ext cx="3176332" cy="635267"/>
            <a:chOff x="711896" y="4384641"/>
            <a:chExt cx="3176332" cy="635266"/>
          </a:xfrm>
        </p:grpSpPr>
        <p:sp>
          <p:nvSpPr>
            <p:cNvPr id="36" name="流程图: 数据 35"/>
            <p:cNvSpPr/>
            <p:nvPr/>
          </p:nvSpPr>
          <p:spPr>
            <a:xfrm>
              <a:off x="711896" y="4384641"/>
              <a:ext cx="3176332" cy="635266"/>
            </a:xfrm>
            <a:prstGeom prst="flowChartInputOutpu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95671" y="4384641"/>
              <a:ext cx="190148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prstClr val="white"/>
                  </a:solidFill>
                </a:rPr>
                <a:t>     </a:t>
              </a:r>
              <a:r>
                <a:rPr lang="zh-CN" altLang="en-US" sz="2800" dirty="0" smtClean="0">
                  <a:solidFill>
                    <a:prstClr val="white"/>
                  </a:solidFill>
                </a:rPr>
                <a:t>源于生活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292529" y="3371455"/>
            <a:ext cx="1881863" cy="1638023"/>
            <a:chOff x="3292519" y="3371453"/>
            <a:chExt cx="1881859" cy="1638023"/>
          </a:xfrm>
        </p:grpSpPr>
        <p:sp>
          <p:nvSpPr>
            <p:cNvPr id="33" name="矩形 12"/>
            <p:cNvSpPr/>
            <p:nvPr/>
          </p:nvSpPr>
          <p:spPr>
            <a:xfrm flipH="1" flipV="1">
              <a:off x="3292519" y="3950698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矩形 12"/>
            <p:cNvSpPr/>
            <p:nvPr/>
          </p:nvSpPr>
          <p:spPr>
            <a:xfrm rot="16200000" flipH="1" flipV="1">
              <a:off x="3292519" y="3953506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271569" y="3371453"/>
              <a:ext cx="9028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prstClr val="white"/>
                  </a:solidFill>
                </a:rPr>
                <a:t>时势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33655" y="2275402"/>
            <a:ext cx="2377880" cy="1675298"/>
            <a:chOff x="5833656" y="2275401"/>
            <a:chExt cx="2377880" cy="1675297"/>
          </a:xfrm>
        </p:grpSpPr>
        <p:sp>
          <p:nvSpPr>
            <p:cNvPr id="29" name="矩形 12"/>
            <p:cNvSpPr/>
            <p:nvPr/>
          </p:nvSpPr>
          <p:spPr>
            <a:xfrm flipH="1" flipV="1">
              <a:off x="5833656" y="2891920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12"/>
            <p:cNvSpPr/>
            <p:nvPr/>
          </p:nvSpPr>
          <p:spPr>
            <a:xfrm rot="16200000" flipH="1" flipV="1">
              <a:off x="5833656" y="2892830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310053" y="2275401"/>
              <a:ext cx="1901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prstClr val="white"/>
                  </a:solidFill>
                </a:rPr>
                <a:t>     </a:t>
              </a:r>
              <a:r>
                <a:rPr lang="zh-CN" altLang="en-US" sz="2800" dirty="0" smtClean="0">
                  <a:solidFill>
                    <a:prstClr val="white"/>
                  </a:solidFill>
                </a:rPr>
                <a:t>力所能及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369864" y="1197875"/>
            <a:ext cx="3176332" cy="1694045"/>
            <a:chOff x="8374792" y="1197876"/>
            <a:chExt cx="3176332" cy="1694045"/>
          </a:xfrm>
        </p:grpSpPr>
        <p:sp>
          <p:nvSpPr>
            <p:cNvPr id="24" name="流程图: 数据 23"/>
            <p:cNvSpPr/>
            <p:nvPr/>
          </p:nvSpPr>
          <p:spPr>
            <a:xfrm>
              <a:off x="8374792" y="1197876"/>
              <a:ext cx="3176332" cy="635267"/>
            </a:xfrm>
            <a:prstGeom prst="flowChartInputOut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矩形 12"/>
            <p:cNvSpPr/>
            <p:nvPr/>
          </p:nvSpPr>
          <p:spPr>
            <a:xfrm flipH="1" flipV="1">
              <a:off x="8374792" y="1833143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12"/>
            <p:cNvSpPr/>
            <p:nvPr/>
          </p:nvSpPr>
          <p:spPr>
            <a:xfrm rot="16200000" flipH="1" flipV="1">
              <a:off x="8374792" y="1833143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29030" y="1197876"/>
              <a:ext cx="17107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prstClr val="white"/>
                  </a:solidFill>
                </a:rPr>
                <a:t>        </a:t>
              </a:r>
              <a:r>
                <a:rPr lang="zh-CN" altLang="en-US" sz="2800" dirty="0" smtClean="0">
                  <a:solidFill>
                    <a:prstClr val="white"/>
                  </a:solidFill>
                </a:rPr>
                <a:t>校</a:t>
              </a:r>
              <a:r>
                <a:rPr lang="zh-CN" altLang="en-US" sz="2800" dirty="0">
                  <a:solidFill>
                    <a:prstClr val="white"/>
                  </a:solidFill>
                </a:rPr>
                <a:t>内</a:t>
              </a:r>
              <a:r>
                <a:rPr lang="zh-CN" altLang="en-US" sz="2800" dirty="0" smtClean="0">
                  <a:solidFill>
                    <a:prstClr val="white"/>
                  </a:solidFill>
                </a:rPr>
                <a:t>网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1039927" y="26135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校内网概要介绍</a:t>
            </a:r>
          </a:p>
        </p:txBody>
      </p:sp>
      <p:sp>
        <p:nvSpPr>
          <p:cNvPr id="65" name="文本框 25"/>
          <p:cNvSpPr txBox="1"/>
          <p:nvPr/>
        </p:nvSpPr>
        <p:spPr>
          <a:xfrm>
            <a:off x="751395" y="5136877"/>
            <a:ext cx="2541124" cy="1532725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prstClr val="white"/>
                </a:solidFill>
                <a:latin typeface="微软雅黑"/>
              </a:rPr>
              <a:t>源于生活中自己对于社交的渴望，希望可以认识结交到更多的志同道合的好朋友，好友益于一生。</a:t>
            </a:r>
            <a:endParaRPr lang="zh-CN" altLang="en-US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68" name="文本框 25"/>
          <p:cNvSpPr txBox="1"/>
          <p:nvPr/>
        </p:nvSpPr>
        <p:spPr>
          <a:xfrm>
            <a:off x="3530717" y="4207376"/>
            <a:ext cx="2298011" cy="117262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dirty="0" smtClean="0">
                <a:solidFill>
                  <a:prstClr val="white"/>
                </a:solidFill>
                <a:latin typeface="微软雅黑"/>
              </a:rPr>
              <a:t>21</a:t>
            </a:r>
            <a:r>
              <a:rPr lang="zh-CN" altLang="en-US" dirty="0" smtClean="0">
                <a:solidFill>
                  <a:prstClr val="white"/>
                </a:solidFill>
                <a:latin typeface="微软雅黑"/>
              </a:rPr>
              <a:t>世纪，中国进入互联网浪潮，各种社交应用的落地此起彼伏。</a:t>
            </a:r>
            <a:endParaRPr lang="zh-CN" altLang="en-US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69" name="文本框 25"/>
          <p:cNvSpPr txBox="1"/>
          <p:nvPr/>
        </p:nvSpPr>
        <p:spPr>
          <a:xfrm>
            <a:off x="6071853" y="3138168"/>
            <a:ext cx="2298011" cy="777455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prstClr val="white"/>
                </a:solidFill>
                <a:latin typeface="微软雅黑"/>
              </a:rPr>
              <a:t>自己对于编程的好奇之心，学习编程。</a:t>
            </a:r>
            <a:endParaRPr lang="zh-CN" altLang="en-US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70" name="文本框 25"/>
          <p:cNvSpPr txBox="1"/>
          <p:nvPr/>
        </p:nvSpPr>
        <p:spPr>
          <a:xfrm>
            <a:off x="8648849" y="1954263"/>
            <a:ext cx="2298011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prstClr val="white"/>
                </a:solidFill>
                <a:latin typeface="微软雅黑"/>
              </a:rPr>
              <a:t>一个可以供学校学生使用的社交网站。</a:t>
            </a:r>
            <a:endParaRPr lang="zh-CN" altLang="en-US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6019" y="310797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9" name="文本框 16"/>
          <p:cNvSpPr txBox="1"/>
          <p:nvPr/>
        </p:nvSpPr>
        <p:spPr>
          <a:xfrm>
            <a:off x="298578" y="310797"/>
            <a:ext cx="514882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sz="44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84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415502" y="379077"/>
            <a:ext cx="321290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</a:rPr>
              <a:t>（</a:t>
            </a:r>
            <a:r>
              <a:rPr lang="en-US" altLang="zh-CN" sz="2800" dirty="0">
                <a:solidFill>
                  <a:prstClr val="white"/>
                </a:solidFill>
              </a:rPr>
              <a:t>2</a:t>
            </a:r>
            <a:r>
              <a:rPr lang="zh-CN" altLang="en-US" sz="2800" dirty="0" smtClean="0">
                <a:solidFill>
                  <a:prstClr val="white"/>
                </a:solidFill>
              </a:rPr>
              <a:t>）</a:t>
            </a:r>
            <a:r>
              <a:rPr lang="en-US" altLang="zh-CN" sz="2800" dirty="0" smtClean="0">
                <a:solidFill>
                  <a:prstClr val="white"/>
                </a:solidFill>
              </a:rPr>
              <a:t> </a:t>
            </a:r>
            <a:r>
              <a:rPr lang="zh-CN" altLang="en-US" sz="2800" dirty="0" smtClean="0">
                <a:solidFill>
                  <a:prstClr val="white"/>
                </a:solidFill>
              </a:rPr>
              <a:t>系统原理图：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grpSp>
        <p:nvGrpSpPr>
          <p:cNvPr id="40" name="画布 6"/>
          <p:cNvGrpSpPr/>
          <p:nvPr/>
        </p:nvGrpSpPr>
        <p:grpSpPr>
          <a:xfrm>
            <a:off x="1075765" y="1129553"/>
            <a:ext cx="10582835" cy="5392271"/>
            <a:chOff x="0" y="0"/>
            <a:chExt cx="5494655" cy="2811780"/>
          </a:xfrm>
        </p:grpSpPr>
        <p:sp>
          <p:nvSpPr>
            <p:cNvPr id="42" name="矩形 41"/>
            <p:cNvSpPr/>
            <p:nvPr/>
          </p:nvSpPr>
          <p:spPr>
            <a:xfrm>
              <a:off x="0" y="0"/>
              <a:ext cx="5494655" cy="2811780"/>
            </a:xfrm>
            <a:prstGeom prst="rect">
              <a:avLst/>
            </a:prstGeom>
          </p:spPr>
        </p:sp>
        <p:sp>
          <p:nvSpPr>
            <p:cNvPr id="47" name="矩形 46"/>
            <p:cNvSpPr/>
            <p:nvPr/>
          </p:nvSpPr>
          <p:spPr>
            <a:xfrm>
              <a:off x="199603" y="122527"/>
              <a:ext cx="955038" cy="3451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indent="762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3200" b="1" kern="100" dirty="0">
                  <a:effectLst/>
                  <a:latin typeface="+mj-lt"/>
                  <a:ea typeface="宋体"/>
                  <a:cs typeface="Times New Roman"/>
                </a:rPr>
                <a:t>Browser</a:t>
              </a:r>
              <a:endParaRPr lang="zh-CN" sz="3200" kern="100" dirty="0">
                <a:effectLst/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726478" y="474325"/>
              <a:ext cx="2553418" cy="9136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endParaRPr lang="en-US" sz="2800" kern="100" dirty="0" smtClean="0">
                <a:effectLst/>
                <a:latin typeface="+mn-ea"/>
                <a:cs typeface="Times New Roman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endParaRPr lang="en-US" sz="2800" kern="100" dirty="0">
                <a:latin typeface="+mn-ea"/>
                <a:cs typeface="Times New Roman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800" kern="100" dirty="0" smtClean="0">
                  <a:effectLst/>
                  <a:latin typeface="+mn-ea"/>
                  <a:cs typeface="Times New Roman"/>
                </a:rPr>
                <a:t>C</a:t>
              </a:r>
              <a:r>
                <a:rPr lang="en-US" sz="2800" kern="100" dirty="0">
                  <a:effectLst/>
                  <a:latin typeface="+mn-ea"/>
                  <a:cs typeface="Times New Roman"/>
                </a:rPr>
                <a:t>:</a:t>
              </a:r>
              <a:r>
                <a:rPr lang="zh-CN" sz="2800" kern="100" dirty="0">
                  <a:effectLst/>
                  <a:latin typeface="+mn-ea"/>
                  <a:cs typeface="Times New Roman"/>
                </a:rPr>
                <a:t>控制层</a:t>
              </a:r>
            </a:p>
            <a:p>
              <a:pPr indent="6096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800" kern="100" dirty="0">
                  <a:effectLst/>
                  <a:ea typeface="宋体"/>
                  <a:cs typeface="Times New Roman"/>
                </a:rPr>
                <a:t>Struts :</a:t>
              </a:r>
              <a:endParaRPr lang="zh-CN" sz="2800" kern="100" dirty="0">
                <a:effectLst/>
                <a:ea typeface="宋体"/>
                <a:cs typeface="Times New Roman"/>
              </a:endParaRPr>
            </a:p>
            <a:p>
              <a:pPr indent="5334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800" kern="100" dirty="0">
                  <a:effectLst/>
                  <a:ea typeface="宋体"/>
                  <a:cs typeface="Times New Roman"/>
                </a:rPr>
                <a:t> Filter + Action</a:t>
              </a:r>
              <a:endParaRPr lang="zh-CN" sz="2800" kern="100" dirty="0">
                <a:effectLst/>
                <a:ea typeface="宋体"/>
                <a:cs typeface="Times New Roman"/>
              </a:endParaRPr>
            </a:p>
            <a:p>
              <a:pPr indent="5334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仿宋"/>
                  <a:ea typeface="宋体"/>
                  <a:cs typeface="Times New Roman"/>
                </a:rPr>
                <a:t> </a:t>
              </a:r>
              <a:endParaRPr lang="zh-CN" sz="1200" kern="100" dirty="0">
                <a:effectLst/>
                <a:latin typeface="仿宋"/>
                <a:ea typeface="宋体"/>
                <a:cs typeface="Times New Roman"/>
              </a:endParaRPr>
            </a:p>
            <a:p>
              <a:pPr indent="5334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仿宋"/>
                  <a:ea typeface="宋体"/>
                  <a:cs typeface="Times New Roman"/>
                </a:rPr>
                <a:t> </a:t>
              </a:r>
              <a:endParaRPr lang="zh-CN" sz="1200" kern="100" dirty="0">
                <a:effectLst/>
                <a:latin typeface="仿宋"/>
                <a:ea typeface="宋体"/>
                <a:cs typeface="Times New Roman"/>
              </a:endParaRPr>
            </a:p>
            <a:p>
              <a:pPr indent="5334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仿宋"/>
                  <a:ea typeface="宋体"/>
                  <a:cs typeface="Times New Roman"/>
                </a:rPr>
                <a:t> </a:t>
              </a:r>
              <a:endParaRPr lang="zh-CN" sz="1200" kern="100" dirty="0">
                <a:effectLst/>
                <a:latin typeface="仿宋"/>
                <a:ea typeface="宋体"/>
                <a:cs typeface="Times New Roman"/>
              </a:endParaRPr>
            </a:p>
            <a:p>
              <a:pPr indent="5334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仿宋"/>
                  <a:ea typeface="宋体"/>
                  <a:cs typeface="Times New Roman"/>
                </a:rPr>
                <a:t> </a:t>
              </a:r>
              <a:endParaRPr lang="zh-CN" sz="1200" kern="100" dirty="0">
                <a:effectLst/>
                <a:latin typeface="仿宋"/>
                <a:ea typeface="宋体"/>
                <a:cs typeface="Times New Roman"/>
              </a:endParaRPr>
            </a:p>
          </p:txBody>
        </p:sp>
        <p:sp>
          <p:nvSpPr>
            <p:cNvPr id="49" name="流程图: 磁盘 48"/>
            <p:cNvSpPr/>
            <p:nvPr/>
          </p:nvSpPr>
          <p:spPr>
            <a:xfrm>
              <a:off x="4641892" y="1758490"/>
              <a:ext cx="755016" cy="871267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indent="22479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3200" b="1" kern="100" dirty="0" smtClean="0">
                  <a:effectLst/>
                  <a:ea typeface="宋体"/>
                  <a:cs typeface="Times New Roman"/>
                </a:rPr>
                <a:t>  DB</a:t>
              </a:r>
              <a:endParaRPr lang="zh-CN" sz="320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50" name="文本框 52"/>
            <p:cNvSpPr txBox="1"/>
            <p:nvPr/>
          </p:nvSpPr>
          <p:spPr>
            <a:xfrm>
              <a:off x="199603" y="474398"/>
              <a:ext cx="955039" cy="21907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仿宋"/>
                  <a:ea typeface="宋体"/>
                  <a:cs typeface="Times New Roman"/>
                </a:rPr>
                <a:t> </a:t>
              </a:r>
              <a:endParaRPr lang="zh-CN" sz="1200" kern="100" dirty="0">
                <a:effectLst/>
                <a:latin typeface="仿宋"/>
                <a:ea typeface="宋体"/>
                <a:cs typeface="Times New Roman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400" kern="100" dirty="0">
                  <a:effectLst/>
                  <a:ea typeface="宋体"/>
                  <a:cs typeface="Times New Roman"/>
                </a:rPr>
                <a:t>HTML</a:t>
              </a:r>
              <a:endParaRPr lang="zh-CN" sz="2400" kern="100" dirty="0">
                <a:effectLst/>
                <a:ea typeface="宋体"/>
                <a:cs typeface="Times New Roman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400" kern="100" dirty="0">
                  <a:effectLst/>
                  <a:ea typeface="宋体"/>
                  <a:cs typeface="Times New Roman"/>
                </a:rPr>
                <a:t>CSS</a:t>
              </a:r>
              <a:endParaRPr lang="zh-CN" sz="2400" kern="100" dirty="0">
                <a:effectLst/>
                <a:ea typeface="宋体"/>
                <a:cs typeface="Times New Roman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400" kern="100" dirty="0">
                  <a:effectLst/>
                  <a:ea typeface="宋体"/>
                  <a:cs typeface="Times New Roman"/>
                </a:rPr>
                <a:t>JavaScript</a:t>
              </a:r>
              <a:endParaRPr lang="zh-CN" sz="2400" kern="100" dirty="0">
                <a:effectLst/>
                <a:ea typeface="宋体"/>
                <a:cs typeface="Times New Roman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400" kern="100" dirty="0">
                  <a:effectLst/>
                  <a:ea typeface="宋体"/>
                  <a:cs typeface="Times New Roman"/>
                </a:rPr>
                <a:t>Ajax</a:t>
              </a:r>
              <a:endParaRPr lang="zh-CN" sz="2400" kern="100" dirty="0">
                <a:effectLst/>
                <a:ea typeface="宋体"/>
                <a:cs typeface="Times New Roman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400" kern="100" dirty="0">
                  <a:effectLst/>
                  <a:ea typeface="宋体"/>
                  <a:cs typeface="Times New Roman"/>
                </a:rPr>
                <a:t> </a:t>
              </a:r>
              <a:endParaRPr lang="zh-CN" sz="2400" kern="100" dirty="0">
                <a:effectLst/>
                <a:ea typeface="宋体"/>
                <a:cs typeface="Times New Roman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400" kern="100" dirty="0" err="1">
                  <a:effectLst/>
                  <a:ea typeface="宋体"/>
                  <a:cs typeface="Times New Roman"/>
                </a:rPr>
                <a:t>jQuery</a:t>
              </a:r>
              <a:endParaRPr lang="zh-CN" sz="240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726478" y="122527"/>
              <a:ext cx="2553419" cy="3449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0"/>
                </a:spcAft>
              </a:pPr>
              <a:r>
                <a:rPr lang="en-US" sz="3200" b="1" kern="100" dirty="0">
                  <a:effectLst/>
                  <a:latin typeface="+mj-lt"/>
                  <a:ea typeface="宋体"/>
                  <a:cs typeface="Times New Roman"/>
                </a:rPr>
                <a:t>Server</a:t>
              </a:r>
              <a:endParaRPr lang="zh-CN" sz="3200" kern="100" dirty="0">
                <a:effectLst/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726479" y="1388763"/>
              <a:ext cx="1302586" cy="7590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800" kern="100" dirty="0">
                  <a:effectLst/>
                  <a:latin typeface="+mn-ea"/>
                  <a:cs typeface="Times New Roman"/>
                </a:rPr>
                <a:t>V:</a:t>
              </a:r>
              <a:r>
                <a:rPr lang="zh-CN" sz="2800" kern="100" dirty="0">
                  <a:effectLst/>
                  <a:latin typeface="+mn-ea"/>
                  <a:cs typeface="Times New Roman"/>
                </a:rPr>
                <a:t>显示层</a:t>
              </a:r>
            </a:p>
            <a:p>
              <a:pPr algn="ctr">
                <a:lnSpc>
                  <a:spcPct val="125000"/>
                </a:lnSpc>
                <a:spcAft>
                  <a:spcPts val="0"/>
                </a:spcAft>
              </a:pPr>
              <a:r>
                <a:rPr lang="en-US" sz="3200" kern="100" dirty="0" err="1">
                  <a:effectLst/>
                  <a:ea typeface="宋体"/>
                  <a:cs typeface="Times New Roman"/>
                </a:rPr>
                <a:t>jsp</a:t>
              </a:r>
              <a:endParaRPr lang="zh-CN" sz="320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29066" y="1388793"/>
              <a:ext cx="1250832" cy="7589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800" kern="100" dirty="0">
                  <a:effectLst/>
                  <a:latin typeface="+mn-ea"/>
                  <a:cs typeface="Times New Roman"/>
                </a:rPr>
                <a:t>M</a:t>
              </a:r>
              <a:r>
                <a:rPr lang="zh-CN" sz="2800" kern="100" dirty="0">
                  <a:effectLst/>
                  <a:latin typeface="+mn-ea"/>
                  <a:cs typeface="Times New Roman"/>
                </a:rPr>
                <a:t>：模型层</a:t>
              </a:r>
            </a:p>
            <a:p>
              <a:pPr algn="ctr">
                <a:lnSpc>
                  <a:spcPct val="125000"/>
                </a:lnSpc>
                <a:spcAft>
                  <a:spcPts val="0"/>
                </a:spcAft>
              </a:pPr>
              <a:r>
                <a:rPr lang="en-US" sz="3200" kern="100" dirty="0">
                  <a:effectLst/>
                  <a:ea typeface="宋体"/>
                  <a:cs typeface="Times New Roman"/>
                </a:rPr>
                <a:t>Hibernate</a:t>
              </a:r>
              <a:endParaRPr lang="zh-CN" sz="320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726480" y="2147719"/>
              <a:ext cx="2553418" cy="5173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0"/>
                </a:spcAft>
              </a:pPr>
              <a:r>
                <a:rPr lang="en-US" sz="3200" kern="100" dirty="0">
                  <a:effectLst/>
                  <a:ea typeface="宋体"/>
                  <a:cs typeface="Times New Roman"/>
                </a:rPr>
                <a:t>Spring </a:t>
              </a:r>
              <a:r>
                <a:rPr lang="en-US" sz="3200" kern="100" dirty="0" smtClean="0">
                  <a:effectLst/>
                  <a:ea typeface="宋体"/>
                  <a:cs typeface="Times New Roman"/>
                </a:rPr>
                <a:t> IOC</a:t>
              </a:r>
              <a:endParaRPr lang="zh-CN" sz="3200" kern="1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915596" y="664234"/>
              <a:ext cx="1043796" cy="2674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3356872" y="1259457"/>
              <a:ext cx="224286" cy="241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107370" y="1767871"/>
              <a:ext cx="698739" cy="5698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H="1" flipV="1">
              <a:off x="4107370" y="1561381"/>
              <a:ext cx="698739" cy="585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H="1" flipV="1">
              <a:off x="3632917" y="1259430"/>
              <a:ext cx="267419" cy="241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H="1">
              <a:off x="2459724" y="1259430"/>
              <a:ext cx="207034" cy="241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H="1" flipV="1">
              <a:off x="915596" y="1915064"/>
              <a:ext cx="957532" cy="8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2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1034529" y="261356"/>
            <a:ext cx="4515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prstClr val="white"/>
                </a:solidFill>
              </a:rPr>
              <a:t>SSH</a:t>
            </a:r>
            <a:r>
              <a:rPr lang="zh-CN" altLang="en-US" sz="4400" dirty="0" smtClean="0">
                <a:solidFill>
                  <a:prstClr val="white"/>
                </a:solidFill>
              </a:rPr>
              <a:t>整合框架介绍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6019" y="310797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9" name="文本框 16"/>
          <p:cNvSpPr txBox="1"/>
          <p:nvPr/>
        </p:nvSpPr>
        <p:spPr>
          <a:xfrm>
            <a:off x="298579" y="310797"/>
            <a:ext cx="514881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FFFFFF"/>
                </a:solidFill>
                <a:latin typeface="微软雅黑"/>
              </a:rPr>
              <a:t>2</a:t>
            </a:r>
            <a:endParaRPr lang="zh-CN" altLang="en-US" sz="4400" dirty="0">
              <a:solidFill>
                <a:srgbClr val="FFFFFF"/>
              </a:solidFill>
              <a:latin typeface="微软雅黑"/>
            </a:endParaRPr>
          </a:p>
        </p:txBody>
      </p:sp>
      <p:grpSp>
        <p:nvGrpSpPr>
          <p:cNvPr id="37" name="画布 6"/>
          <p:cNvGrpSpPr/>
          <p:nvPr/>
        </p:nvGrpSpPr>
        <p:grpSpPr>
          <a:xfrm>
            <a:off x="73244" y="1030797"/>
            <a:ext cx="10619890" cy="5392271"/>
            <a:chOff x="0" y="0"/>
            <a:chExt cx="5494655" cy="2811780"/>
          </a:xfrm>
        </p:grpSpPr>
        <p:sp>
          <p:nvSpPr>
            <p:cNvPr id="40" name="矩形 39"/>
            <p:cNvSpPr/>
            <p:nvPr/>
          </p:nvSpPr>
          <p:spPr>
            <a:xfrm>
              <a:off x="0" y="0"/>
              <a:ext cx="5494655" cy="2811780"/>
            </a:xfrm>
            <a:prstGeom prst="rect">
              <a:avLst/>
            </a:prstGeom>
          </p:spPr>
        </p:sp>
        <p:sp>
          <p:nvSpPr>
            <p:cNvPr id="47" name="矩形 46"/>
            <p:cNvSpPr/>
            <p:nvPr/>
          </p:nvSpPr>
          <p:spPr>
            <a:xfrm>
              <a:off x="1726478" y="474325"/>
              <a:ext cx="2867965" cy="9136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endParaRPr lang="en-US" sz="2800" kern="100" dirty="0" smtClean="0">
                <a:effectLst/>
                <a:latin typeface="+mn-ea"/>
                <a:cs typeface="Times New Roman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endParaRPr lang="en-US" sz="2800" kern="100" dirty="0">
                <a:latin typeface="+mn-ea"/>
                <a:cs typeface="Times New Roman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800" kern="100" dirty="0" smtClean="0">
                  <a:effectLst/>
                  <a:latin typeface="+mn-ea"/>
                  <a:cs typeface="Times New Roman"/>
                </a:rPr>
                <a:t>C</a:t>
              </a:r>
              <a:r>
                <a:rPr lang="en-US" sz="2800" kern="100" dirty="0">
                  <a:effectLst/>
                  <a:latin typeface="+mn-ea"/>
                  <a:cs typeface="Times New Roman"/>
                </a:rPr>
                <a:t>:</a:t>
              </a:r>
              <a:r>
                <a:rPr lang="zh-CN" sz="2800" kern="100" dirty="0">
                  <a:effectLst/>
                  <a:latin typeface="+mn-ea"/>
                  <a:cs typeface="Times New Roman"/>
                </a:rPr>
                <a:t>控制层</a:t>
              </a:r>
            </a:p>
            <a:p>
              <a:pPr indent="6096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800" kern="100" dirty="0">
                  <a:effectLst/>
                  <a:ea typeface="宋体"/>
                  <a:cs typeface="Times New Roman"/>
                </a:rPr>
                <a:t>Struts :</a:t>
              </a:r>
              <a:endParaRPr lang="zh-CN" sz="2800" kern="100" dirty="0">
                <a:effectLst/>
                <a:ea typeface="宋体"/>
                <a:cs typeface="Times New Roman"/>
              </a:endParaRPr>
            </a:p>
            <a:p>
              <a:pPr indent="5334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800" kern="100" dirty="0">
                  <a:effectLst/>
                  <a:ea typeface="宋体"/>
                  <a:cs typeface="Times New Roman"/>
                </a:rPr>
                <a:t> Filter + Action</a:t>
              </a:r>
              <a:endParaRPr lang="zh-CN" sz="2800" kern="100" dirty="0">
                <a:effectLst/>
                <a:ea typeface="宋体"/>
                <a:cs typeface="Times New Roman"/>
              </a:endParaRPr>
            </a:p>
            <a:p>
              <a:pPr indent="5334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仿宋"/>
                  <a:ea typeface="宋体"/>
                  <a:cs typeface="Times New Roman"/>
                </a:rPr>
                <a:t> </a:t>
              </a:r>
              <a:endParaRPr lang="zh-CN" sz="1200" kern="100" dirty="0">
                <a:effectLst/>
                <a:latin typeface="仿宋"/>
                <a:ea typeface="宋体"/>
                <a:cs typeface="Times New Roman"/>
              </a:endParaRPr>
            </a:p>
            <a:p>
              <a:pPr indent="5334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仿宋"/>
                  <a:ea typeface="宋体"/>
                  <a:cs typeface="Times New Roman"/>
                </a:rPr>
                <a:t> </a:t>
              </a:r>
              <a:endParaRPr lang="zh-CN" sz="1200" kern="100" dirty="0">
                <a:effectLst/>
                <a:latin typeface="仿宋"/>
                <a:ea typeface="宋体"/>
                <a:cs typeface="Times New Roman"/>
              </a:endParaRPr>
            </a:p>
            <a:p>
              <a:pPr indent="5334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仿宋"/>
                  <a:ea typeface="宋体"/>
                  <a:cs typeface="Times New Roman"/>
                </a:rPr>
                <a:t> </a:t>
              </a:r>
              <a:endParaRPr lang="zh-CN" sz="1200" kern="100" dirty="0">
                <a:effectLst/>
                <a:latin typeface="仿宋"/>
                <a:ea typeface="宋体"/>
                <a:cs typeface="Times New Roman"/>
              </a:endParaRPr>
            </a:p>
            <a:p>
              <a:pPr indent="5334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仿宋"/>
                  <a:ea typeface="宋体"/>
                  <a:cs typeface="Times New Roman"/>
                </a:rPr>
                <a:t> </a:t>
              </a:r>
              <a:endParaRPr lang="zh-CN" sz="1200" kern="100" dirty="0">
                <a:effectLst/>
                <a:latin typeface="仿宋"/>
                <a:ea typeface="宋体"/>
                <a:cs typeface="Times New Roman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26478" y="122527"/>
              <a:ext cx="2867965" cy="3449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0"/>
                </a:spcAft>
              </a:pPr>
              <a:r>
                <a:rPr lang="en-US" sz="3200" b="1" kern="100" dirty="0">
                  <a:effectLst/>
                  <a:latin typeface="+mj-lt"/>
                  <a:ea typeface="宋体"/>
                  <a:cs typeface="Times New Roman"/>
                </a:rPr>
                <a:t>Server</a:t>
              </a:r>
              <a:endParaRPr lang="zh-CN" sz="3200" kern="100" dirty="0">
                <a:effectLst/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726479" y="1388763"/>
              <a:ext cx="1433981" cy="7590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800" kern="100" dirty="0">
                  <a:effectLst/>
                  <a:latin typeface="+mn-ea"/>
                  <a:cs typeface="Times New Roman"/>
                </a:rPr>
                <a:t>V:</a:t>
              </a:r>
              <a:r>
                <a:rPr lang="zh-CN" sz="2800" kern="100" dirty="0">
                  <a:effectLst/>
                  <a:latin typeface="+mn-ea"/>
                  <a:cs typeface="Times New Roman"/>
                </a:rPr>
                <a:t>显示层</a:t>
              </a:r>
            </a:p>
            <a:p>
              <a:pPr algn="ctr">
                <a:lnSpc>
                  <a:spcPct val="125000"/>
                </a:lnSpc>
                <a:spcAft>
                  <a:spcPts val="0"/>
                </a:spcAft>
              </a:pPr>
              <a:r>
                <a:rPr lang="en-US" sz="3200" kern="100" dirty="0" err="1">
                  <a:effectLst/>
                  <a:ea typeface="宋体"/>
                  <a:cs typeface="Times New Roman"/>
                </a:rPr>
                <a:t>jsp</a:t>
              </a:r>
              <a:endParaRPr lang="zh-CN" sz="320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160460" y="1388793"/>
              <a:ext cx="1433983" cy="7589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2800" kern="100" dirty="0">
                  <a:effectLst/>
                  <a:latin typeface="+mn-ea"/>
                  <a:cs typeface="Times New Roman"/>
                </a:rPr>
                <a:t>M</a:t>
              </a:r>
              <a:r>
                <a:rPr lang="zh-CN" sz="2800" kern="100" dirty="0">
                  <a:effectLst/>
                  <a:latin typeface="+mn-ea"/>
                  <a:cs typeface="Times New Roman"/>
                </a:rPr>
                <a:t>：模型层</a:t>
              </a:r>
            </a:p>
            <a:p>
              <a:pPr algn="ctr">
                <a:lnSpc>
                  <a:spcPct val="125000"/>
                </a:lnSpc>
                <a:spcAft>
                  <a:spcPts val="0"/>
                </a:spcAft>
              </a:pPr>
              <a:r>
                <a:rPr lang="en-US" sz="3200" kern="100" dirty="0">
                  <a:effectLst/>
                  <a:ea typeface="宋体"/>
                  <a:cs typeface="Times New Roman"/>
                </a:rPr>
                <a:t>Hibernate</a:t>
              </a:r>
              <a:endParaRPr lang="zh-CN" sz="320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726478" y="2147719"/>
              <a:ext cx="2867965" cy="5173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0"/>
                </a:spcAft>
              </a:pPr>
              <a:r>
                <a:rPr lang="en-US" sz="3200" kern="100" dirty="0">
                  <a:effectLst/>
                  <a:ea typeface="宋体"/>
                  <a:cs typeface="Times New Roman"/>
                </a:rPr>
                <a:t>Spring </a:t>
              </a:r>
              <a:r>
                <a:rPr lang="en-US" sz="3200" kern="100" dirty="0" smtClean="0">
                  <a:effectLst/>
                  <a:ea typeface="宋体"/>
                  <a:cs typeface="Times New Roman"/>
                </a:rPr>
                <a:t> IOC</a:t>
              </a:r>
              <a:endParaRPr lang="zh-CN" sz="3200" kern="100" dirty="0"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8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1202035" y="261355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white"/>
                </a:solidFill>
              </a:rPr>
              <a:t>前端设计介绍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6019" y="310797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9" name="文本框 16"/>
          <p:cNvSpPr txBox="1"/>
          <p:nvPr/>
        </p:nvSpPr>
        <p:spPr>
          <a:xfrm>
            <a:off x="298579" y="310797"/>
            <a:ext cx="514881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FFFFFF"/>
                </a:solidFill>
                <a:latin typeface="微软雅黑"/>
              </a:rPr>
              <a:t>3</a:t>
            </a:r>
            <a:endParaRPr lang="zh-CN" altLang="en-US" sz="4400" dirty="0">
              <a:solidFill>
                <a:srgbClr val="FFFFFF"/>
              </a:solidFill>
              <a:latin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98" y="1061048"/>
            <a:ext cx="8688950" cy="57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6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1202035" y="261355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white"/>
                </a:solidFill>
              </a:rPr>
              <a:t>前端设计介绍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6019" y="310797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9" name="文本框 16"/>
          <p:cNvSpPr txBox="1"/>
          <p:nvPr/>
        </p:nvSpPr>
        <p:spPr>
          <a:xfrm>
            <a:off x="298579" y="310797"/>
            <a:ext cx="514881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FFFFFF"/>
                </a:solidFill>
                <a:latin typeface="微软雅黑"/>
              </a:rPr>
              <a:t>3</a:t>
            </a:r>
            <a:endParaRPr lang="zh-CN" altLang="en-US" sz="4400" dirty="0">
              <a:solidFill>
                <a:srgbClr val="FFFFFF"/>
              </a:solidFill>
              <a:latin typeface="微软雅黑"/>
            </a:endParaRPr>
          </a:p>
        </p:txBody>
      </p:sp>
      <p:grpSp>
        <p:nvGrpSpPr>
          <p:cNvPr id="21" name="画布 45"/>
          <p:cNvGrpSpPr/>
          <p:nvPr/>
        </p:nvGrpSpPr>
        <p:grpSpPr>
          <a:xfrm>
            <a:off x="556019" y="695516"/>
            <a:ext cx="11478322" cy="5910147"/>
            <a:chOff x="0" y="0"/>
            <a:chExt cx="5313680" cy="1974850"/>
          </a:xfrm>
        </p:grpSpPr>
        <p:sp>
          <p:nvSpPr>
            <p:cNvPr id="22" name="矩形 21"/>
            <p:cNvSpPr/>
            <p:nvPr/>
          </p:nvSpPr>
          <p:spPr>
            <a:xfrm>
              <a:off x="0" y="0"/>
              <a:ext cx="5313680" cy="1974850"/>
            </a:xfrm>
            <a:prstGeom prst="rect">
              <a:avLst/>
            </a:prstGeom>
          </p:spPr>
        </p:sp>
        <p:sp>
          <p:nvSpPr>
            <p:cNvPr id="23" name="矩形 22"/>
            <p:cNvSpPr/>
            <p:nvPr/>
          </p:nvSpPr>
          <p:spPr>
            <a:xfrm>
              <a:off x="284635" y="129345"/>
              <a:ext cx="2251356" cy="3278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3200" kern="100" dirty="0" err="1">
                  <a:solidFill>
                    <a:prstClr val="black"/>
                  </a:solidFill>
                  <a:ea typeface="宋体"/>
                  <a:cs typeface="Times New Roman"/>
                </a:rPr>
                <a:t>Head.jsp</a:t>
              </a:r>
              <a:endParaRPr lang="zh-CN" altLang="en-US" sz="3200" kern="100" dirty="0">
                <a:solidFill>
                  <a:prstClr val="black"/>
                </a:solidFill>
                <a:ea typeface="宋体"/>
                <a:cs typeface="Times New Roman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84635" y="457020"/>
              <a:ext cx="2251204" cy="1052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4635" y="1509058"/>
              <a:ext cx="2251226" cy="3876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3200" kern="100" dirty="0" err="1" smtClean="0">
                  <a:solidFill>
                    <a:prstClr val="black"/>
                  </a:solidFill>
                  <a:ea typeface="宋体"/>
                  <a:cs typeface="Times New Roman"/>
                </a:rPr>
                <a:t>Foo</a:t>
              </a:r>
              <a:r>
                <a:rPr lang="en-US" altLang="zh-CN" sz="3200" kern="100" dirty="0" err="1" smtClean="0">
                  <a:solidFill>
                    <a:prstClr val="black"/>
                  </a:solidFill>
                  <a:ea typeface="宋体"/>
                  <a:cs typeface="Times New Roman"/>
                </a:rPr>
                <a:t>t</a:t>
              </a:r>
              <a:r>
                <a:rPr lang="en-US" sz="3200" kern="100" dirty="0" err="1" smtClean="0">
                  <a:solidFill>
                    <a:prstClr val="black"/>
                  </a:solidFill>
                  <a:ea typeface="宋体"/>
                  <a:cs typeface="Times New Roman"/>
                </a:rPr>
                <a:t>.jsp</a:t>
              </a:r>
              <a:endParaRPr lang="zh-CN" altLang="en-US" sz="3200" kern="100" dirty="0">
                <a:solidFill>
                  <a:prstClr val="black"/>
                </a:solidFill>
                <a:ea typeface="宋体"/>
                <a:cs typeface="Times New Roman"/>
              </a:endParaRPr>
            </a:p>
          </p:txBody>
        </p:sp>
        <p:cxnSp>
          <p:nvCxnSpPr>
            <p:cNvPr id="26" name="直接箭头连接符 25"/>
            <p:cNvCxnSpPr>
              <a:stCxn id="23" idx="3"/>
            </p:cNvCxnSpPr>
            <p:nvPr/>
          </p:nvCxnSpPr>
          <p:spPr>
            <a:xfrm>
              <a:off x="2535991" y="293265"/>
              <a:ext cx="412429" cy="431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948716" y="68957"/>
              <a:ext cx="2122398" cy="5778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49646" y="68953"/>
              <a:ext cx="1371192" cy="387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25000"/>
                </a:lnSpc>
              </a:pPr>
              <a:r>
                <a:rPr lang="en-US" sz="3200" dirty="0" smtClean="0">
                  <a:solidFill>
                    <a:prstClr val="black"/>
                  </a:solidFill>
                </a:rPr>
                <a:t>         img1</a:t>
              </a:r>
              <a:endParaRPr lang="zh-CN" alt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21002" y="68934"/>
              <a:ext cx="750499" cy="3875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3200" kern="100" dirty="0">
                  <a:solidFill>
                    <a:prstClr val="black"/>
                  </a:solidFill>
                  <a:ea typeface="宋体"/>
                  <a:cs typeface="Times New Roman"/>
                </a:rPr>
                <a:t>img2</a:t>
              </a:r>
              <a:endParaRPr lang="zh-CN" altLang="en-US" sz="3200" kern="100" dirty="0">
                <a:solidFill>
                  <a:prstClr val="black"/>
                </a:solidFill>
                <a:ea typeface="宋体"/>
                <a:cs typeface="Times New Roman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48272" y="456880"/>
              <a:ext cx="1207080" cy="2675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>
                  <a:solidFill>
                    <a:prstClr val="black"/>
                  </a:solidFill>
                </a:rPr>
                <a:t>            </a:t>
              </a:r>
              <a:r>
                <a:rPr lang="en-US" altLang="zh-CN" sz="3200" dirty="0" smtClean="0">
                  <a:solidFill>
                    <a:prstClr val="black"/>
                  </a:solidFill>
                </a:rPr>
                <a:t>img3</a:t>
              </a:r>
              <a:endParaRPr lang="zh-CN" alt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56578" y="456741"/>
              <a:ext cx="914929" cy="267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kern="100" dirty="0">
                  <a:solidFill>
                    <a:prstClr val="black"/>
                  </a:solidFill>
                  <a:latin typeface="仿宋"/>
                  <a:ea typeface="宋体"/>
                  <a:cs typeface="Times New Roman"/>
                </a:rPr>
                <a:t> </a:t>
              </a:r>
              <a:r>
                <a:rPr lang="en-US" sz="3200" kern="100" dirty="0" err="1" smtClean="0">
                  <a:solidFill>
                    <a:prstClr val="black"/>
                  </a:solidFill>
                  <a:ea typeface="宋体"/>
                  <a:cs typeface="Times New Roman"/>
                </a:rPr>
                <a:t>ul</a:t>
              </a:r>
              <a:r>
                <a:rPr lang="en-US" sz="3200" kern="100" dirty="0" smtClean="0">
                  <a:solidFill>
                    <a:prstClr val="black"/>
                  </a:solidFill>
                  <a:ea typeface="宋体"/>
                  <a:cs typeface="Times New Roman"/>
                </a:rPr>
                <a:t> (li)</a:t>
              </a:r>
              <a:endParaRPr lang="zh-CN" altLang="en-US" sz="3200" kern="100" dirty="0">
                <a:solidFill>
                  <a:prstClr val="black"/>
                </a:solidFill>
                <a:ea typeface="宋体"/>
                <a:cs typeface="Times New Roman"/>
              </a:endParaRPr>
            </a:p>
          </p:txBody>
        </p:sp>
        <p:cxnSp>
          <p:nvCxnSpPr>
            <p:cNvPr id="32" name="直接箭头连接符 31"/>
            <p:cNvCxnSpPr>
              <a:stCxn id="23" idx="3"/>
            </p:cNvCxnSpPr>
            <p:nvPr/>
          </p:nvCxnSpPr>
          <p:spPr>
            <a:xfrm flipV="1">
              <a:off x="2535991" y="68967"/>
              <a:ext cx="412429" cy="2242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4" idx="3"/>
            </p:cNvCxnSpPr>
            <p:nvPr/>
          </p:nvCxnSpPr>
          <p:spPr>
            <a:xfrm flipV="1">
              <a:off x="2535839" y="810884"/>
              <a:ext cx="412433" cy="172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4" idx="3"/>
            </p:cNvCxnSpPr>
            <p:nvPr/>
          </p:nvCxnSpPr>
          <p:spPr>
            <a:xfrm>
              <a:off x="2535839" y="983088"/>
              <a:ext cx="413766" cy="811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2949605" y="810783"/>
              <a:ext cx="716585" cy="983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666008" y="810783"/>
              <a:ext cx="1404858" cy="9830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2993330" y="846657"/>
              <a:ext cx="612475" cy="1798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</a:rPr>
                <a:t>   </a:t>
              </a:r>
              <a:r>
                <a:rPr lang="zh-CN" altLang="en-US" sz="2800" dirty="0" smtClean="0">
                  <a:solidFill>
                    <a:prstClr val="black"/>
                  </a:solidFill>
                </a:rPr>
                <a:t>登录</a:t>
              </a:r>
              <a:endParaRPr lang="zh-CN" alt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993330" y="1026523"/>
              <a:ext cx="612446" cy="18978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</a:rPr>
                <a:t>   </a:t>
              </a:r>
              <a:r>
                <a:rPr lang="zh-CN" altLang="en-US" sz="2800" dirty="0" smtClean="0">
                  <a:solidFill>
                    <a:prstClr val="black"/>
                  </a:solidFill>
                </a:rPr>
                <a:t>注册</a:t>
              </a:r>
              <a:endParaRPr lang="zh-CN" alt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2993328" y="1219927"/>
              <a:ext cx="641914" cy="190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000" dirty="0" smtClean="0">
                  <a:solidFill>
                    <a:prstClr val="black"/>
                  </a:solidFill>
                </a:rPr>
                <a:t>手机登录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717764" y="879678"/>
              <a:ext cx="1302589" cy="3106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prstClr val="black"/>
                  </a:solidFill>
                </a:rPr>
                <a:t>img4</a:t>
              </a:r>
              <a:endParaRPr lang="zh-CN" alt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718004" y="1259457"/>
              <a:ext cx="603153" cy="1880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>
                  <a:solidFill>
                    <a:prstClr val="black"/>
                  </a:solidFill>
                </a:rPr>
                <a:t>   </a:t>
              </a:r>
              <a:r>
                <a:rPr lang="en-US" altLang="zh-CN" dirty="0" err="1" smtClean="0">
                  <a:solidFill>
                    <a:prstClr val="black"/>
                  </a:solidFill>
                </a:rPr>
                <a:t>Div</a:t>
              </a:r>
              <a:r>
                <a:rPr lang="zh-CN" altLang="en-US" dirty="0" smtClean="0">
                  <a:solidFill>
                    <a:prstClr val="black"/>
                  </a:solidFill>
                </a:rPr>
                <a:t>块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580345" y="1267789"/>
              <a:ext cx="439518" cy="1880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717580" y="1508130"/>
              <a:ext cx="1302282" cy="1198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718065" y="1669724"/>
              <a:ext cx="1302288" cy="95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523022" y="4560797"/>
            <a:ext cx="79220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</a:rPr>
              <a:t>Div</a:t>
            </a:r>
            <a:r>
              <a:rPr lang="zh-CN" altLang="en-US" dirty="0">
                <a:solidFill>
                  <a:prstClr val="black"/>
                </a:solidFill>
              </a:rPr>
              <a:t>块</a:t>
            </a:r>
          </a:p>
        </p:txBody>
      </p:sp>
      <p:sp>
        <p:nvSpPr>
          <p:cNvPr id="3" name="矩形 2"/>
          <p:cNvSpPr/>
          <p:nvPr/>
        </p:nvSpPr>
        <p:spPr>
          <a:xfrm>
            <a:off x="9238898" y="5182742"/>
            <a:ext cx="92685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  </a:t>
            </a:r>
            <a:r>
              <a:rPr lang="en-US" altLang="zh-CN" dirty="0" err="1" smtClean="0">
                <a:solidFill>
                  <a:prstClr val="black"/>
                </a:solidFill>
              </a:rPr>
              <a:t>Div</a:t>
            </a:r>
            <a:r>
              <a:rPr lang="zh-CN" altLang="en-US" dirty="0">
                <a:solidFill>
                  <a:prstClr val="black"/>
                </a:solidFill>
              </a:rPr>
              <a:t>块</a:t>
            </a:r>
          </a:p>
        </p:txBody>
      </p:sp>
      <p:sp>
        <p:nvSpPr>
          <p:cNvPr id="4" name="矩形 3"/>
          <p:cNvSpPr/>
          <p:nvPr/>
        </p:nvSpPr>
        <p:spPr>
          <a:xfrm>
            <a:off x="9335195" y="5656455"/>
            <a:ext cx="85953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Div</a:t>
            </a:r>
            <a:r>
              <a:rPr lang="zh-CN" altLang="en-US" dirty="0">
                <a:solidFill>
                  <a:prstClr val="black"/>
                </a:solidFill>
              </a:rPr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41898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842161" y="261355"/>
            <a:ext cx="4289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white"/>
                </a:solidFill>
              </a:rPr>
              <a:t> 数据库设计介绍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6019" y="310797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9" name="文本框 16"/>
          <p:cNvSpPr txBox="1"/>
          <p:nvPr/>
        </p:nvSpPr>
        <p:spPr>
          <a:xfrm>
            <a:off x="298579" y="310797"/>
            <a:ext cx="514881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FFFFFF"/>
                </a:solidFill>
                <a:latin typeface="微软雅黑"/>
              </a:rPr>
              <a:t>4</a:t>
            </a:r>
            <a:endParaRPr lang="zh-CN" altLang="en-US" sz="4400" dirty="0">
              <a:solidFill>
                <a:srgbClr val="FFFFFF"/>
              </a:solidFill>
              <a:latin typeface="微软雅黑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29412"/>
              </p:ext>
            </p:extLst>
          </p:nvPr>
        </p:nvGraphicFramePr>
        <p:xfrm>
          <a:off x="556019" y="1895706"/>
          <a:ext cx="10615961" cy="4828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1033"/>
                <a:gridCol w="1873404"/>
                <a:gridCol w="1215483"/>
                <a:gridCol w="3010830"/>
                <a:gridCol w="2375211"/>
              </a:tblGrid>
              <a:tr h="47927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u="none" strike="noStrike" dirty="0">
                          <a:effectLst/>
                        </a:rPr>
                        <a:t>字段名</a:t>
                      </a:r>
                      <a:endParaRPr lang="zh-CN" altLang="en-US" sz="2800" b="1" i="0" u="none" strike="noStrike" dirty="0">
                        <a:solidFill>
                          <a:srgbClr val="008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长度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约束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9525" marR="9525" marT="9525" marB="0"/>
                </a:tc>
              </a:tr>
              <a:tr h="1082025"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u_id</a:t>
                      </a:r>
                      <a:endParaRPr lang="en-US" sz="3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n-US" sz="3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 identity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/>
                </a:tc>
              </a:tr>
              <a:tr h="546245"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u_email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en-US" sz="3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altLang="zh-CN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邮箱</a:t>
                      </a:r>
                    </a:p>
                  </a:txBody>
                  <a:tcPr marL="9525" marR="9525" marT="9525" marB="0"/>
                </a:tc>
              </a:tr>
              <a:tr h="546245"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u_name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altLang="zh-CN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真实姓名</a:t>
                      </a:r>
                    </a:p>
                  </a:txBody>
                  <a:tcPr marL="9525" marR="9525" marT="9525" marB="0"/>
                </a:tc>
              </a:tr>
              <a:tr h="546245"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u_pwd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altLang="zh-CN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密码</a:t>
                      </a:r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endParaRPr lang="zh-CN" altLang="en-US" sz="1200" b="1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1082025"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u_photo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altLang="zh-CN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'default.gif'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头像</a:t>
                      </a:r>
                    </a:p>
                  </a:txBody>
                  <a:tcPr marL="9525" marR="9525" marT="9525" marB="0"/>
                </a:tc>
              </a:tr>
              <a:tr h="546245"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u_sex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en-US" altLang="zh-CN" sz="3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377" rtl="0" eaLnBrk="1" fontAlgn="t" latinLnBrk="0" hangingPunct="1"/>
                      <a:r>
                        <a:rPr lang="zh-CN" alt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性别</a:t>
                      </a:r>
                      <a:r>
                        <a:rPr lang="en-US" altLang="zh-CN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男，女</a:t>
                      </a:r>
                      <a:r>
                        <a:rPr lang="en-US" altLang="zh-CN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37" name="文本框 40"/>
          <p:cNvSpPr txBox="1"/>
          <p:nvPr/>
        </p:nvSpPr>
        <p:spPr>
          <a:xfrm>
            <a:off x="196019" y="1112690"/>
            <a:ext cx="4594302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</a:rPr>
              <a:t>（</a:t>
            </a:r>
            <a:r>
              <a:rPr lang="en-US" altLang="zh-CN" sz="2800" dirty="0" smtClean="0">
                <a:solidFill>
                  <a:prstClr val="white"/>
                </a:solidFill>
              </a:rPr>
              <a:t>1</a:t>
            </a:r>
            <a:r>
              <a:rPr lang="zh-CN" altLang="en-US" sz="2800" dirty="0" smtClean="0">
                <a:solidFill>
                  <a:prstClr val="white"/>
                </a:solidFill>
              </a:rPr>
              <a:t>）</a:t>
            </a:r>
            <a:r>
              <a:rPr lang="en-US" altLang="zh-CN" sz="2800" dirty="0" smtClean="0">
                <a:solidFill>
                  <a:prstClr val="white"/>
                </a:solidFill>
              </a:rPr>
              <a:t> </a:t>
            </a:r>
            <a:r>
              <a:rPr lang="zh-CN" altLang="en-US" sz="2800" dirty="0" smtClean="0">
                <a:solidFill>
                  <a:prstClr val="white"/>
                </a:solidFill>
              </a:rPr>
              <a:t>数据表</a:t>
            </a:r>
            <a:r>
              <a:rPr lang="zh-CN" altLang="en-US" sz="2800" dirty="0">
                <a:solidFill>
                  <a:prstClr val="white"/>
                </a:solidFill>
              </a:rPr>
              <a:t>字</a:t>
            </a:r>
            <a:r>
              <a:rPr lang="zh-CN" altLang="en-US" sz="2800" dirty="0" smtClean="0">
                <a:solidFill>
                  <a:prstClr val="white"/>
                </a:solidFill>
              </a:rPr>
              <a:t>段</a:t>
            </a:r>
            <a:r>
              <a:rPr lang="zh-CN" altLang="en-US" sz="2800" dirty="0">
                <a:solidFill>
                  <a:prstClr val="white"/>
                </a:solidFill>
              </a:rPr>
              <a:t>设计</a:t>
            </a:r>
            <a:r>
              <a:rPr lang="zh-CN" altLang="en-US" sz="2800" dirty="0" smtClean="0">
                <a:solidFill>
                  <a:prstClr val="white"/>
                </a:solidFill>
              </a:rPr>
              <a:t>：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842161" y="261355"/>
            <a:ext cx="4289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white"/>
                </a:solidFill>
              </a:rPr>
              <a:t> 数据库设计介绍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6019" y="310797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9" name="文本框 16"/>
          <p:cNvSpPr txBox="1"/>
          <p:nvPr/>
        </p:nvSpPr>
        <p:spPr>
          <a:xfrm>
            <a:off x="298579" y="310797"/>
            <a:ext cx="514881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FFFFFF"/>
                </a:solidFill>
                <a:latin typeface="微软雅黑"/>
              </a:rPr>
              <a:t>4</a:t>
            </a:r>
            <a:endParaRPr lang="zh-CN" altLang="en-US" sz="44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196019" y="2291069"/>
            <a:ext cx="11628500" cy="353942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</a:rPr>
              <a:t>create </a:t>
            </a:r>
            <a:r>
              <a:rPr lang="en-US" altLang="zh-CN" sz="2800" dirty="0">
                <a:solidFill>
                  <a:srgbClr val="FFFFFF"/>
                </a:solidFill>
              </a:rPr>
              <a:t>table users(</a:t>
            </a:r>
          </a:p>
          <a:p>
            <a:r>
              <a:rPr lang="en-US" altLang="zh-CN" sz="2800" dirty="0">
                <a:solidFill>
                  <a:srgbClr val="FFFFFF"/>
                </a:solidFill>
              </a:rPr>
              <a:t>	id	</a:t>
            </a:r>
            <a:r>
              <a:rPr lang="en-US" altLang="zh-CN" sz="2800" dirty="0" err="1" smtClean="0">
                <a:solidFill>
                  <a:srgbClr val="FFFFFF"/>
                </a:solidFill>
              </a:rPr>
              <a:t>int</a:t>
            </a:r>
            <a:r>
              <a:rPr lang="en-US" altLang="zh-CN" sz="2800" dirty="0" smtClean="0">
                <a:solidFill>
                  <a:srgbClr val="FFFFFF"/>
                </a:solidFill>
              </a:rPr>
              <a:t>(11</a:t>
            </a:r>
            <a:r>
              <a:rPr lang="en-US" altLang="zh-CN" sz="2800" dirty="0">
                <a:solidFill>
                  <a:srgbClr val="FFFFFF"/>
                </a:solidFill>
              </a:rPr>
              <a:t>)	</a:t>
            </a:r>
            <a:r>
              <a:rPr lang="en-US" altLang="zh-CN" sz="2800" dirty="0" smtClean="0">
                <a:solidFill>
                  <a:srgbClr val="FFFFFF"/>
                </a:solidFill>
              </a:rPr>
              <a:t>not </a:t>
            </a:r>
            <a:r>
              <a:rPr lang="en-US" altLang="zh-CN" sz="2800" dirty="0">
                <a:solidFill>
                  <a:srgbClr val="FFFFFF"/>
                </a:solidFill>
              </a:rPr>
              <a:t>null primary key </a:t>
            </a:r>
            <a:r>
              <a:rPr lang="en-US" altLang="zh-CN" sz="2800" dirty="0" err="1">
                <a:solidFill>
                  <a:srgbClr val="FFFFFF"/>
                </a:solidFill>
              </a:rPr>
              <a:t>auto_increment</a:t>
            </a:r>
            <a:r>
              <a:rPr lang="en-US" altLang="zh-CN" sz="2800" dirty="0">
                <a:solidFill>
                  <a:srgbClr val="FFFFFF"/>
                </a:solidFill>
              </a:rPr>
              <a:t>, --</a:t>
            </a:r>
            <a:r>
              <a:rPr lang="zh-CN" altLang="en-US" sz="2800" dirty="0">
                <a:solidFill>
                  <a:srgbClr val="FFFFFF"/>
                </a:solidFill>
              </a:rPr>
              <a:t>用户</a:t>
            </a:r>
            <a:r>
              <a:rPr lang="en-US" altLang="zh-CN" sz="2800" dirty="0">
                <a:solidFill>
                  <a:srgbClr val="FFFFFF"/>
                </a:solidFill>
              </a:rPr>
              <a:t>ID</a:t>
            </a:r>
          </a:p>
          <a:p>
            <a:r>
              <a:rPr lang="en-US" altLang="zh-CN" sz="2800" dirty="0">
                <a:solidFill>
                  <a:srgbClr val="FFFFFF"/>
                </a:solidFill>
              </a:rPr>
              <a:t>	</a:t>
            </a:r>
            <a:r>
              <a:rPr lang="en-US" altLang="zh-CN" sz="2800" dirty="0" smtClean="0">
                <a:solidFill>
                  <a:srgbClr val="FFFFFF"/>
                </a:solidFill>
              </a:rPr>
              <a:t>email    </a:t>
            </a:r>
            <a:r>
              <a:rPr lang="en-US" altLang="zh-CN" sz="2800" dirty="0" err="1" smtClean="0">
                <a:solidFill>
                  <a:srgbClr val="FFFFFF"/>
                </a:solidFill>
              </a:rPr>
              <a:t>varchar</a:t>
            </a:r>
            <a:r>
              <a:rPr lang="en-US" altLang="zh-CN" sz="2800" dirty="0" smtClean="0">
                <a:solidFill>
                  <a:srgbClr val="FFFFFF"/>
                </a:solidFill>
              </a:rPr>
              <a:t>(128</a:t>
            </a:r>
            <a:r>
              <a:rPr lang="en-US" altLang="zh-CN" sz="2800" dirty="0">
                <a:solidFill>
                  <a:srgbClr val="FFFFFF"/>
                </a:solidFill>
              </a:rPr>
              <a:t>)	</a:t>
            </a:r>
            <a:r>
              <a:rPr lang="en-US" altLang="zh-CN" sz="2800" dirty="0" smtClean="0">
                <a:solidFill>
                  <a:srgbClr val="FFFFFF"/>
                </a:solidFill>
              </a:rPr>
              <a:t>   unique </a:t>
            </a:r>
            <a:r>
              <a:rPr lang="en-US" altLang="zh-CN" sz="2800" dirty="0">
                <a:solidFill>
                  <a:srgbClr val="FFFFFF"/>
                </a:solidFill>
              </a:rPr>
              <a:t>not null,	    --</a:t>
            </a:r>
            <a:r>
              <a:rPr lang="zh-CN" altLang="en-US" sz="2800" dirty="0">
                <a:solidFill>
                  <a:srgbClr val="FFFFFF"/>
                </a:solidFill>
              </a:rPr>
              <a:t>邮箱</a:t>
            </a:r>
          </a:p>
          <a:p>
            <a:r>
              <a:rPr lang="zh-CN" altLang="en-US" sz="2800" dirty="0">
                <a:solidFill>
                  <a:srgbClr val="FFFFFF"/>
                </a:solidFill>
              </a:rPr>
              <a:t>	</a:t>
            </a:r>
            <a:r>
              <a:rPr lang="en-US" altLang="zh-CN" sz="2800" dirty="0" smtClean="0">
                <a:solidFill>
                  <a:srgbClr val="FFFFFF"/>
                </a:solidFill>
              </a:rPr>
              <a:t>name    </a:t>
            </a:r>
            <a:r>
              <a:rPr lang="en-US" altLang="zh-CN" sz="2800" dirty="0" err="1" smtClean="0">
                <a:solidFill>
                  <a:srgbClr val="FFFFFF"/>
                </a:solidFill>
              </a:rPr>
              <a:t>varchar</a:t>
            </a:r>
            <a:r>
              <a:rPr lang="en-US" altLang="zh-CN" sz="2800" dirty="0" smtClean="0">
                <a:solidFill>
                  <a:srgbClr val="FFFFFF"/>
                </a:solidFill>
              </a:rPr>
              <a:t>(128</a:t>
            </a:r>
            <a:r>
              <a:rPr lang="en-US" altLang="zh-CN" sz="2800" dirty="0">
                <a:solidFill>
                  <a:srgbClr val="FFFFFF"/>
                </a:solidFill>
              </a:rPr>
              <a:t>)	</a:t>
            </a:r>
            <a:r>
              <a:rPr lang="en-US" altLang="zh-CN" sz="2800" dirty="0" smtClean="0">
                <a:solidFill>
                  <a:srgbClr val="FFFFFF"/>
                </a:solidFill>
              </a:rPr>
              <a:t>   not </a:t>
            </a:r>
            <a:r>
              <a:rPr lang="en-US" altLang="zh-CN" sz="2800" dirty="0">
                <a:solidFill>
                  <a:srgbClr val="FFFFFF"/>
                </a:solidFill>
              </a:rPr>
              <a:t>null,		    --</a:t>
            </a:r>
            <a:r>
              <a:rPr lang="zh-CN" altLang="en-US" sz="2800" dirty="0">
                <a:solidFill>
                  <a:srgbClr val="FFFFFF"/>
                </a:solidFill>
              </a:rPr>
              <a:t>真实姓名</a:t>
            </a:r>
          </a:p>
          <a:p>
            <a:r>
              <a:rPr lang="zh-CN" altLang="en-US" sz="2800" dirty="0">
                <a:solidFill>
                  <a:srgbClr val="FFFFFF"/>
                </a:solidFill>
              </a:rPr>
              <a:t>	</a:t>
            </a:r>
            <a:r>
              <a:rPr lang="en-US" altLang="zh-CN" sz="2800" dirty="0" err="1">
                <a:solidFill>
                  <a:srgbClr val="FFFFFF"/>
                </a:solidFill>
              </a:rPr>
              <a:t>pwd</a:t>
            </a:r>
            <a:r>
              <a:rPr lang="en-US" altLang="zh-CN" sz="2800" dirty="0">
                <a:solidFill>
                  <a:srgbClr val="FFFFFF"/>
                </a:solidFill>
              </a:rPr>
              <a:t>	</a:t>
            </a:r>
            <a:r>
              <a:rPr lang="en-US" altLang="zh-CN" sz="2800" dirty="0" smtClean="0">
                <a:solidFill>
                  <a:srgbClr val="FFFF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FFFF"/>
                </a:solidFill>
              </a:rPr>
              <a:t>varchar</a:t>
            </a:r>
            <a:r>
              <a:rPr lang="en-US" altLang="zh-CN" sz="2800" dirty="0" smtClean="0">
                <a:solidFill>
                  <a:srgbClr val="FFFFFF"/>
                </a:solidFill>
              </a:rPr>
              <a:t>(128)    not </a:t>
            </a:r>
            <a:r>
              <a:rPr lang="en-US" altLang="zh-CN" sz="2800" dirty="0">
                <a:solidFill>
                  <a:srgbClr val="FFFFFF"/>
                </a:solidFill>
              </a:rPr>
              <a:t>null,		    --</a:t>
            </a:r>
            <a:r>
              <a:rPr lang="zh-CN" altLang="en-US" sz="2800" dirty="0">
                <a:solidFill>
                  <a:srgbClr val="FFFFFF"/>
                </a:solidFill>
              </a:rPr>
              <a:t>密码</a:t>
            </a:r>
            <a:r>
              <a:rPr lang="en-US" altLang="zh-CN" sz="2800" dirty="0">
                <a:solidFill>
                  <a:srgbClr val="FFFFFF"/>
                </a:solidFill>
              </a:rPr>
              <a:t>(md5</a:t>
            </a:r>
            <a:r>
              <a:rPr lang="zh-CN" altLang="en-US" sz="2800" dirty="0">
                <a:solidFill>
                  <a:srgbClr val="FFFFFF"/>
                </a:solidFill>
              </a:rPr>
              <a:t>加密</a:t>
            </a:r>
            <a:r>
              <a:rPr lang="en-US" altLang="zh-CN" sz="2800" dirty="0">
                <a:solidFill>
                  <a:srgbClr val="FFFFFF"/>
                </a:solidFill>
              </a:rPr>
              <a:t>) </a:t>
            </a:r>
          </a:p>
          <a:p>
            <a:r>
              <a:rPr lang="en-US" altLang="zh-CN" sz="2800" dirty="0">
                <a:solidFill>
                  <a:srgbClr val="FFFFFF"/>
                </a:solidFill>
              </a:rPr>
              <a:t>	</a:t>
            </a:r>
            <a:r>
              <a:rPr lang="en-US" altLang="zh-CN" sz="2800" dirty="0" smtClean="0">
                <a:solidFill>
                  <a:srgbClr val="FFFFFF"/>
                </a:solidFill>
              </a:rPr>
              <a:t>photo    </a:t>
            </a:r>
            <a:r>
              <a:rPr lang="en-US" altLang="zh-CN" sz="2800" dirty="0" err="1" smtClean="0">
                <a:solidFill>
                  <a:srgbClr val="FFFFFF"/>
                </a:solidFill>
              </a:rPr>
              <a:t>varchar</a:t>
            </a:r>
            <a:r>
              <a:rPr lang="en-US" altLang="zh-CN" sz="2800" dirty="0" smtClean="0">
                <a:solidFill>
                  <a:srgbClr val="FFFFFF"/>
                </a:solidFill>
              </a:rPr>
              <a:t>(128</a:t>
            </a:r>
            <a:r>
              <a:rPr lang="en-US" altLang="zh-CN" sz="2800" dirty="0">
                <a:solidFill>
                  <a:srgbClr val="FFFFFF"/>
                </a:solidFill>
              </a:rPr>
              <a:t>) </a:t>
            </a:r>
            <a:r>
              <a:rPr lang="en-US" altLang="zh-CN" sz="2800" dirty="0" smtClean="0">
                <a:solidFill>
                  <a:srgbClr val="FFFFFF"/>
                </a:solidFill>
              </a:rPr>
              <a:t>   default </a:t>
            </a:r>
            <a:r>
              <a:rPr lang="en-US" altLang="zh-CN" sz="2800" dirty="0">
                <a:solidFill>
                  <a:srgbClr val="FFFFFF"/>
                </a:solidFill>
              </a:rPr>
              <a:t>'default.gif',	   --</a:t>
            </a:r>
            <a:r>
              <a:rPr lang="zh-CN" altLang="en-US" sz="2800" dirty="0">
                <a:solidFill>
                  <a:srgbClr val="FFFFFF"/>
                </a:solidFill>
              </a:rPr>
              <a:t>头像</a:t>
            </a:r>
          </a:p>
          <a:p>
            <a:r>
              <a:rPr lang="zh-CN" altLang="en-US" sz="2800" dirty="0">
                <a:solidFill>
                  <a:srgbClr val="FFFFFF"/>
                </a:solidFill>
              </a:rPr>
              <a:t>	</a:t>
            </a:r>
            <a:r>
              <a:rPr lang="en-US" altLang="zh-CN" sz="2800" dirty="0">
                <a:solidFill>
                  <a:srgbClr val="FFFFFF"/>
                </a:solidFill>
              </a:rPr>
              <a:t>sex	</a:t>
            </a:r>
            <a:r>
              <a:rPr lang="en-US" altLang="zh-CN" sz="2800" dirty="0" smtClean="0">
                <a:solidFill>
                  <a:srgbClr val="FFFF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FFFF"/>
                </a:solidFill>
              </a:rPr>
              <a:t>varchar</a:t>
            </a:r>
            <a:r>
              <a:rPr lang="en-US" altLang="zh-CN" sz="2800" dirty="0" smtClean="0">
                <a:solidFill>
                  <a:srgbClr val="FFFFFF"/>
                </a:solidFill>
              </a:rPr>
              <a:t>(16</a:t>
            </a:r>
            <a:r>
              <a:rPr lang="en-US" altLang="zh-CN" sz="2800" dirty="0">
                <a:solidFill>
                  <a:srgbClr val="FFFFFF"/>
                </a:solidFill>
              </a:rPr>
              <a:t>)	,	 --</a:t>
            </a:r>
            <a:r>
              <a:rPr lang="zh-CN" altLang="en-US" sz="2800" dirty="0">
                <a:solidFill>
                  <a:srgbClr val="FFFFFF"/>
                </a:solidFill>
              </a:rPr>
              <a:t>性别</a:t>
            </a:r>
            <a:r>
              <a:rPr lang="en-US" altLang="zh-CN" sz="2800" dirty="0">
                <a:solidFill>
                  <a:srgbClr val="FFFFFF"/>
                </a:solidFill>
              </a:rPr>
              <a:t>(</a:t>
            </a:r>
            <a:r>
              <a:rPr lang="zh-CN" altLang="en-US" sz="2800" dirty="0">
                <a:solidFill>
                  <a:srgbClr val="FFFFFF"/>
                </a:solidFill>
              </a:rPr>
              <a:t>男，</a:t>
            </a:r>
            <a:r>
              <a:rPr lang="zh-CN" altLang="en-US" sz="2800" dirty="0" smtClean="0">
                <a:solidFill>
                  <a:srgbClr val="FFFFFF"/>
                </a:solidFill>
              </a:rPr>
              <a:t>女</a:t>
            </a:r>
            <a:r>
              <a:rPr lang="en-US" altLang="zh-CN" sz="2800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FFFF"/>
                </a:solidFill>
              </a:rPr>
              <a:t>)</a:t>
            </a:r>
            <a:r>
              <a:rPr lang="en-US" altLang="zh-CN" sz="2800" dirty="0">
                <a:solidFill>
                  <a:srgbClr val="FFFFFF"/>
                </a:solidFill>
              </a:rPr>
              <a:t>		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8" name="文本框 40"/>
          <p:cNvSpPr txBox="1"/>
          <p:nvPr/>
        </p:nvSpPr>
        <p:spPr>
          <a:xfrm>
            <a:off x="0" y="1362406"/>
            <a:ext cx="4594302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</a:rPr>
              <a:t>（</a:t>
            </a:r>
            <a:r>
              <a:rPr lang="en-US" altLang="zh-CN" sz="2800" dirty="0">
                <a:solidFill>
                  <a:prstClr val="white"/>
                </a:solidFill>
              </a:rPr>
              <a:t>2</a:t>
            </a:r>
            <a:r>
              <a:rPr lang="zh-CN" altLang="en-US" sz="2800" dirty="0" smtClean="0">
                <a:solidFill>
                  <a:prstClr val="white"/>
                </a:solidFill>
              </a:rPr>
              <a:t>）</a:t>
            </a:r>
            <a:r>
              <a:rPr lang="en-US" altLang="zh-CN" sz="2800" dirty="0" smtClean="0">
                <a:solidFill>
                  <a:prstClr val="white"/>
                </a:solidFill>
              </a:rPr>
              <a:t> </a:t>
            </a:r>
            <a:r>
              <a:rPr lang="zh-CN" altLang="en-US" sz="2800" dirty="0" smtClean="0">
                <a:solidFill>
                  <a:prstClr val="white"/>
                </a:solidFill>
              </a:rPr>
              <a:t>数据表</a:t>
            </a:r>
            <a:r>
              <a:rPr lang="en-US" altLang="zh-CN" sz="2800" dirty="0" smtClean="0">
                <a:solidFill>
                  <a:prstClr val="white"/>
                </a:solidFill>
              </a:rPr>
              <a:t>SQL</a:t>
            </a:r>
            <a:r>
              <a:rPr lang="zh-CN" altLang="en-US" sz="2800" dirty="0" smtClean="0">
                <a:solidFill>
                  <a:prstClr val="white"/>
                </a:solidFill>
              </a:rPr>
              <a:t>设计：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351</Words>
  <Application>Microsoft Office PowerPoint</Application>
  <PresentationFormat>自定义</PresentationFormat>
  <Paragraphs>152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Century Gothic</vt:lpstr>
      <vt:lpstr>微软雅黑</vt:lpstr>
      <vt:lpstr>仿宋</vt:lpstr>
      <vt:lpstr>Times New Roman</vt:lpstr>
      <vt:lpstr>版权信息</vt:lpstr>
      <vt:lpstr>1_版权信息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wangzhen</cp:lastModifiedBy>
  <cp:revision>62</cp:revision>
  <dcterms:created xsi:type="dcterms:W3CDTF">2014-12-24T03:19:07Z</dcterms:created>
  <dcterms:modified xsi:type="dcterms:W3CDTF">2018-06-08T16:55:43Z</dcterms:modified>
  <cp:category/>
</cp:coreProperties>
</file>