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271" r:id="rId5"/>
    <p:sldId id="290" r:id="rId6"/>
    <p:sldId id="282" r:id="rId7"/>
    <p:sldId id="309" r:id="rId8"/>
    <p:sldId id="284" r:id="rId9"/>
    <p:sldId id="273" r:id="rId10"/>
    <p:sldId id="275" r:id="rId11"/>
    <p:sldId id="285" r:id="rId12"/>
    <p:sldId id="276" r:id="rId13"/>
    <p:sldId id="311" r:id="rId14"/>
    <p:sldId id="312" r:id="rId15"/>
    <p:sldId id="313" r:id="rId16"/>
    <p:sldId id="287" r:id="rId17"/>
    <p:sldId id="280" r:id="rId18"/>
    <p:sldId id="281" r:id="rId19"/>
    <p:sldId id="27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BC"/>
    <a:srgbClr val="131426"/>
    <a:srgbClr val="E74C2E"/>
    <a:srgbClr val="333F50"/>
    <a:srgbClr val="F7D9D3"/>
    <a:srgbClr val="6E6C67"/>
    <a:srgbClr val="7F82BF"/>
    <a:srgbClr val="F8CDC4"/>
    <a:srgbClr val="F3A595"/>
    <a:srgbClr val="EA8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2" autoAdjust="0"/>
    <p:restoredTop sz="92543" autoAdjust="0"/>
  </p:normalViewPr>
  <p:slideViewPr>
    <p:cSldViewPr snapToGrid="0">
      <p:cViewPr varScale="1">
        <p:scale>
          <a:sx n="102" d="100"/>
          <a:sy n="102" d="100"/>
        </p:scale>
        <p:origin x="-600" y="-84"/>
      </p:cViewPr>
      <p:guideLst>
        <p:guide orient="horz" pos="2160"/>
        <p:guide pos="38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2019300"/>
            <a:ext cx="12192000" cy="14478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4" name="TextBox 13"/>
          <p:cNvSpPr txBox="1"/>
          <p:nvPr/>
        </p:nvSpPr>
        <p:spPr>
          <a:xfrm>
            <a:off x="2393315" y="993775"/>
            <a:ext cx="4241800" cy="675640"/>
          </a:xfrm>
          <a:prstGeom prst="rect">
            <a:avLst/>
          </a:prstGeom>
          <a:noFill/>
        </p:spPr>
        <p:txBody>
          <a:bodyPr wrap="square">
            <a:spAutoFit/>
          </a:bodyPr>
          <a:lstStyle/>
          <a:p>
            <a:pPr>
              <a:defRPr/>
            </a:pPr>
            <a:r>
              <a:rPr lang="zh-CN" altLang="en-US" sz="2400" b="1" spc="200" dirty="0">
                <a:solidFill>
                  <a:prstClr val="black">
                    <a:lumMod val="75000"/>
                    <a:lumOff val="25000"/>
                  </a:prstClr>
                </a:solidFill>
                <a:latin typeface="微软雅黑" panose="020B0503020204020204" pitchFamily="34" charset="-122"/>
                <a:ea typeface="微软雅黑" panose="020B0503020204020204" pitchFamily="34" charset="-122"/>
              </a:rPr>
              <a:t> 西安邮电大学</a:t>
            </a:r>
            <a:endParaRPr lang="en-US" altLang="zh-CN" sz="2400" b="1" spc="200" dirty="0">
              <a:solidFill>
                <a:prstClr val="black">
                  <a:lumMod val="75000"/>
                  <a:lumOff val="25000"/>
                </a:prstClr>
              </a:solidFill>
              <a:latin typeface="微软雅黑" panose="020B0503020204020204" pitchFamily="34" charset="-122"/>
              <a:ea typeface="微软雅黑" panose="020B0503020204020204" pitchFamily="34" charset="-122"/>
            </a:endParaRPr>
          </a:p>
          <a:p>
            <a:pPr>
              <a:defRPr/>
            </a:pPr>
            <a:r>
              <a:rPr lang="en-US" altLang="zh-CN" sz="1400" spc="-50" dirty="0" smtClean="0">
                <a:solidFill>
                  <a:prstClr val="black">
                    <a:lumMod val="75000"/>
                    <a:lumOff val="25000"/>
                  </a:prstClr>
                </a:solidFill>
                <a:latin typeface="微软雅黑" panose="020B0503020204020204" pitchFamily="34" charset="-122"/>
                <a:ea typeface="微软雅黑" panose="020B0503020204020204" pitchFamily="34" charset="-122"/>
              </a:rPr>
              <a:t>   Xi`an University Of Posts &amp; Telecommunications </a:t>
            </a:r>
            <a:endParaRPr lang="en-US" altLang="zh-CN" sz="1400" spc="-50"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9" name="流程图: 手动输入 18"/>
          <p:cNvSpPr/>
          <p:nvPr/>
        </p:nvSpPr>
        <p:spPr>
          <a:xfrm rot="5400000">
            <a:off x="3884295" y="-410847"/>
            <a:ext cx="609602" cy="837819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0 h 10791"/>
              <a:gd name="connsiteX1-3" fmla="*/ 10000 w 10000"/>
              <a:gd name="connsiteY1-4" fmla="*/ 791 h 10791"/>
              <a:gd name="connsiteX2-5" fmla="*/ 10000 w 10000"/>
              <a:gd name="connsiteY2-6" fmla="*/ 10791 h 10791"/>
              <a:gd name="connsiteX3-7" fmla="*/ 0 w 10000"/>
              <a:gd name="connsiteY3-8" fmla="*/ 10791 h 10791"/>
              <a:gd name="connsiteX4-9" fmla="*/ 0 w 10000"/>
              <a:gd name="connsiteY4-10" fmla="*/ 0 h 10791"/>
              <a:gd name="connsiteX0-11" fmla="*/ 0 w 10000"/>
              <a:gd name="connsiteY0-12" fmla="*/ 0 h 10791"/>
              <a:gd name="connsiteX1-13" fmla="*/ 10000 w 10000"/>
              <a:gd name="connsiteY1-14" fmla="*/ 325 h 10791"/>
              <a:gd name="connsiteX2-15" fmla="*/ 10000 w 10000"/>
              <a:gd name="connsiteY2-16" fmla="*/ 10791 h 10791"/>
              <a:gd name="connsiteX3-17" fmla="*/ 0 w 10000"/>
              <a:gd name="connsiteY3-18" fmla="*/ 10791 h 10791"/>
              <a:gd name="connsiteX4-19" fmla="*/ 0 w 10000"/>
              <a:gd name="connsiteY4-20" fmla="*/ 0 h 10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流程图: 手动输入 21"/>
          <p:cNvSpPr/>
          <p:nvPr/>
        </p:nvSpPr>
        <p:spPr>
          <a:xfrm rot="16200000" flipH="1">
            <a:off x="9870952" y="1762006"/>
            <a:ext cx="609847" cy="40322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52"/>
              <a:gd name="connsiteY0-2" fmla="*/ 481 h 10000"/>
              <a:gd name="connsiteX1-3" fmla="*/ 10052 w 10052"/>
              <a:gd name="connsiteY1-4" fmla="*/ 0 h 10000"/>
              <a:gd name="connsiteX2-5" fmla="*/ 10052 w 10052"/>
              <a:gd name="connsiteY2-6" fmla="*/ 10000 h 10000"/>
              <a:gd name="connsiteX3-7" fmla="*/ 52 w 10052"/>
              <a:gd name="connsiteY3-8" fmla="*/ 10000 h 10000"/>
              <a:gd name="connsiteX4-9" fmla="*/ 0 w 10052"/>
              <a:gd name="connsiteY4-10" fmla="*/ 481 h 10000"/>
              <a:gd name="connsiteX0-11" fmla="*/ 30 w 10004"/>
              <a:gd name="connsiteY0-12" fmla="*/ 643 h 10000"/>
              <a:gd name="connsiteX1-13" fmla="*/ 10004 w 10004"/>
              <a:gd name="connsiteY1-14" fmla="*/ 0 h 10000"/>
              <a:gd name="connsiteX2-15" fmla="*/ 10004 w 10004"/>
              <a:gd name="connsiteY2-16" fmla="*/ 10000 h 10000"/>
              <a:gd name="connsiteX3-17" fmla="*/ 4 w 10004"/>
              <a:gd name="connsiteY3-18" fmla="*/ 10000 h 10000"/>
              <a:gd name="connsiteX4-19" fmla="*/ 30 w 10004"/>
              <a:gd name="connsiteY4-20" fmla="*/ 643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TextBox 22"/>
          <p:cNvSpPr txBox="1"/>
          <p:nvPr/>
        </p:nvSpPr>
        <p:spPr>
          <a:xfrm>
            <a:off x="1051483" y="2328415"/>
            <a:ext cx="7947025" cy="829945"/>
          </a:xfrm>
          <a:prstGeom prst="rect">
            <a:avLst/>
          </a:prstGeom>
          <a:noFill/>
        </p:spPr>
        <p:txBody>
          <a:bodyPr wrap="none">
            <a:spAutoFit/>
          </a:bodyPr>
          <a:lstStyle/>
          <a:p>
            <a:pPr algn="ctr">
              <a:defRPr/>
            </a:pPr>
            <a:r>
              <a:rPr lang="zh-CN" altLang="en-US" sz="48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基于</a:t>
            </a:r>
            <a:r>
              <a:rPr lang="en-US" altLang="zh-CN" sz="48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FPGA</a:t>
            </a:r>
            <a:r>
              <a:rPr lang="zh-CN" altLang="en-US" sz="48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的拔河游戏机设计</a:t>
            </a:r>
            <a:endParaRPr lang="zh-CN" altLang="en-US" sz="48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TextBox 23"/>
          <p:cNvSpPr txBox="1"/>
          <p:nvPr/>
        </p:nvSpPr>
        <p:spPr>
          <a:xfrm>
            <a:off x="1332000" y="3532413"/>
            <a:ext cx="5074920" cy="460375"/>
          </a:xfrm>
          <a:prstGeom prst="rect">
            <a:avLst/>
          </a:prstGeom>
          <a:noFill/>
        </p:spPr>
        <p:txBody>
          <a:bodyPr wrap="none">
            <a:spAutoFit/>
          </a:bodyPr>
          <a:lstStyle/>
          <a:p>
            <a:pPr algn="ctr">
              <a:defRPr/>
            </a:pPr>
            <a:r>
              <a:rPr lang="zh-CN" altLang="en-US" sz="2400" dirty="0" smtClean="0">
                <a:solidFill>
                  <a:schemeClr val="bg1"/>
                </a:solidFill>
                <a:latin typeface="微软雅黑" panose="020B0503020204020204" pitchFamily="34" charset="-122"/>
                <a:ea typeface="微软雅黑" panose="020B0503020204020204" pitchFamily="34" charset="-122"/>
              </a:rPr>
              <a:t>自动化学院        </a:t>
            </a:r>
            <a:r>
              <a:rPr lang="en-US" altLang="zh-CN" sz="2400" dirty="0" smtClean="0">
                <a:solidFill>
                  <a:schemeClr val="bg1"/>
                </a:solidFill>
                <a:latin typeface="微软雅黑" panose="020B0503020204020204" pitchFamily="34" charset="-122"/>
                <a:ea typeface="微软雅黑" panose="020B0503020204020204" pitchFamily="34" charset="-122"/>
              </a:rPr>
              <a:t>2014</a:t>
            </a:r>
            <a:r>
              <a:rPr lang="zh-CN" altLang="en-US" sz="2400" dirty="0" smtClean="0">
                <a:solidFill>
                  <a:schemeClr val="bg1"/>
                </a:solidFill>
                <a:latin typeface="微软雅黑" panose="020B0503020204020204" pitchFamily="34" charset="-122"/>
                <a:ea typeface="微软雅黑" panose="020B0503020204020204" pitchFamily="34" charset="-122"/>
              </a:rPr>
              <a:t>级自动</a:t>
            </a:r>
            <a:r>
              <a:rPr lang="en-US" altLang="zh-CN" sz="2400" dirty="0" smtClean="0">
                <a:solidFill>
                  <a:schemeClr val="bg1"/>
                </a:solidFill>
                <a:latin typeface="微软雅黑" panose="020B0503020204020204" pitchFamily="34" charset="-122"/>
                <a:ea typeface="微软雅黑" panose="020B0503020204020204" pitchFamily="34" charset="-122"/>
              </a:rPr>
              <a:t>1403</a:t>
            </a:r>
            <a:r>
              <a:rPr lang="zh-CN" altLang="en-US" sz="2400" dirty="0" smtClean="0">
                <a:solidFill>
                  <a:schemeClr val="bg1"/>
                </a:solidFill>
                <a:latin typeface="微软雅黑" panose="020B0503020204020204" pitchFamily="34" charset="-122"/>
                <a:ea typeface="微软雅黑" panose="020B0503020204020204" pitchFamily="34" charset="-122"/>
              </a:rPr>
              <a:t>班</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119505" y="2332990"/>
            <a:ext cx="7822565" cy="635"/>
          </a:xfrm>
          <a:prstGeom prst="line">
            <a:avLst/>
          </a:prstGeom>
          <a:noFill/>
          <a:ln w="9525" cap="flat" cmpd="sng" algn="ctr">
            <a:solidFill>
              <a:sysClr val="window" lastClr="FFFFFF"/>
            </a:solidFill>
            <a:prstDash val="solid"/>
          </a:ln>
          <a:effectLst/>
        </p:spPr>
      </p:cxnSp>
      <p:cxnSp>
        <p:nvCxnSpPr>
          <p:cNvPr id="27" name="直接连接符 26"/>
          <p:cNvCxnSpPr/>
          <p:nvPr/>
        </p:nvCxnSpPr>
        <p:spPr>
          <a:xfrm flipV="1">
            <a:off x="1119505" y="3143250"/>
            <a:ext cx="7860665" cy="12700"/>
          </a:xfrm>
          <a:prstGeom prst="line">
            <a:avLst/>
          </a:prstGeom>
          <a:noFill/>
          <a:ln w="9525" cap="flat" cmpd="sng" algn="ctr">
            <a:solidFill>
              <a:sysClr val="window" lastClr="FFFFFF"/>
            </a:solidFill>
            <a:prstDash val="solid"/>
          </a:ln>
          <a:effectLst/>
        </p:spPr>
      </p:cxnSp>
      <p:grpSp>
        <p:nvGrpSpPr>
          <p:cNvPr id="30" name="组合 29"/>
          <p:cNvGrpSpPr/>
          <p:nvPr/>
        </p:nvGrpSpPr>
        <p:grpSpPr>
          <a:xfrm>
            <a:off x="7015361" y="5706437"/>
            <a:ext cx="3977482" cy="369332"/>
            <a:chOff x="2446032" y="4729712"/>
            <a:chExt cx="3977482" cy="369332"/>
          </a:xfrm>
        </p:grpSpPr>
        <p:sp>
          <p:nvSpPr>
            <p:cNvPr id="31" name="TextBox 30"/>
            <p:cNvSpPr txBox="1"/>
            <p:nvPr/>
          </p:nvSpPr>
          <p:spPr bwMode="auto">
            <a:xfrm>
              <a:off x="3552202" y="4729712"/>
              <a:ext cx="878205" cy="368300"/>
            </a:xfrm>
            <a:prstGeom prst="rect">
              <a:avLst/>
            </a:prstGeom>
            <a:noFill/>
          </p:spPr>
          <p:txBody>
            <a:bodyPr wrap="square">
              <a:spAutoFit/>
            </a:bodyPr>
            <a:lstStyle/>
            <a:p>
              <a:pPr>
                <a:defRPr/>
              </a:pPr>
              <a:r>
                <a:rPr lang="zh-CN" altLang="en-US" b="1" dirty="0" smtClean="0">
                  <a:solidFill>
                    <a:prstClr val="black">
                      <a:lumMod val="50000"/>
                      <a:lumOff val="50000"/>
                    </a:prstClr>
                  </a:solidFill>
                  <a:latin typeface="微软雅黑" panose="020B0503020204020204" pitchFamily="34" charset="-122"/>
                  <a:ea typeface="微软雅黑" panose="020B0503020204020204" pitchFamily="34" charset="-122"/>
                </a:rPr>
                <a:t>杨磊</a:t>
              </a:r>
              <a:endParaRPr lang="zh-CN" altLang="en-US"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2" name="TextBox 31"/>
            <p:cNvSpPr txBox="1"/>
            <p:nvPr/>
          </p:nvSpPr>
          <p:spPr bwMode="auto">
            <a:xfrm>
              <a:off x="2446032" y="4729712"/>
              <a:ext cx="1107996" cy="369332"/>
            </a:xfrm>
            <a:prstGeom prst="rect">
              <a:avLst/>
            </a:prstGeom>
            <a:noFill/>
          </p:spPr>
          <p:txBody>
            <a:bodyPr wrap="none">
              <a:spAutoFit/>
            </a:bodyPr>
            <a:lstStyle/>
            <a:p>
              <a:pPr>
                <a:defRPr/>
              </a:pPr>
              <a:r>
                <a:rPr lang="zh-CN" altLang="en-US" b="1" dirty="0" smtClean="0">
                  <a:solidFill>
                    <a:srgbClr val="1F497D"/>
                  </a:solidFill>
                  <a:latin typeface="微软雅黑" panose="020B0503020204020204" pitchFamily="34" charset="-122"/>
                  <a:ea typeface="微软雅黑" panose="020B0503020204020204" pitchFamily="34" charset="-122"/>
                </a:rPr>
                <a:t>答辩人：</a:t>
              </a:r>
              <a:endParaRPr lang="zh-CN" altLang="en-US" b="1" dirty="0">
                <a:solidFill>
                  <a:srgbClr val="1F497D"/>
                </a:solidFill>
                <a:latin typeface="微软雅黑" panose="020B0503020204020204" pitchFamily="34" charset="-122"/>
                <a:ea typeface="微软雅黑" panose="020B0503020204020204" pitchFamily="34" charset="-122"/>
              </a:endParaRPr>
            </a:p>
          </p:txBody>
        </p:sp>
        <p:sp>
          <p:nvSpPr>
            <p:cNvPr id="33" name="TextBox 32"/>
            <p:cNvSpPr txBox="1"/>
            <p:nvPr/>
          </p:nvSpPr>
          <p:spPr bwMode="auto">
            <a:xfrm>
              <a:off x="5783434" y="4729712"/>
              <a:ext cx="640080" cy="368300"/>
            </a:xfrm>
            <a:prstGeom prst="rect">
              <a:avLst/>
            </a:prstGeom>
            <a:noFill/>
          </p:spPr>
          <p:txBody>
            <a:bodyPr wrap="none">
              <a:spAutoFit/>
            </a:bodyPr>
            <a:lstStyle/>
            <a:p>
              <a:pPr>
                <a:defRPr/>
              </a:pPr>
              <a:r>
                <a:rPr lang="zh-CN" altLang="en-US" b="1" dirty="0" smtClean="0">
                  <a:solidFill>
                    <a:prstClr val="black">
                      <a:lumMod val="50000"/>
                      <a:lumOff val="50000"/>
                    </a:prstClr>
                  </a:solidFill>
                  <a:latin typeface="微软雅黑" panose="020B0503020204020204" pitchFamily="34" charset="-122"/>
                  <a:ea typeface="微软雅黑" panose="020B0503020204020204" pitchFamily="34" charset="-122"/>
                </a:rPr>
                <a:t>姚霁</a:t>
              </a:r>
              <a:endParaRPr lang="zh-CN" altLang="en-US"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4" name="TextBox 33"/>
            <p:cNvSpPr txBox="1"/>
            <p:nvPr/>
          </p:nvSpPr>
          <p:spPr bwMode="auto">
            <a:xfrm>
              <a:off x="4970755" y="4729712"/>
              <a:ext cx="877163" cy="369332"/>
            </a:xfrm>
            <a:prstGeom prst="rect">
              <a:avLst/>
            </a:prstGeom>
            <a:noFill/>
          </p:spPr>
          <p:txBody>
            <a:bodyPr wrap="none">
              <a:spAutoFit/>
            </a:bodyPr>
            <a:lstStyle/>
            <a:p>
              <a:pPr>
                <a:defRPr/>
              </a:pPr>
              <a:r>
                <a:rPr lang="zh-CN" altLang="en-US" b="1" dirty="0" smtClean="0">
                  <a:solidFill>
                    <a:srgbClr val="1F497D"/>
                  </a:solidFill>
                  <a:latin typeface="微软雅黑" panose="020B0503020204020204" pitchFamily="34" charset="-122"/>
                  <a:ea typeface="微软雅黑" panose="020B0503020204020204" pitchFamily="34" charset="-122"/>
                </a:rPr>
                <a:t>导师：</a:t>
              </a:r>
              <a:endParaRPr lang="zh-CN" altLang="en-US" b="1" dirty="0">
                <a:solidFill>
                  <a:srgbClr val="1F497D"/>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1"/>
          <a:stretch>
            <a:fillRect/>
          </a:stretch>
        </p:blipFill>
        <p:spPr>
          <a:xfrm>
            <a:off x="1206500" y="720725"/>
            <a:ext cx="1255395" cy="1221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600"/>
                                        <p:tgtEl>
                                          <p:spTgt spid="14"/>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50" fill="hold"/>
                                        <p:tgtEl>
                                          <p:spTgt spid="5"/>
                                        </p:tgtEl>
                                        <p:attrNameLst>
                                          <p:attrName>ppt_x</p:attrName>
                                        </p:attrNameLst>
                                      </p:cBhvr>
                                      <p:tavLst>
                                        <p:tav tm="0">
                                          <p:val>
                                            <p:strVal val="0-#ppt_w/2"/>
                                          </p:val>
                                        </p:tav>
                                        <p:tav tm="100000">
                                          <p:val>
                                            <p:strVal val="#ppt_x"/>
                                          </p:val>
                                        </p:tav>
                                      </p:tavLst>
                                    </p:anim>
                                    <p:anim calcmode="lin" valueType="num">
                                      <p:cBhvr additive="base">
                                        <p:cTn id="12" dur="25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250" fill="hold"/>
                                        <p:tgtEl>
                                          <p:spTgt spid="19"/>
                                        </p:tgtEl>
                                        <p:attrNameLst>
                                          <p:attrName>ppt_x</p:attrName>
                                        </p:attrNameLst>
                                      </p:cBhvr>
                                      <p:tavLst>
                                        <p:tav tm="0">
                                          <p:val>
                                            <p:strVal val="0-#ppt_w/2"/>
                                          </p:val>
                                        </p:tav>
                                        <p:tav tm="100000">
                                          <p:val>
                                            <p:strVal val="#ppt_x"/>
                                          </p:val>
                                        </p:tav>
                                      </p:tavLst>
                                    </p:anim>
                                    <p:anim calcmode="lin" valueType="num">
                                      <p:cBhvr additive="base">
                                        <p:cTn id="17" dur="25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5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250" fill="hold"/>
                                        <p:tgtEl>
                                          <p:spTgt spid="22"/>
                                        </p:tgtEl>
                                        <p:attrNameLst>
                                          <p:attrName>ppt_x</p:attrName>
                                        </p:attrNameLst>
                                      </p:cBhvr>
                                      <p:tavLst>
                                        <p:tav tm="0">
                                          <p:val>
                                            <p:strVal val="1+#ppt_w/2"/>
                                          </p:val>
                                        </p:tav>
                                        <p:tav tm="100000">
                                          <p:val>
                                            <p:strVal val="#ppt_x"/>
                                          </p:val>
                                        </p:tav>
                                      </p:tavLst>
                                    </p:anim>
                                    <p:anim calcmode="lin" valueType="num">
                                      <p:cBhvr additive="base">
                                        <p:cTn id="21" dur="250" fill="hold"/>
                                        <p:tgtEl>
                                          <p:spTgt spid="22"/>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9"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0-#ppt_h/2"/>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250" fill="hold"/>
                                        <p:tgtEl>
                                          <p:spTgt spid="26"/>
                                        </p:tgtEl>
                                        <p:attrNameLst>
                                          <p:attrName>ppt_x</p:attrName>
                                        </p:attrNameLst>
                                      </p:cBhvr>
                                      <p:tavLst>
                                        <p:tav tm="0">
                                          <p:val>
                                            <p:strVal val="0-#ppt_w/2"/>
                                          </p:val>
                                        </p:tav>
                                        <p:tav tm="100000">
                                          <p:val>
                                            <p:strVal val="#ppt_x"/>
                                          </p:val>
                                        </p:tav>
                                      </p:tavLst>
                                    </p:anim>
                                    <p:anim calcmode="lin" valueType="num">
                                      <p:cBhvr additive="base">
                                        <p:cTn id="31" dur="250" fill="hold"/>
                                        <p:tgtEl>
                                          <p:spTgt spid="26"/>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250" fill="hold"/>
                                        <p:tgtEl>
                                          <p:spTgt spid="27"/>
                                        </p:tgtEl>
                                        <p:attrNameLst>
                                          <p:attrName>ppt_x</p:attrName>
                                        </p:attrNameLst>
                                      </p:cBhvr>
                                      <p:tavLst>
                                        <p:tav tm="0">
                                          <p:val>
                                            <p:strVal val="1+#ppt_w/2"/>
                                          </p:val>
                                        </p:tav>
                                        <p:tav tm="100000">
                                          <p:val>
                                            <p:strVal val="#ppt_x"/>
                                          </p:val>
                                        </p:tav>
                                      </p:tavLst>
                                    </p:anim>
                                    <p:anim calcmode="lin" valueType="num">
                                      <p:cBhvr additive="base">
                                        <p:cTn id="36" dur="250" fill="hold"/>
                                        <p:tgtEl>
                                          <p:spTgt spid="27"/>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1250"/>
                                        <p:tgtEl>
                                          <p:spTgt spid="24"/>
                                        </p:tgtEl>
                                      </p:cBhvr>
                                    </p:animEffect>
                                  </p:childTnLst>
                                </p:cTn>
                              </p:par>
                            </p:childTnLst>
                          </p:cTn>
                        </p:par>
                        <p:par>
                          <p:cTn id="41" fill="hold">
                            <p:stCondLst>
                              <p:cond delay="5000"/>
                            </p:stCondLst>
                            <p:childTnLst>
                              <p:par>
                                <p:cTn id="42" presetID="22" presetClass="entr" presetSubtype="8" fill="hold"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9" grpId="0" animBg="1"/>
      <p:bldP spid="22" grpId="0" animBg="1"/>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493487" y="590669"/>
              <a:ext cx="287673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分模块完成设计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5" name="矩形 34"/>
          <p:cNvSpPr/>
          <p:nvPr/>
        </p:nvSpPr>
        <p:spPr>
          <a:xfrm>
            <a:off x="890601" y="1478450"/>
            <a:ext cx="3777744" cy="828675"/>
          </a:xfrm>
          <a:prstGeom prst="rect">
            <a:avLst/>
          </a:prstGeom>
        </p:spPr>
        <p:txBody>
          <a:bodyPr wrap="square" lIns="91418" tIns="45709" rIns="91418" bIns="45709">
            <a:spAutoFit/>
          </a:bodyPr>
          <a:lstStyle/>
          <a:p>
            <a:pPr defTabSz="1283970" eaLnBrk="0" fontAlgn="base" hangingPunct="0">
              <a:lnSpc>
                <a:spcPct val="150000"/>
              </a:lnSpc>
              <a:spcBef>
                <a:spcPct val="0"/>
              </a:spcBef>
              <a:spcAft>
                <a:spcPct val="0"/>
              </a:spcAft>
              <a:defRPr/>
            </a:pPr>
            <a:r>
              <a:rPr lang="zh-CN" altLang="en-US" sz="3200" dirty="0">
                <a:solidFill>
                  <a:schemeClr val="tx1"/>
                </a:solidFill>
                <a:latin typeface="微软雅黑" panose="020B0503020204020204" pitchFamily="34" charset="-122"/>
                <a:ea typeface="微软雅黑" panose="020B0503020204020204" pitchFamily="34" charset="-122"/>
              </a:rPr>
              <a:t>分频模块</a:t>
            </a:r>
            <a:endParaRPr lang="zh-CN" altLang="en-US" sz="3200" dirty="0">
              <a:solidFill>
                <a:schemeClr val="tx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974725" y="3975100"/>
            <a:ext cx="9516110" cy="829945"/>
          </a:xfrm>
          <a:prstGeom prst="rect">
            <a:avLst/>
          </a:prstGeom>
          <a:noFill/>
        </p:spPr>
        <p:txBody>
          <a:bodyPr wrap="square" rtlCol="0">
            <a:spAutoFit/>
          </a:bodyPr>
          <a:p>
            <a:r>
              <a:rPr lang="en-US" altLang="zh-CN" sz="2400"/>
              <a:t>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将系统给定的频率分频，得到周期为</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20ms</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的时钟，分频后的时钟主要用于按键去抖和蜂鸣器发声。</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3" name="图片 42"/>
          <p:cNvPicPr>
            <a:picLocks noChangeAspect="1"/>
          </p:cNvPicPr>
          <p:nvPr/>
        </p:nvPicPr>
        <p:blipFill>
          <a:blip r:embed="rId1"/>
          <a:srcRect r="-120" b="7345"/>
          <a:stretch>
            <a:fillRect/>
          </a:stretch>
        </p:blipFill>
        <p:spPr>
          <a:xfrm>
            <a:off x="974725" y="2306955"/>
            <a:ext cx="9527540" cy="833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493487" y="590669"/>
              <a:ext cx="287673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分模块完成设计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5" name="矩形 34"/>
          <p:cNvSpPr/>
          <p:nvPr/>
        </p:nvSpPr>
        <p:spPr>
          <a:xfrm>
            <a:off x="890601" y="1478450"/>
            <a:ext cx="3777744" cy="828675"/>
          </a:xfrm>
          <a:prstGeom prst="rect">
            <a:avLst/>
          </a:prstGeom>
        </p:spPr>
        <p:txBody>
          <a:bodyPr wrap="square" lIns="91418" tIns="45709" rIns="91418" bIns="45709">
            <a:spAutoFit/>
          </a:bodyPr>
          <a:lstStyle/>
          <a:p>
            <a:pPr defTabSz="1283970" eaLnBrk="0" fontAlgn="base" hangingPunct="0">
              <a:lnSpc>
                <a:spcPct val="150000"/>
              </a:lnSpc>
              <a:spcBef>
                <a:spcPct val="0"/>
              </a:spcBef>
              <a:spcAft>
                <a:spcPct val="0"/>
              </a:spcAft>
              <a:defRPr/>
            </a:pPr>
            <a:r>
              <a:rPr lang="zh-CN" altLang="en-US" sz="3200" dirty="0">
                <a:solidFill>
                  <a:schemeClr val="tx1"/>
                </a:solidFill>
                <a:latin typeface="微软雅黑" panose="020B0503020204020204" pitchFamily="34" charset="-122"/>
                <a:ea typeface="微软雅黑" panose="020B0503020204020204" pitchFamily="34" charset="-122"/>
              </a:rPr>
              <a:t>按键处理模块</a:t>
            </a:r>
            <a:endParaRPr lang="zh-CN" altLang="en-US" sz="3200" dirty="0">
              <a:solidFill>
                <a:schemeClr val="tx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147482620" name="对象 -2147482621"/>
          <p:cNvGraphicFramePr>
            <a:graphicFrameLocks noChangeAspect="1"/>
          </p:cNvGraphicFramePr>
          <p:nvPr/>
        </p:nvGraphicFramePr>
        <p:xfrm>
          <a:off x="890905" y="2306955"/>
          <a:ext cx="5313045" cy="3194685"/>
        </p:xfrm>
        <a:graphic>
          <a:graphicData uri="http://schemas.openxmlformats.org/presentationml/2006/ole">
            <mc:AlternateContent xmlns:mc="http://schemas.openxmlformats.org/markup-compatibility/2006">
              <mc:Choice xmlns:v="urn:schemas-microsoft-com:vml" Requires="v">
                <p:oleObj spid="_x0000_s3076" name="" r:id="rId1" imgW="2669540" imgH="1593850" progId="Visio.Drawing.11">
                  <p:embed/>
                </p:oleObj>
              </mc:Choice>
              <mc:Fallback>
                <p:oleObj name="" r:id="rId1" imgW="2669540" imgH="1593850" progId="Visio.Drawing.11">
                  <p:embed/>
                  <p:pic>
                    <p:nvPicPr>
                      <p:cNvPr id="0" name="图片 3075"/>
                      <p:cNvPicPr/>
                      <p:nvPr/>
                    </p:nvPicPr>
                    <p:blipFill>
                      <a:blip r:embed="rId2"/>
                      <a:stretch>
                        <a:fillRect/>
                      </a:stretch>
                    </p:blipFill>
                    <p:spPr>
                      <a:xfrm>
                        <a:off x="890905" y="2306955"/>
                        <a:ext cx="5313045" cy="3194685"/>
                      </a:xfrm>
                      <a:prstGeom prst="rect">
                        <a:avLst/>
                      </a:prstGeom>
                      <a:noFill/>
                      <a:ln w="38100">
                        <a:noFill/>
                        <a:miter/>
                      </a:ln>
                    </p:spPr>
                  </p:pic>
                </p:oleObj>
              </mc:Fallback>
            </mc:AlternateContent>
          </a:graphicData>
        </a:graphic>
      </p:graphicFrame>
      <p:sp>
        <p:nvSpPr>
          <p:cNvPr id="2" name="文本框 1"/>
          <p:cNvSpPr txBox="1"/>
          <p:nvPr/>
        </p:nvSpPr>
        <p:spPr>
          <a:xfrm>
            <a:off x="6906895" y="2306955"/>
            <a:ext cx="4448810" cy="2676525"/>
          </a:xfrm>
          <a:prstGeom prst="rect">
            <a:avLst/>
          </a:prstGeom>
          <a:noFill/>
        </p:spPr>
        <p:txBody>
          <a:bodyPr wrap="square" rtlCol="0">
            <a:spAutoFit/>
          </a:bodyPr>
          <a:p>
            <a:r>
              <a:rPr lang="en-US" altLang="zh-CN" sz="2400"/>
              <a:t>         </a:t>
            </a:r>
            <a:r>
              <a:rPr lang="zh-CN" altLang="en-US" sz="2400"/>
              <a:t>实际中，按下按键后会有约20ms的抖动，此期间，按键高低电平不确定，在计算按键按下次数是应将这部分过滤掉，只有当检测到超过20ms的时间里按键一直处于低电平输入状态，才算按下有效。</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493487" y="590669"/>
              <a:ext cx="287673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分模块完成设计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5" name="矩形 34"/>
          <p:cNvSpPr/>
          <p:nvPr/>
        </p:nvSpPr>
        <p:spPr>
          <a:xfrm>
            <a:off x="890601" y="1478450"/>
            <a:ext cx="3777744" cy="828675"/>
          </a:xfrm>
          <a:prstGeom prst="rect">
            <a:avLst/>
          </a:prstGeom>
        </p:spPr>
        <p:txBody>
          <a:bodyPr wrap="square" lIns="91418" tIns="45709" rIns="91418" bIns="45709">
            <a:spAutoFit/>
          </a:bodyPr>
          <a:lstStyle/>
          <a:p>
            <a:pPr defTabSz="1283970" eaLnBrk="0" fontAlgn="base" hangingPunct="0">
              <a:lnSpc>
                <a:spcPct val="150000"/>
              </a:lnSpc>
              <a:spcBef>
                <a:spcPct val="0"/>
              </a:spcBef>
              <a:spcAft>
                <a:spcPct val="0"/>
              </a:spcAft>
              <a:defRPr/>
            </a:pPr>
            <a:r>
              <a:rPr lang="zh-CN" altLang="en-US" sz="3200" dirty="0">
                <a:solidFill>
                  <a:schemeClr val="tx1"/>
                </a:solidFill>
                <a:latin typeface="微软雅黑" panose="020B0503020204020204" pitchFamily="34" charset="-122"/>
                <a:ea typeface="微软雅黑" panose="020B0503020204020204" pitchFamily="34" charset="-122"/>
              </a:rPr>
              <a:t>按键频率比较</a:t>
            </a:r>
            <a:endParaRPr lang="zh-CN" altLang="en-US" sz="3200" dirty="0">
              <a:solidFill>
                <a:schemeClr val="tx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2" name="图片 41"/>
          <p:cNvPicPr>
            <a:picLocks noChangeAspect="1"/>
          </p:cNvPicPr>
          <p:nvPr/>
        </p:nvPicPr>
        <p:blipFill>
          <a:blip r:embed="rId1"/>
          <a:srcRect l="-267" b="4712"/>
          <a:stretch>
            <a:fillRect/>
          </a:stretch>
        </p:blipFill>
        <p:spPr>
          <a:xfrm>
            <a:off x="864235" y="2306955"/>
            <a:ext cx="10023475" cy="1630680"/>
          </a:xfrm>
          <a:prstGeom prst="rect">
            <a:avLst/>
          </a:prstGeom>
        </p:spPr>
      </p:pic>
      <p:sp>
        <p:nvSpPr>
          <p:cNvPr id="43" name="文本框 42"/>
          <p:cNvSpPr txBox="1"/>
          <p:nvPr/>
        </p:nvSpPr>
        <p:spPr>
          <a:xfrm>
            <a:off x="956945" y="4308475"/>
            <a:ext cx="9885045" cy="1198880"/>
          </a:xfrm>
          <a:prstGeom prst="rect">
            <a:avLst/>
          </a:prstGeom>
          <a:noFill/>
        </p:spPr>
        <p:txBody>
          <a:bodyPr wrap="square" rtlCol="0">
            <a:spAutoFit/>
          </a:bodyPr>
          <a:p>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图中以按键</a:t>
            </a: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为例，</a:t>
            </a:r>
            <a:r>
              <a:rPr lang="en-US" altLang="zh-CN" sz="2400">
                <a:latin typeface="微软雅黑" panose="020B0503020204020204" pitchFamily="34" charset="-122"/>
                <a:ea typeface="微软雅黑" panose="020B0503020204020204" pitchFamily="34" charset="-122"/>
              </a:rPr>
              <a:t>a2</a:t>
            </a:r>
            <a:r>
              <a:rPr lang="zh-CN" altLang="en-US" sz="2400">
                <a:latin typeface="微软雅黑" panose="020B0503020204020204" pitchFamily="34" charset="-122"/>
                <a:ea typeface="微软雅黑" panose="020B0503020204020204" pitchFamily="34" charset="-122"/>
              </a:rPr>
              <a:t>表示按键</a:t>
            </a: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按下有效，</a:t>
            </a:r>
            <a:r>
              <a:rPr lang="en-US" altLang="zh-CN" sz="2400">
                <a:latin typeface="微软雅黑" panose="020B0503020204020204" pitchFamily="34" charset="-122"/>
                <a:ea typeface="微软雅黑" panose="020B0503020204020204" pitchFamily="34" charset="-122"/>
              </a:rPr>
              <a:t>a4</a:t>
            </a:r>
            <a:r>
              <a:rPr lang="zh-CN" altLang="en-US" sz="2400">
                <a:latin typeface="微软雅黑" panose="020B0503020204020204" pitchFamily="34" charset="-122"/>
                <a:ea typeface="微软雅黑" panose="020B0503020204020204" pitchFamily="34" charset="-122"/>
              </a:rPr>
              <a:t>表示按键</a:t>
            </a: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松开有效。</a:t>
            </a:r>
            <a:endParaRPr lang="zh-CN" altLang="en-US"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       分别对按键的有效按下与有效释放进行检测，可以防止作弊，增加了游戏的公平性。</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493487" y="590669"/>
              <a:ext cx="287673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分模块完成设计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5" name="矩形 34"/>
          <p:cNvSpPr/>
          <p:nvPr/>
        </p:nvSpPr>
        <p:spPr>
          <a:xfrm>
            <a:off x="890601" y="1478450"/>
            <a:ext cx="3777744" cy="828675"/>
          </a:xfrm>
          <a:prstGeom prst="rect">
            <a:avLst/>
          </a:prstGeom>
        </p:spPr>
        <p:txBody>
          <a:bodyPr wrap="square" lIns="91418" tIns="45709" rIns="91418" bIns="45709">
            <a:spAutoFit/>
          </a:bodyPr>
          <a:lstStyle/>
          <a:p>
            <a:pPr defTabSz="1283970" eaLnBrk="0" fontAlgn="base" hangingPunct="0">
              <a:lnSpc>
                <a:spcPct val="150000"/>
              </a:lnSpc>
              <a:spcBef>
                <a:spcPct val="0"/>
              </a:spcBef>
              <a:spcAft>
                <a:spcPct val="0"/>
              </a:spcAft>
              <a:defRPr/>
            </a:pPr>
            <a:r>
              <a:rPr lang="zh-CN" sz="3200" dirty="0">
                <a:solidFill>
                  <a:schemeClr val="tx1"/>
                </a:solidFill>
                <a:latin typeface="微软雅黑" panose="020B0503020204020204" pitchFamily="34" charset="-122"/>
                <a:ea typeface="微软雅黑" panose="020B0503020204020204" pitchFamily="34" charset="-122"/>
              </a:rPr>
              <a:t>输出部分</a:t>
            </a:r>
            <a:endParaRPr lang="zh-CN" sz="3200" dirty="0">
              <a:solidFill>
                <a:schemeClr val="tx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33780" y="2429510"/>
            <a:ext cx="9869170" cy="1999615"/>
          </a:xfrm>
          <a:prstGeom prst="rect">
            <a:avLst/>
          </a:prstGeom>
          <a:noFill/>
        </p:spPr>
        <p:txBody>
          <a:bodyPr wrap="square" rtlCol="0">
            <a:spAutoFit/>
          </a:bodyPr>
          <a:p>
            <a:r>
              <a:rPr lang="en-US" altLang="zh-CN" sz="2000"/>
              <a:t>        </a:t>
            </a:r>
            <a:r>
              <a:rPr lang="en-US" altLang="zh-CN" sz="2400"/>
              <a:t> </a:t>
            </a:r>
            <a:r>
              <a:rPr lang="zh-CN" altLang="en-US" sz="2000"/>
              <a:t>（</a:t>
            </a:r>
            <a:r>
              <a:rPr lang="en-US" altLang="zh-CN" sz="2000"/>
              <a:t>1</a:t>
            </a:r>
            <a:r>
              <a:rPr lang="zh-CN" altLang="en-US" sz="2000"/>
              <a:t>）</a:t>
            </a:r>
            <a:r>
              <a:rPr lang="zh-CN" altLang="en-US" sz="2000"/>
              <a:t>亮点控制模块：设寄存变量为一个7位二进制数light。当复位后，light为B0001000，高电平点亮LED，即只有中间一个灯亮。</a:t>
            </a:r>
            <a:endParaRPr lang="zh-CN" altLang="en-US" sz="2000"/>
          </a:p>
          <a:p>
            <a:r>
              <a:rPr lang="zh-CN" altLang="en-US" sz="2000"/>
              <a:t>         （</a:t>
            </a:r>
            <a:r>
              <a:rPr lang="en-US" altLang="zh-CN" sz="2000"/>
              <a:t>2</a:t>
            </a:r>
            <a:r>
              <a:rPr lang="zh-CN" altLang="en-US" sz="2000"/>
              <a:t>）蜂鸣器控制模块：当分出胜负后，启动蜂鸣器进行报警。当控制蜂鸣器的寄存器在0与1之间波动时，蜂鸣器发出响声。</a:t>
            </a:r>
            <a:endParaRPr lang="zh-CN" altLang="en-US" sz="2000"/>
          </a:p>
          <a:p>
            <a:r>
              <a:rPr lang="zh-CN" altLang="en-US" sz="2000"/>
              <a:t>         （</a:t>
            </a:r>
            <a:r>
              <a:rPr lang="en-US" altLang="zh-CN" sz="2000"/>
              <a:t>3</a:t>
            </a:r>
            <a:r>
              <a:rPr lang="zh-CN" altLang="en-US" sz="2000"/>
              <a:t>）分数控制模块：采用两个数码管显示比分，由score_1和score_2控制，分别代表两个玩家。当亮点移动到末端时，根据结果决定哪个数码管加一。</a:t>
            </a:r>
            <a:endParaRPr lang="zh-CN" altLang="en-US" sz="2000"/>
          </a:p>
        </p:txBody>
      </p:sp>
      <p:pic>
        <p:nvPicPr>
          <p:cNvPr id="42" name="图片 41"/>
          <p:cNvPicPr>
            <a:picLocks noChangeAspect="1"/>
          </p:cNvPicPr>
          <p:nvPr/>
        </p:nvPicPr>
        <p:blipFill>
          <a:blip r:embed="rId1"/>
          <a:stretch>
            <a:fillRect/>
          </a:stretch>
        </p:blipFill>
        <p:spPr>
          <a:xfrm>
            <a:off x="1033780" y="4553585"/>
            <a:ext cx="9098280" cy="998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anose="020B0503020204020204" pitchFamily="34" charset="-122"/>
                <a:ea typeface="微软雅黑" panose="020B0503020204020204" pitchFamily="34" charset="-122"/>
              </a:rPr>
              <a:t>设计结果与不足</a:t>
            </a:r>
            <a:endParaRPr lang="zh-CN" altLang="en-US" sz="1200" spc="-100" dirty="0">
              <a:latin typeface="微软雅黑" panose="020B0503020204020204" pitchFamily="34" charset="-122"/>
              <a:ea typeface="微软雅黑" panose="020B0503020204020204" pitchFamily="34" charset="-122"/>
            </a:endParaRPr>
          </a:p>
        </p:txBody>
      </p:sp>
      <p:sp>
        <p:nvSpPr>
          <p:cNvPr id="19" name="TextBox 18"/>
          <p:cNvSpPr txBox="1"/>
          <p:nvPr/>
        </p:nvSpPr>
        <p:spPr>
          <a:xfrm>
            <a:off x="7670801" y="2971235"/>
            <a:ext cx="2676526"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设计</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结果</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0347130" y="5029201"/>
            <a:ext cx="1255597" cy="976414"/>
            <a:chOff x="10318555" y="4914901"/>
            <a:chExt cx="1255597" cy="97641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itchFamily="34" charset="0"/>
              </a:endParaRPr>
            </a:p>
          </p:txBody>
        </p:sp>
        <p:sp>
          <p:nvSpPr>
            <p:cNvPr id="22" name="TextBox 21"/>
            <p:cNvSpPr txBox="1"/>
            <p:nvPr/>
          </p:nvSpPr>
          <p:spPr>
            <a:xfrm>
              <a:off x="10526973" y="4969295"/>
              <a:ext cx="1047179" cy="92202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4</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70800" y="3524269"/>
            <a:ext cx="2676526"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不足之处</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60" y="3726180"/>
            <a:ext cx="2336165"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35001" y="590669"/>
              <a:ext cx="2735216" cy="46037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4.</a:t>
              </a:r>
              <a:r>
                <a:rPr lang="zh-CN" altLang="en-US" sz="2400" dirty="0">
                  <a:solidFill>
                    <a:schemeClr val="bg1"/>
                  </a:solidFill>
                  <a:latin typeface="微软雅黑" panose="020B0503020204020204" pitchFamily="34" charset="-122"/>
                  <a:ea typeface="微软雅黑" panose="020B0503020204020204" pitchFamily="34" charset="-122"/>
                </a:rPr>
                <a:t>设计结果与不足</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329690" y="1682750"/>
            <a:ext cx="9143365" cy="3046095"/>
          </a:xfrm>
          <a:prstGeom prst="rect">
            <a:avLst/>
          </a:prstGeom>
          <a:noFill/>
        </p:spPr>
        <p:txBody>
          <a:bodyPr wrap="square" rtlCol="0">
            <a:spAutoFit/>
          </a:bodyPr>
          <a:p>
            <a:r>
              <a:rPr lang="en-US" altLang="zh-CN" sz="2400"/>
              <a:t>        </a:t>
            </a:r>
            <a:r>
              <a:rPr lang="zh-CN" altLang="en-US" sz="2400"/>
              <a:t>通过</a:t>
            </a:r>
            <a:r>
              <a:rPr lang="en-US" altLang="zh-CN" sz="2400"/>
              <a:t>Quartus</a:t>
            </a:r>
            <a:r>
              <a:rPr lang="zh-CN" altLang="en-US" sz="2400"/>
              <a:t>将程序下载到开发板中，经过管脚配置和系统联调，完成硬件设计。</a:t>
            </a:r>
            <a:endParaRPr lang="zh-CN" altLang="en-US" sz="2400"/>
          </a:p>
          <a:p>
            <a:r>
              <a:rPr lang="zh-CN" altLang="en-US" sz="2400"/>
              <a:t>         对于该毕业设计，利用FPGA多线程处理模式克服了纯硬件数字系统方式控制不灵活的缺点，本设计采用altera公司的可编程逻辑器件，并配以开发软件在计算机上进行各种电路设计和修改，并对电路特性进行仿真模拟，最后将设计方案下载到开发板中，这样可实现高度集成和精确的电路设计和降低设计成本提高了设计效率和电路的可靠性。</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7" cy="507683"/>
            <a:chOff x="0" y="543361"/>
            <a:chExt cx="3370217" cy="50768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635001" y="590669"/>
              <a:ext cx="2735216" cy="46037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4.</a:t>
              </a:r>
              <a:r>
                <a:rPr lang="zh-CN" altLang="en-US" sz="2400" dirty="0" smtClean="0">
                  <a:solidFill>
                    <a:schemeClr val="bg1"/>
                  </a:solidFill>
                  <a:latin typeface="微软雅黑" panose="020B0503020204020204" pitchFamily="34" charset="-122"/>
                  <a:ea typeface="微软雅黑" panose="020B0503020204020204" pitchFamily="34" charset="-122"/>
                </a:rPr>
                <a:t>设计</a:t>
              </a:r>
              <a:r>
                <a:rPr lang="zh-CN" altLang="en-US" sz="2400" dirty="0">
                  <a:solidFill>
                    <a:schemeClr val="bg1"/>
                  </a:solidFill>
                  <a:latin typeface="微软雅黑" panose="020B0503020204020204" pitchFamily="34" charset="-122"/>
                  <a:ea typeface="微软雅黑" panose="020B0503020204020204" pitchFamily="34" charset="-122"/>
                </a:rPr>
                <a:t>结果与不足</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1543685" y="2275205"/>
            <a:ext cx="8896985" cy="193802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       在按键输入方面，可以外接按键，将A、B玩家的操纵按键距离拉大，这样更便于在实际中双人操作；本设计的比赛时长也较短，可以通过改变计数器部分的参数并增加灯的数量来增加比赛时间；此外，还可以设置成多人拔河游戏，可以更好地体现基于电子系统拔河游戏机的优越性，编程难度也自然会更高。</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1590040" y="1432560"/>
            <a:ext cx="880427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sym typeface="+mn-ea"/>
              </a:rPr>
              <a:t>本设计还有许多不足之处：</a:t>
            </a:r>
            <a:endParaRPr lang="zh-CN" altLang="en-US" sz="2400"/>
          </a:p>
        </p:txBody>
      </p:sp>
      <p:sp>
        <p:nvSpPr>
          <p:cNvPr id="6" name="文本框 5"/>
          <p:cNvSpPr txBox="1"/>
          <p:nvPr/>
        </p:nvSpPr>
        <p:spPr>
          <a:xfrm>
            <a:off x="1590040" y="4447540"/>
            <a:ext cx="8742680" cy="460375"/>
          </a:xfrm>
          <a:prstGeom prst="rect">
            <a:avLst/>
          </a:prstGeom>
          <a:noFill/>
        </p:spPr>
        <p:txBody>
          <a:bodyPr wrap="square" rtlCol="0">
            <a:spAutoFit/>
          </a:bodyPr>
          <a:p>
            <a:r>
              <a:rPr lang="en-US" altLang="zh-CN" sz="2400">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在今后的学习中可继续对该设计进行改进，实现更多的功能。</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6" cy="507683"/>
            <a:chOff x="0" y="543361"/>
            <a:chExt cx="3370216" cy="50768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898051" y="590669"/>
              <a:ext cx="189594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致谢</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2046515" y="1735527"/>
            <a:ext cx="8055428" cy="2553335"/>
          </a:xfrm>
          <a:prstGeom prst="rect">
            <a:avLst/>
          </a:prstGeom>
          <a:noFill/>
        </p:spPr>
        <p:txBody>
          <a:bodyPr wrap="square" rtlCol="0">
            <a:spAutoFit/>
          </a:bodyPr>
          <a:lstStyle/>
          <a:p>
            <a:pPr algn="just">
              <a:lnSpc>
                <a:spcPct val="200000"/>
              </a:lnSpc>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      大学</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本科的学习生活即将结束。在此，我要感谢所有曾经教导过我的老师和关心过我的同学，你们在我成长过程中给予了我很大的帮助。本文能够顺利完成，要特别感谢我的导师姚霁老师，感谢各位老师的关心和帮助！</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2311118" y="4799103"/>
            <a:ext cx="7526221" cy="830997"/>
          </a:xfrm>
          <a:prstGeom prst="rect">
            <a:avLst/>
          </a:prstGeom>
          <a:noFill/>
        </p:spPr>
        <p:txBody>
          <a:bodyPr wrap="square" rtlCol="0">
            <a:spAutoFit/>
          </a:bodyPr>
          <a:lstStyle/>
          <a:p>
            <a:pPr algn="just">
              <a:lnSpc>
                <a:spcPct val="200000"/>
              </a:lnSpc>
            </a:pPr>
            <a:r>
              <a:rPr lang="zh-CN" altLang="en-US" sz="2400" b="1" dirty="0" smtClean="0">
                <a:solidFill>
                  <a:schemeClr val="tx2"/>
                </a:solidFill>
                <a:latin typeface="微软雅黑" panose="020B0503020204020204" pitchFamily="34" charset="-122"/>
                <a:ea typeface="微软雅黑" panose="020B0503020204020204" pitchFamily="34" charset="-122"/>
              </a:rPr>
              <a:t>      最后</a:t>
            </a:r>
            <a:r>
              <a:rPr lang="zh-CN" altLang="en-US" sz="2400" b="1" dirty="0">
                <a:solidFill>
                  <a:schemeClr val="tx2"/>
                </a:solidFill>
                <a:latin typeface="微软雅黑" panose="020B0503020204020204" pitchFamily="34" charset="-122"/>
                <a:ea typeface="微软雅黑" panose="020B0503020204020204" pitchFamily="34" charset="-122"/>
              </a:rPr>
              <a:t>向所有关心和帮助过我的人表示衷心的感谢！</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1550315" y="6507183"/>
            <a:ext cx="299785" cy="299785"/>
            <a:chOff x="11550315" y="6496550"/>
            <a:chExt cx="299785" cy="299785"/>
          </a:xfrm>
        </p:grpSpPr>
        <p:sp>
          <p:nvSpPr>
            <p:cNvPr id="25" name="椭圆 2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flipH="1">
            <a:off x="11055771" y="6507183"/>
            <a:ext cx="299785" cy="299785"/>
            <a:chOff x="11550315" y="6496550"/>
            <a:chExt cx="299785" cy="299785"/>
          </a:xfrm>
        </p:grpSpPr>
        <p:sp>
          <p:nvSpPr>
            <p:cNvPr id="28" name="椭圆 2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898051" y="590669"/>
              <a:ext cx="1492327"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目   录</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2564868" y="1525231"/>
            <a:ext cx="6947964" cy="737210"/>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选题背景及意义</a:t>
              </a:r>
              <a:endParaRPr lang="zh-CN" altLang="en-US" sz="1600" kern="1200" dirty="0"/>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1</a:t>
              </a:r>
              <a:endParaRPr lang="zh-CN" altLang="en-US" sz="3700" kern="1200" dirty="0"/>
            </a:p>
          </p:txBody>
        </p:sp>
      </p:grpSp>
      <p:grpSp>
        <p:nvGrpSpPr>
          <p:cNvPr id="46" name="组合 45"/>
          <p:cNvGrpSpPr/>
          <p:nvPr/>
        </p:nvGrpSpPr>
        <p:grpSpPr>
          <a:xfrm>
            <a:off x="2564868" y="2600292"/>
            <a:ext cx="6947964" cy="737210"/>
            <a:chOff x="1098018" y="2114517"/>
            <a:chExt cx="6947964" cy="737210"/>
          </a:xfrm>
        </p:grpSpPr>
        <p:sp>
          <p:nvSpPr>
            <p:cNvPr id="47" name="任意多边形 46"/>
            <p:cNvSpPr/>
            <p:nvPr/>
          </p:nvSpPr>
          <p:spPr>
            <a:xfrm>
              <a:off x="2699790" y="2188239"/>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kern="1200" dirty="0"/>
                <a:t>设计简述</a:t>
              </a:r>
              <a:endParaRPr lang="zh-CN" altLang="en-US" sz="1600" kern="1200" dirty="0"/>
            </a:p>
          </p:txBody>
        </p:sp>
        <p:sp>
          <p:nvSpPr>
            <p:cNvPr id="48" name="任意多边形 47"/>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2</a:t>
              </a:r>
              <a:endParaRPr lang="zh-CN" altLang="en-US" sz="3700" kern="1200" dirty="0"/>
            </a:p>
          </p:txBody>
        </p:sp>
      </p:grpSp>
      <p:grpSp>
        <p:nvGrpSpPr>
          <p:cNvPr id="49" name="组合 48"/>
          <p:cNvGrpSpPr/>
          <p:nvPr/>
        </p:nvGrpSpPr>
        <p:grpSpPr>
          <a:xfrm>
            <a:off x="2564868" y="3736948"/>
            <a:ext cx="6947964" cy="737210"/>
            <a:chOff x="1098018" y="2888588"/>
            <a:chExt cx="6947964" cy="737210"/>
          </a:xfrm>
        </p:grpSpPr>
        <p:sp>
          <p:nvSpPr>
            <p:cNvPr id="50" name="任意多边形 49"/>
            <p:cNvSpPr/>
            <p:nvPr/>
          </p:nvSpPr>
          <p:spPr>
            <a:xfrm>
              <a:off x="2699790" y="296231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kern="1200" dirty="0"/>
                <a:t>分模块完成设计</a:t>
              </a:r>
              <a:endParaRPr lang="zh-CN" altLang="en-US" sz="1600" kern="1200" dirty="0"/>
            </a:p>
          </p:txBody>
        </p:sp>
        <p:sp>
          <p:nvSpPr>
            <p:cNvPr id="51" name="任意多边形 50"/>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3</a:t>
              </a:r>
              <a:endParaRPr lang="zh-CN" altLang="en-US" sz="3700" kern="1200" dirty="0"/>
            </a:p>
          </p:txBody>
        </p:sp>
      </p:grpSp>
      <p:grpSp>
        <p:nvGrpSpPr>
          <p:cNvPr id="55" name="组合 54"/>
          <p:cNvGrpSpPr/>
          <p:nvPr/>
        </p:nvGrpSpPr>
        <p:grpSpPr>
          <a:xfrm>
            <a:off x="2564868" y="4806936"/>
            <a:ext cx="6947964" cy="737210"/>
            <a:chOff x="1098018" y="4436731"/>
            <a:chExt cx="6947964" cy="737210"/>
          </a:xfrm>
        </p:grpSpPr>
        <p:sp>
          <p:nvSpPr>
            <p:cNvPr id="56" name="任意多边形 55"/>
            <p:cNvSpPr/>
            <p:nvPr/>
          </p:nvSpPr>
          <p:spPr>
            <a:xfrm>
              <a:off x="2699790" y="4510453"/>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设计结果与不足</a:t>
              </a:r>
              <a:endParaRPr lang="zh-CN" altLang="en-US" sz="1600" kern="1200" dirty="0"/>
            </a:p>
          </p:txBody>
        </p:sp>
        <p:sp>
          <p:nvSpPr>
            <p:cNvPr id="57" name="任意多边形 56"/>
            <p:cNvSpPr/>
            <p:nvPr/>
          </p:nvSpPr>
          <p:spPr>
            <a:xfrm>
              <a:off x="1098018" y="4436731"/>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dirty="0"/>
                <a:t>4</a:t>
              </a:r>
              <a:endParaRPr lang="en-US" altLang="zh-CN" sz="3700" kern="1200" dirty="0"/>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left)">
                                          <p:cBhvr>
                                            <p:cTn id="2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left)">
                                          <p:cBhvr>
                                            <p:cTn id="2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单圆角矩形 3"/>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单圆角矩形 4"/>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anose="020B0503020204020204" pitchFamily="34" charset="-122"/>
                <a:ea typeface="微软雅黑" panose="020B0503020204020204" pitchFamily="34" charset="-122"/>
              </a:rPr>
              <a:t>课题背景及意义</a:t>
            </a:r>
            <a:endParaRPr lang="zh-CN" altLang="en-US" sz="1200" spc="-100" dirty="0">
              <a:latin typeface="微软雅黑" panose="020B0503020204020204" pitchFamily="34" charset="-122"/>
              <a:ea typeface="微软雅黑" panose="020B0503020204020204" pitchFamily="34" charset="-122"/>
            </a:endParaRPr>
          </a:p>
        </p:txBody>
      </p:sp>
      <p:sp>
        <p:nvSpPr>
          <p:cNvPr id="6" name="TextBox 5"/>
          <p:cNvSpPr txBox="1"/>
          <p:nvPr/>
        </p:nvSpPr>
        <p:spPr>
          <a:xfrm>
            <a:off x="7647962" y="2971235"/>
            <a:ext cx="2191364"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课题</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的背景</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0347130" y="5029201"/>
            <a:ext cx="1255597" cy="977724"/>
            <a:chOff x="10318555" y="4914901"/>
            <a:chExt cx="1255597" cy="977724"/>
          </a:xfrm>
        </p:grpSpPr>
        <p:sp>
          <p:nvSpPr>
            <p:cNvPr id="8" name="椭圆 7"/>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itchFamily="34" charset="0"/>
              </a:endParaRPr>
            </a:p>
          </p:txBody>
        </p:sp>
        <p:sp>
          <p:nvSpPr>
            <p:cNvPr id="9" name="TextBox 8"/>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1</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47962" y="3508394"/>
            <a:ext cx="2191364"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课题</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的意义</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480120" y="3725901"/>
            <a:ext cx="3203249" cy="2125488"/>
            <a:chOff x="480120" y="4242235"/>
            <a:chExt cx="2459290" cy="163184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19" name="TextBox 18"/>
            <p:cNvSpPr txBox="1"/>
            <p:nvPr/>
          </p:nvSpPr>
          <p:spPr>
            <a:xfrm>
              <a:off x="748046" y="5449445"/>
              <a:ext cx="2191364" cy="424630"/>
            </a:xfrm>
            <a:prstGeom prst="rect">
              <a:avLst/>
            </a:prstGeom>
            <a:noFill/>
          </p:spPr>
          <p:txBody>
            <a:bodyPr wrap="square">
              <a:spAutoFit/>
            </a:bodyPr>
            <a:lstStyle/>
            <a:p>
              <a:pPr fontAlgn="auto">
                <a:lnSpc>
                  <a:spcPct val="150000"/>
                </a:lnSpc>
                <a:spcBef>
                  <a:spcPts val="0"/>
                </a:spcBef>
                <a:spcAft>
                  <a:spcPts val="0"/>
                </a:spcAft>
                <a:defRPr/>
              </a:pP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16"/>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Scale>
                                          <p:cBhvr>
                                            <p:cTn id="1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
                                            </p:tgtEl>
                                            <p:attrNameLst>
                                              <p:attrName>ppt_x</p:attrName>
                                              <p:attrName>ppt_y</p:attrName>
                                            </p:attrNameLst>
                                          </p:cBhvr>
                                        </p:animMotion>
                                        <p:animEffect transition="in" filter="fade">
                                          <p:cBhvr>
                                            <p:cTn id="20" dur="1000"/>
                                            <p:tgtEl>
                                              <p:spTgt spid="6"/>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17"/>
                                            </p:tgtEl>
                                            <p:attrNameLst>
                                              <p:attrName>style.visibility</p:attrName>
                                            </p:attrNameLst>
                                          </p:cBhvr>
                                          <p:to>
                                            <p:strVal val="visible"/>
                                          </p:to>
                                        </p:set>
                                        <p:animScale>
                                          <p:cBhvr>
                                            <p:cTn id="2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17"/>
                                            </p:tgtEl>
                                            <p:attrNameLst>
                                              <p:attrName>ppt_x</p:attrName>
                                              <p:attrName>ppt_y</p:attrName>
                                            </p:attrNameLst>
                                          </p:cBhvr>
                                        </p:animMotion>
                                        <p:animEffect transition="in" filter="fade">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16"/>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Scale>
                                          <p:cBhvr>
                                            <p:cTn id="1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
                                            </p:tgtEl>
                                            <p:attrNameLst>
                                              <p:attrName>ppt_x</p:attrName>
                                              <p:attrName>ppt_y</p:attrName>
                                            </p:attrNameLst>
                                          </p:cBhvr>
                                        </p:animMotion>
                                        <p:animEffect transition="in" filter="fade">
                                          <p:cBhvr>
                                            <p:cTn id="20" dur="1000"/>
                                            <p:tgtEl>
                                              <p:spTgt spid="6"/>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17"/>
                                            </p:tgtEl>
                                            <p:attrNameLst>
                                              <p:attrName>style.visibility</p:attrName>
                                            </p:attrNameLst>
                                          </p:cBhvr>
                                          <p:to>
                                            <p:strVal val="visible"/>
                                          </p:to>
                                        </p:set>
                                        <p:animScale>
                                          <p:cBhvr>
                                            <p:cTn id="2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17"/>
                                            </p:tgtEl>
                                            <p:attrNameLst>
                                              <p:attrName>ppt_x</p:attrName>
                                              <p:attrName>ppt_y</p:attrName>
                                            </p:attrNameLst>
                                          </p:cBhvr>
                                        </p:animMotion>
                                        <p:animEffect transition="in" filter="fade">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037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课题</a:t>
              </a:r>
              <a:r>
                <a:rPr lang="zh-CN" altLang="en-US" sz="2400" dirty="0">
                  <a:solidFill>
                    <a:schemeClr val="bg1"/>
                  </a:solidFill>
                  <a:latin typeface="微软雅黑" panose="020B0503020204020204" pitchFamily="34" charset="-122"/>
                  <a:ea typeface="微软雅黑" panose="020B0503020204020204" pitchFamily="34" charset="-122"/>
                </a:rPr>
                <a:t>背景及意义</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2538252" y="2136521"/>
            <a:ext cx="7146926" cy="36004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369570" algn="ctr" defTabSz="128397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TextBox 61"/>
          <p:cNvSpPr txBox="1">
            <a:spLocks noChangeArrowheads="1"/>
          </p:cNvSpPr>
          <p:nvPr/>
        </p:nvSpPr>
        <p:spPr bwMode="auto">
          <a:xfrm>
            <a:off x="2748697" y="2724318"/>
            <a:ext cx="6921500" cy="3106420"/>
          </a:xfrm>
          <a:prstGeom prst="rect">
            <a:avLst/>
          </a:prstGeom>
          <a:noFill/>
          <a:ln w="9525">
            <a:noFill/>
            <a:miter lim="800000"/>
          </a:ln>
        </p:spPr>
        <p:txBody>
          <a:bodyPr lIns="91418" tIns="45709" rIns="91418" bIns="45709">
            <a:spAutoFit/>
          </a:bodyPr>
          <a:lstStyle/>
          <a:p>
            <a:pPr defTabSz="1283970" eaLnBrk="0" fontAlgn="base" hangingPunct="0">
              <a:lnSpc>
                <a:spcPct val="200000"/>
              </a:lnSpc>
              <a:spcBef>
                <a:spcPct val="0"/>
              </a:spcBef>
              <a:spcAft>
                <a:spcPct val="0"/>
              </a:spcAft>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性能：</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硬件并行处理</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1283970" eaLnBrk="0" fontAlgn="base" hangingPunct="0">
              <a:lnSpc>
                <a:spcPct val="200000"/>
              </a:lnSpc>
              <a:spcBef>
                <a:spcPct val="0"/>
              </a:spcBef>
              <a:spcAft>
                <a:spcPct val="0"/>
              </a:spcAft>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时间：</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开发周期短</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1283970" eaLnBrk="0" fontAlgn="base" hangingPunct="0">
              <a:lnSpc>
                <a:spcPct val="200000"/>
              </a:lnSpc>
              <a:spcBef>
                <a:spcPct val="0"/>
              </a:spcBef>
              <a:spcAft>
                <a:spcPct val="0"/>
              </a:spcAft>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维护：无需花费时间重新设计硬件电路</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1283970" eaLnBrk="0" fontAlgn="base" hangingPunct="0">
              <a:lnSpc>
                <a:spcPct val="200000"/>
              </a:lnSpc>
              <a:spcBef>
                <a:spcPct val="0"/>
              </a:spcBef>
              <a:spcAft>
                <a:spcPct val="0"/>
              </a:spcAft>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成本低：不需要投片生产</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1283970" eaLnBrk="0" fontAlgn="base" hangingPunct="0">
              <a:lnSpc>
                <a:spcPct val="200000"/>
              </a:lnSpc>
              <a:spcBef>
                <a:spcPct val="0"/>
              </a:spcBef>
              <a:spcAft>
                <a:spcPct val="0"/>
              </a:spcAft>
              <a:defRPr/>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AutoShape 3"/>
          <p:cNvSpPr>
            <a:spLocks noChangeArrowheads="1"/>
          </p:cNvSpPr>
          <p:nvPr/>
        </p:nvSpPr>
        <p:spPr bwMode="auto">
          <a:xfrm>
            <a:off x="4845662" y="1524553"/>
            <a:ext cx="2553099" cy="900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91418" tIns="45709" rIns="91418" bIns="45709" anchor="ctr"/>
          <a:lstStyle/>
          <a:p>
            <a:pPr marL="0" marR="0" lvl="0" indent="0" algn="ctr" defTabSz="1283970" eaLnBrk="0" fontAlgn="ctr" latinLnBrk="0" hangingPunct="0">
              <a:lnSpc>
                <a:spcPct val="100000"/>
              </a:lnSpc>
              <a:spcBef>
                <a:spcPts val="0"/>
              </a:spcBef>
              <a:spcAft>
                <a:spcPts val="0"/>
              </a:spcAft>
              <a:buClr>
                <a:srgbClr val="FF0000"/>
              </a:buClr>
              <a:buSzPct val="70000"/>
              <a:buFontTx/>
              <a:buNone/>
              <a:defRPr/>
            </a:pPr>
            <a:r>
              <a:rPr kumimoji="0" lang="en-US" altLang="zh-CN"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rPr>
              <a:t>FPGA</a:t>
            </a:r>
            <a:r>
              <a:rPr kumimoji="0" lang="zh-CN" altLang="en-US"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rPr>
              <a:t>的优势</a:t>
            </a:r>
            <a:endParaRPr kumimoji="0" lang="zh-CN" altLang="en-US"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037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课题</a:t>
              </a:r>
              <a:r>
                <a:rPr lang="zh-CN" altLang="en-US" sz="2400" dirty="0">
                  <a:solidFill>
                    <a:schemeClr val="bg1"/>
                  </a:solidFill>
                  <a:latin typeface="微软雅黑" panose="020B0503020204020204" pitchFamily="34" charset="-122"/>
                  <a:ea typeface="微软雅黑" panose="020B0503020204020204" pitchFamily="34" charset="-122"/>
                </a:rPr>
                <a:t>背景及意义</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2538252" y="2136521"/>
            <a:ext cx="7146926" cy="36004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369570" algn="ctr" defTabSz="128397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TextBox 61"/>
          <p:cNvSpPr txBox="1">
            <a:spLocks noChangeArrowheads="1"/>
          </p:cNvSpPr>
          <p:nvPr/>
        </p:nvSpPr>
        <p:spPr bwMode="auto">
          <a:xfrm>
            <a:off x="2748697" y="2724318"/>
            <a:ext cx="6921500" cy="3106420"/>
          </a:xfrm>
          <a:prstGeom prst="rect">
            <a:avLst/>
          </a:prstGeom>
          <a:noFill/>
          <a:ln w="9525">
            <a:noFill/>
            <a:miter lim="800000"/>
          </a:ln>
        </p:spPr>
        <p:txBody>
          <a:bodyPr lIns="91418" tIns="45709" rIns="91418" bIns="45709">
            <a:spAutoFit/>
          </a:bodyPr>
          <a:lstStyle/>
          <a:p>
            <a:pPr defTabSz="1283970" eaLnBrk="0" fontAlgn="base" hangingPunct="0">
              <a:lnSpc>
                <a:spcPct val="200000"/>
              </a:lnSpc>
              <a:spcBef>
                <a:spcPct val="0"/>
              </a:spcBef>
              <a:spcAft>
                <a:spcPct val="0"/>
              </a:spcAft>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随着电子信息技术的高速发展，电子系统的设计有了深刻变化，成本更低、周期更短。利用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FPGA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设计出一个具体的产品，具有现实意义，在实际运用中的需求，又对设计思路提出了更高的要求。</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1283970" eaLnBrk="0" fontAlgn="base" hangingPunct="0">
              <a:lnSpc>
                <a:spcPct val="200000"/>
              </a:lnSpc>
              <a:spcBef>
                <a:spcPct val="0"/>
              </a:spcBef>
              <a:spcAft>
                <a:spcPct val="0"/>
              </a:spcAft>
              <a:defRPr/>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AutoShape 3"/>
          <p:cNvSpPr>
            <a:spLocks noChangeArrowheads="1"/>
          </p:cNvSpPr>
          <p:nvPr/>
        </p:nvSpPr>
        <p:spPr bwMode="auto">
          <a:xfrm>
            <a:off x="4845662" y="1524553"/>
            <a:ext cx="2553099" cy="900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91418" tIns="45709" rIns="91418" bIns="45709" anchor="ctr"/>
          <a:lstStyle/>
          <a:p>
            <a:pPr marL="0" marR="0" lvl="0" indent="0" algn="ctr" defTabSz="1283970" eaLnBrk="0" fontAlgn="ctr" latinLnBrk="0" hangingPunct="0">
              <a:lnSpc>
                <a:spcPct val="100000"/>
              </a:lnSpc>
              <a:spcBef>
                <a:spcPts val="0"/>
              </a:spcBef>
              <a:spcAft>
                <a:spcPts val="0"/>
              </a:spcAft>
              <a:buClr>
                <a:srgbClr val="FF0000"/>
              </a:buClr>
              <a:buSzPct val="70000"/>
              <a:buFontTx/>
              <a:buNone/>
              <a:defRPr/>
            </a:pPr>
            <a:r>
              <a:rPr kumimoji="0" lang="zh-CN" altLang="en-US"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rPr>
              <a:t>课题研究意义</a:t>
            </a:r>
            <a:endParaRPr kumimoji="0" lang="zh-CN" altLang="en-US"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单圆角矩形 22"/>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4" name="单圆角矩形 23"/>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anose="020B0503020204020204" pitchFamily="34" charset="-122"/>
                <a:ea typeface="微软雅黑" panose="020B0503020204020204" pitchFamily="34" charset="-122"/>
              </a:rPr>
              <a:t>设计简述</a:t>
            </a:r>
            <a:endParaRPr lang="zh-CN" altLang="en-US" sz="1200" spc="-1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7647962" y="2971235"/>
            <a:ext cx="2191364"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实现目标</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0347130" y="5029201"/>
            <a:ext cx="1255597" cy="977724"/>
            <a:chOff x="10318555" y="4914901"/>
            <a:chExt cx="1255597" cy="977724"/>
          </a:xfrm>
        </p:grpSpPr>
        <p:sp>
          <p:nvSpPr>
            <p:cNvPr id="27" name="椭圆 26"/>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itchFamily="34" charset="0"/>
              </a:endParaRPr>
            </a:p>
          </p:txBody>
        </p:sp>
        <p:sp>
          <p:nvSpPr>
            <p:cNvPr id="28" name="TextBox 27"/>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2</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9" name="直接连接符 28"/>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47305" y="3508375"/>
            <a:ext cx="2192020"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设计思路</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60" y="3726180"/>
            <a:ext cx="2336165"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6"/>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24"/>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Scale>
                                          <p:cBhvr>
                                            <p:cTn id="18"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5"/>
                                            </p:tgtEl>
                                            <p:attrNameLst>
                                              <p:attrName>ppt_x</p:attrName>
                                              <p:attrName>ppt_y</p:attrName>
                                            </p:attrNameLst>
                                          </p:cBhvr>
                                        </p:animMotion>
                                        <p:animEffect transition="in" filter="fade">
                                          <p:cBhvr>
                                            <p:cTn id="20" dur="1000"/>
                                            <p:tgtEl>
                                              <p:spTgt spid="25"/>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30"/>
                                            </p:tgtEl>
                                            <p:attrNameLst>
                                              <p:attrName>style.visibility</p:attrName>
                                            </p:attrNameLst>
                                          </p:cBhvr>
                                          <p:to>
                                            <p:strVal val="visible"/>
                                          </p:to>
                                        </p:set>
                                        <p:animScale>
                                          <p:cBhvr>
                                            <p:cTn id="23"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0"/>
                                            </p:tgtEl>
                                            <p:attrNameLst>
                                              <p:attrName>ppt_x</p:attrName>
                                              <p:attrName>ppt_y</p:attrName>
                                            </p:attrNameLst>
                                          </p:cBhvr>
                                        </p:animMotion>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6"/>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24"/>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Scale>
                                          <p:cBhvr>
                                            <p:cTn id="18"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5"/>
                                            </p:tgtEl>
                                            <p:attrNameLst>
                                              <p:attrName>ppt_x</p:attrName>
                                              <p:attrName>ppt_y</p:attrName>
                                            </p:attrNameLst>
                                          </p:cBhvr>
                                        </p:animMotion>
                                        <p:animEffect transition="in" filter="fade">
                                          <p:cBhvr>
                                            <p:cTn id="20" dur="1000"/>
                                            <p:tgtEl>
                                              <p:spTgt spid="25"/>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30"/>
                                            </p:tgtEl>
                                            <p:attrNameLst>
                                              <p:attrName>style.visibility</p:attrName>
                                            </p:attrNameLst>
                                          </p:cBhvr>
                                          <p:to>
                                            <p:strVal val="visible"/>
                                          </p:to>
                                        </p:set>
                                        <p:animScale>
                                          <p:cBhvr>
                                            <p:cTn id="23"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0"/>
                                            </p:tgtEl>
                                            <p:attrNameLst>
                                              <p:attrName>ppt_x</p:attrName>
                                              <p:attrName>ppt_y</p:attrName>
                                            </p:attrNameLst>
                                          </p:cBhvr>
                                        </p:animMotion>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p:bldP spid="3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7683"/>
            <a:chOff x="0" y="543361"/>
            <a:chExt cx="3370216"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37029" y="590669"/>
              <a:ext cx="2833187"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设计简述</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2" name="TextBox 111"/>
          <p:cNvSpPr txBox="1"/>
          <p:nvPr/>
        </p:nvSpPr>
        <p:spPr>
          <a:xfrm>
            <a:off x="1974850" y="1985010"/>
            <a:ext cx="7830820" cy="2399665"/>
          </a:xfrm>
          <a:prstGeom prst="rect">
            <a:avLst/>
          </a:prstGeom>
          <a:noFill/>
        </p:spPr>
        <p:txBody>
          <a:bodyPr wrap="square">
            <a:spAutoFit/>
          </a:bodyPr>
          <a:lstStyle/>
          <a:p>
            <a:pPr algn="l">
              <a:lnSpc>
                <a:spcPct val="150000"/>
              </a:lnSpc>
              <a:defRPr/>
            </a:pPr>
            <a:r>
              <a:rPr lang="en-US" altLang="zh-CN" sz="2000" kern="0" dirty="0">
                <a:solidFill>
                  <a:srgbClr val="646464"/>
                </a:solidFill>
                <a:latin typeface="Arial" panose="020B0604020202020204" pitchFamily="34" charset="0"/>
                <a:ea typeface="微软雅黑" panose="020B0503020204020204" pitchFamily="34" charset="-122"/>
              </a:rPr>
              <a:t>       </a:t>
            </a:r>
            <a:r>
              <a:rPr lang="zh-CN" altLang="en-US" sz="2000" kern="0" dirty="0">
                <a:solidFill>
                  <a:srgbClr val="646464"/>
                </a:solidFill>
                <a:latin typeface="Arial" panose="020B0604020202020204" pitchFamily="34" charset="0"/>
                <a:ea typeface="微软雅黑" panose="020B0503020204020204" pitchFamily="34" charset="-122"/>
              </a:rPr>
              <a:t>本毕业设计基于FPGA设计了一个拔河游戏机，该拔河游戏机使用七盏LED灯来代表拔河的</a:t>
            </a:r>
            <a:r>
              <a:rPr lang="en-US" altLang="zh-CN" sz="2000" kern="0" dirty="0">
                <a:solidFill>
                  <a:srgbClr val="646464"/>
                </a:solidFill>
                <a:latin typeface="+mn-ea"/>
                <a:cs typeface="+mn-ea"/>
              </a:rPr>
              <a:t>“</a:t>
            </a:r>
            <a:r>
              <a:rPr lang="zh-CN" altLang="en-US" sz="2000" kern="0" dirty="0">
                <a:solidFill>
                  <a:srgbClr val="646464"/>
                </a:solidFill>
                <a:latin typeface="+mn-ea"/>
                <a:cs typeface="+mn-ea"/>
              </a:rPr>
              <a:t>电子绳”</a:t>
            </a:r>
            <a:r>
              <a:rPr lang="zh-CN" altLang="en-US" sz="2000" kern="0" dirty="0">
                <a:solidFill>
                  <a:srgbClr val="646464"/>
                </a:solidFill>
                <a:latin typeface="Arial" panose="020B0604020202020204" pitchFamily="34" charset="0"/>
                <a:ea typeface="微软雅黑" panose="020B0503020204020204" pitchFamily="34" charset="-122"/>
              </a:rPr>
              <a:t>，复位或开机后中间的灯亮，这是拔河的中心，A、B两人各持一个按键，谁按得快，亮点就向谁移动，当亮点移到终端时决出胜负，此时A、B按键无效，蜂鸣器发出声响，同时数码管显示比分。</a:t>
            </a:r>
            <a:endParaRPr lang="zh-CN" altLang="en-US" sz="2000" kern="0" dirty="0">
              <a:solidFill>
                <a:srgbClr val="646464"/>
              </a:solidFill>
              <a:latin typeface="Arial" panose="020B0604020202020204" pitchFamily="34" charset="0"/>
              <a:ea typeface="微软雅黑" panose="020B0503020204020204" pitchFamily="34" charset="-122"/>
            </a:endParaRPr>
          </a:p>
        </p:txBody>
      </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7" cy="507683"/>
            <a:chOff x="0" y="543361"/>
            <a:chExt cx="3370217" cy="50768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508001" y="590669"/>
              <a:ext cx="2862216"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设计简述</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11550315" y="6507183"/>
            <a:ext cx="299785" cy="299785"/>
            <a:chOff x="11550315" y="6496550"/>
            <a:chExt cx="299785" cy="299785"/>
          </a:xfrm>
        </p:grpSpPr>
        <p:sp>
          <p:nvSpPr>
            <p:cNvPr id="75" name="椭圆 7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flipH="1">
            <a:off x="11055771" y="6507183"/>
            <a:ext cx="299785" cy="299785"/>
            <a:chOff x="11550315" y="6496550"/>
            <a:chExt cx="299785" cy="299785"/>
          </a:xfrm>
        </p:grpSpPr>
        <p:sp>
          <p:nvSpPr>
            <p:cNvPr id="78" name="椭圆 7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147482622" name="对象 -2147482623"/>
          <p:cNvGraphicFramePr>
            <a:graphicFrameLocks noChangeAspect="1"/>
          </p:cNvGraphicFramePr>
          <p:nvPr/>
        </p:nvGraphicFramePr>
        <p:xfrm>
          <a:off x="1569720" y="1789430"/>
          <a:ext cx="8587740" cy="4300220"/>
        </p:xfrm>
        <a:graphic>
          <a:graphicData uri="http://schemas.openxmlformats.org/presentationml/2006/ole">
            <mc:AlternateContent xmlns:mc="http://schemas.openxmlformats.org/markup-compatibility/2006">
              <mc:Choice xmlns:v="urn:schemas-microsoft-com:vml" Requires="v">
                <p:oleObj spid="_x0000_s3076" name="" r:id="rId1" imgW="8058150" imgH="3851910" progId="Visio.Drawing.11">
                  <p:embed/>
                </p:oleObj>
              </mc:Choice>
              <mc:Fallback>
                <p:oleObj name="" r:id="rId1" imgW="8058150" imgH="3851910" progId="Visio.Drawing.11">
                  <p:embed/>
                  <p:pic>
                    <p:nvPicPr>
                      <p:cNvPr id="0" name="图片 3075"/>
                      <p:cNvPicPr/>
                      <p:nvPr/>
                    </p:nvPicPr>
                    <p:blipFill>
                      <a:blip r:embed="rId2"/>
                      <a:stretch>
                        <a:fillRect/>
                      </a:stretch>
                    </p:blipFill>
                    <p:spPr>
                      <a:xfrm>
                        <a:off x="1569720" y="1789430"/>
                        <a:ext cx="8587740" cy="4300220"/>
                      </a:xfrm>
                      <a:prstGeom prst="rect">
                        <a:avLst/>
                      </a:prstGeom>
                      <a:noFill/>
                      <a:ln w="38100">
                        <a:noFill/>
                        <a:miter/>
                      </a:ln>
                    </p:spPr>
                  </p:pic>
                </p:oleObj>
              </mc:Fallback>
            </mc:AlternateContent>
          </a:graphicData>
        </a:graphic>
      </p:graphicFrame>
      <p:sp>
        <p:nvSpPr>
          <p:cNvPr id="2" name="文本框 1"/>
          <p:cNvSpPr txBox="1"/>
          <p:nvPr/>
        </p:nvSpPr>
        <p:spPr>
          <a:xfrm>
            <a:off x="2318385" y="1297940"/>
            <a:ext cx="2996565" cy="583565"/>
          </a:xfrm>
          <a:prstGeom prst="rect">
            <a:avLst/>
          </a:prstGeom>
          <a:noFill/>
        </p:spPr>
        <p:txBody>
          <a:bodyPr wrap="square" rtlCol="0">
            <a:spAutoFit/>
          </a:bodyPr>
          <a:p>
            <a:r>
              <a:rPr lang="zh-CN" altLang="en-US" sz="3200"/>
              <a:t>设计思路：</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anose="020B0503020204020204" pitchFamily="34" charset="-122"/>
                <a:ea typeface="微软雅黑" panose="020B0503020204020204" pitchFamily="34" charset="-122"/>
              </a:rPr>
              <a:t>分模块完成设计</a:t>
            </a:r>
            <a:endParaRPr lang="zh-CN" altLang="en-US" sz="1200" spc="-100" dirty="0">
              <a:latin typeface="微软雅黑" panose="020B0503020204020204" pitchFamily="34" charset="-122"/>
              <a:ea typeface="微软雅黑" panose="020B0503020204020204" pitchFamily="34" charset="-122"/>
            </a:endParaRPr>
          </a:p>
        </p:txBody>
      </p:sp>
      <p:sp>
        <p:nvSpPr>
          <p:cNvPr id="19" name="TextBox 18"/>
          <p:cNvSpPr txBox="1"/>
          <p:nvPr/>
        </p:nvSpPr>
        <p:spPr>
          <a:xfrm>
            <a:off x="7162801" y="2789625"/>
            <a:ext cx="2676526"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分频模块</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0347130" y="5029201"/>
            <a:ext cx="1255597" cy="977724"/>
            <a:chOff x="10318555" y="4914901"/>
            <a:chExt cx="1255597" cy="97772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itchFamily="34" charset="0"/>
              </a:endParaRPr>
            </a:p>
          </p:txBody>
        </p:sp>
        <p:sp>
          <p:nvSpPr>
            <p:cNvPr id="22" name="TextBox 21"/>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3</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2800" y="3557924"/>
            <a:ext cx="2676526"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按键处理模块</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60" y="3726180"/>
            <a:ext cx="2336165" cy="1752600"/>
          </a:xfrm>
          <a:prstGeom prst="rect">
            <a:avLst/>
          </a:prstGeom>
        </p:spPr>
      </p:pic>
      <p:sp>
        <p:nvSpPr>
          <p:cNvPr id="2" name="TextBox 23"/>
          <p:cNvSpPr txBox="1"/>
          <p:nvPr/>
        </p:nvSpPr>
        <p:spPr>
          <a:xfrm>
            <a:off x="7162800" y="4326274"/>
            <a:ext cx="2676526" cy="553085"/>
          </a:xfrm>
          <a:prstGeom prst="rect">
            <a:avLst/>
          </a:prstGeom>
          <a:noFill/>
        </p:spPr>
        <p:txBody>
          <a:bodyPr wrap="square">
            <a:spAutoFit/>
          </a:bodyPr>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按键频率比较</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23"/>
          <p:cNvSpPr txBox="1"/>
          <p:nvPr/>
        </p:nvSpPr>
        <p:spPr>
          <a:xfrm>
            <a:off x="7162800" y="5083829"/>
            <a:ext cx="2676526"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输出部分</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1642</Words>
  <Application>WPS 演示</Application>
  <PresentationFormat>自定义</PresentationFormat>
  <Paragraphs>142</Paragraphs>
  <Slides>17</Slides>
  <Notes>20</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44" baseType="lpstr">
      <vt:lpstr>Arial</vt:lpstr>
      <vt:lpstr>宋体</vt:lpstr>
      <vt:lpstr>Wingdings</vt:lpstr>
      <vt:lpstr>微软雅黑</vt:lpstr>
      <vt:lpstr>Lao UI</vt:lpstr>
      <vt:lpstr>方正姚体</vt:lpstr>
      <vt:lpstr>Segoe UI</vt:lpstr>
      <vt:lpstr>Adobe 黑体 Std R</vt:lpstr>
      <vt:lpstr>Calibri</vt:lpstr>
      <vt:lpstr>Arial Unicode MS</vt:lpstr>
      <vt:lpstr>Calibri Light</vt:lpstr>
      <vt:lpstr>Calibri</vt:lpstr>
      <vt:lpstr>Impact</vt:lpstr>
      <vt:lpstr>Arial</vt:lpstr>
      <vt:lpstr>黑体</vt:lpstr>
      <vt:lpstr>Segoe Print</vt:lpstr>
      <vt:lpstr>仿宋</vt:lpstr>
      <vt:lpstr>华文彩云</vt:lpstr>
      <vt:lpstr>华文新魏</vt:lpstr>
      <vt:lpstr>华文细黑</vt:lpstr>
      <vt:lpstr>华文隶书</vt:lpstr>
      <vt:lpstr>华文仿宋</vt:lpstr>
      <vt:lpstr>华文琥珀</vt:lpstr>
      <vt:lpstr>幼圆</vt:lpstr>
      <vt:lpstr>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杨磊</cp:lastModifiedBy>
  <cp:revision>159</cp:revision>
  <dcterms:created xsi:type="dcterms:W3CDTF">2013-10-25T14:41:00Z</dcterms:created>
  <dcterms:modified xsi:type="dcterms:W3CDTF">2018-06-08T17:03:52Z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2052-10.1.0.7400</vt:lpwstr>
  </property>
</Properties>
</file>