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0" r:id="rId3"/>
    <p:sldId id="301" r:id="rId4"/>
    <p:sldId id="302" r:id="rId5"/>
    <p:sldId id="303" r:id="rId6"/>
    <p:sldId id="313" r:id="rId7"/>
    <p:sldId id="329" r:id="rId8"/>
    <p:sldId id="291" r:id="rId9"/>
    <p:sldId id="292" r:id="rId10"/>
    <p:sldId id="328" r:id="rId11"/>
    <p:sldId id="294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14600" y="609601"/>
            <a:ext cx="8210550" cy="2095500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0" y="2874963"/>
            <a:ext cx="81534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38004"/>
            <a:ext cx="10960100" cy="557509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23"/>
          <p:cNvCxnSpPr>
            <a:cxnSpLocks noChangeShapeType="1"/>
          </p:cNvCxnSpPr>
          <p:nvPr/>
        </p:nvCxnSpPr>
        <p:spPr bwMode="auto">
          <a:xfrm>
            <a:off x="582613" y="2775744"/>
            <a:ext cx="4824413" cy="0"/>
          </a:xfrm>
          <a:prstGeom prst="line">
            <a:avLst/>
          </a:prstGeom>
          <a:noFill/>
          <a:ln w="28575" cmpd="sng">
            <a:solidFill>
              <a:srgbClr val="BCBCB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00" y="2102400"/>
            <a:ext cx="4824000" cy="583200"/>
          </a:xfrm>
        </p:spPr>
        <p:txBody>
          <a:bodyPr lIns="90000" rIns="90000" anchor="t" anchorCtr="0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00" y="2815200"/>
            <a:ext cx="4845600" cy="335880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2"/>
          <p:cNvSpPr>
            <a:spLocks noChangeArrowheads="1"/>
          </p:cNvSpPr>
          <p:nvPr/>
        </p:nvSpPr>
        <p:spPr bwMode="auto">
          <a:xfrm rot="5400000">
            <a:off x="-296069" y="1908969"/>
            <a:ext cx="5243513" cy="465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等腰三角形 3"/>
          <p:cNvSpPr>
            <a:spLocks noChangeArrowheads="1"/>
          </p:cNvSpPr>
          <p:nvPr/>
        </p:nvSpPr>
        <p:spPr bwMode="auto">
          <a:xfrm rot="5400000">
            <a:off x="1531144" y="858044"/>
            <a:ext cx="3352800" cy="288766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直角三角形 4"/>
          <p:cNvSpPr>
            <a:spLocks noChangeArrowheads="1"/>
          </p:cNvSpPr>
          <p:nvPr/>
        </p:nvSpPr>
        <p:spPr bwMode="auto">
          <a:xfrm flipH="1">
            <a:off x="0" y="0"/>
            <a:ext cx="12192000" cy="6858000"/>
          </a:xfrm>
          <a:prstGeom prst="rtTriangle">
            <a:avLst/>
          </a:prstGeom>
          <a:solidFill>
            <a:srgbClr val="ECF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等腰三角形 5"/>
          <p:cNvSpPr>
            <a:spLocks noChangeArrowheads="1"/>
          </p:cNvSpPr>
          <p:nvPr/>
        </p:nvSpPr>
        <p:spPr bwMode="auto">
          <a:xfrm rot="5400000" flipH="1">
            <a:off x="827881" y="1305719"/>
            <a:ext cx="1882775" cy="1639888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等腰三角形 7"/>
          <p:cNvSpPr>
            <a:spLocks noChangeArrowheads="1"/>
          </p:cNvSpPr>
          <p:nvPr/>
        </p:nvSpPr>
        <p:spPr bwMode="auto">
          <a:xfrm rot="5400000">
            <a:off x="2898775" y="3046413"/>
            <a:ext cx="1168400" cy="103505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等腰三角形 16"/>
          <p:cNvSpPr>
            <a:spLocks noChangeArrowheads="1"/>
          </p:cNvSpPr>
          <p:nvPr/>
        </p:nvSpPr>
        <p:spPr bwMode="auto">
          <a:xfrm rot="16200000" flipH="1">
            <a:off x="11637963" y="5246687"/>
            <a:ext cx="584200" cy="523875"/>
          </a:xfrm>
          <a:prstGeom prst="triangl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anchor="ctr">
            <a:normAutofit fontScale="7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等腰三角形 17"/>
          <p:cNvSpPr>
            <a:spLocks noChangeArrowheads="1"/>
          </p:cNvSpPr>
          <p:nvPr/>
        </p:nvSpPr>
        <p:spPr bwMode="auto">
          <a:xfrm rot="16200000">
            <a:off x="10431463" y="4040188"/>
            <a:ext cx="1881187" cy="16398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直角三角形 18"/>
          <p:cNvSpPr>
            <a:spLocks noChangeArrowheads="1"/>
          </p:cNvSpPr>
          <p:nvPr/>
        </p:nvSpPr>
        <p:spPr bwMode="auto">
          <a:xfrm flipH="1">
            <a:off x="9296400" y="5218113"/>
            <a:ext cx="2895600" cy="1639887"/>
          </a:xfrm>
          <a:prstGeom prst="rtTriangle">
            <a:avLst/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81600" y="1864800"/>
            <a:ext cx="6188400" cy="831600"/>
          </a:xfrm>
        </p:spPr>
        <p:txBody>
          <a:bodyPr lIns="0" rIns="0" anchor="ctr" anchorCtr="0">
            <a:normAutofit/>
          </a:bodyPr>
          <a:lstStyle>
            <a:lvl1pPr>
              <a:defRPr sz="44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1200" y="2836800"/>
            <a:ext cx="5630400" cy="460800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23"/>
          <p:cNvCxnSpPr>
            <a:cxnSpLocks noChangeShapeType="1"/>
          </p:cNvCxnSpPr>
          <p:nvPr/>
        </p:nvCxnSpPr>
        <p:spPr bwMode="auto">
          <a:xfrm>
            <a:off x="582613" y="2161147"/>
            <a:ext cx="4824413" cy="0"/>
          </a:xfrm>
          <a:prstGeom prst="line">
            <a:avLst/>
          </a:prstGeom>
          <a:noFill/>
          <a:ln w="28575" cmpd="sng">
            <a:solidFill>
              <a:srgbClr val="BCBCB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00" y="1487803"/>
            <a:ext cx="4824000" cy="583200"/>
          </a:xfrm>
        </p:spPr>
        <p:txBody>
          <a:bodyPr anchor="t" anchorCtr="0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200" y="2200603"/>
            <a:ext cx="4845600" cy="1771790"/>
          </a:xfrm>
        </p:spPr>
        <p:txBody>
          <a:bodyPr lIns="0" rIns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00" y="4101993"/>
            <a:ext cx="4845600" cy="1771790"/>
          </a:xfrm>
        </p:spPr>
        <p:txBody>
          <a:bodyPr lIns="0" rIns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00" y="75600"/>
            <a:ext cx="10515600" cy="914400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6400" y="608400"/>
            <a:ext cx="8211600" cy="2095200"/>
          </a:xfrm>
        </p:spPr>
        <p:txBody>
          <a:bodyPr>
            <a:norm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62000" y="76201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5CC35-EFAB-4F89-AAE4-C0F46FE436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CFE0-B125-4FA5-BFE4-11548068B9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tags" Target="../tags/tag8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1"/>
          <p:cNvSpPr>
            <a:spLocks noChangeAspect="1" noChangeArrowheads="1" noTextEdit="1"/>
          </p:cNvSpPr>
          <p:nvPr/>
        </p:nvSpPr>
        <p:spPr bwMode="auto">
          <a:xfrm>
            <a:off x="2667000" y="1730375"/>
            <a:ext cx="154146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  <a:sym typeface="+mn-ea"/>
              </a:rPr>
              <a:t>基于嵌入式的室内火灾检测系统</a:t>
            </a:r>
            <a:endParaRPr lang="zh-CN" altLang="en-US" sz="36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8885" y="2829560"/>
            <a:ext cx="343471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smtClean="0">
                <a:sym typeface="+mn-ea"/>
              </a:rPr>
              <a:t>姓名：杨文洁</a:t>
            </a:r>
            <a:endParaRPr lang="zh-CN" altLang="en-US" sz="2400" smtClean="0">
              <a:sym typeface="+mn-ea"/>
            </a:endParaRPr>
          </a:p>
          <a:p>
            <a:pPr algn="l"/>
            <a:r>
              <a:rPr lang="zh-CN" altLang="en-US" sz="2400"/>
              <a:t>学号：</a:t>
            </a:r>
            <a:r>
              <a:rPr lang="en-US" altLang="zh-CN" sz="2400"/>
              <a:t>06141100</a:t>
            </a:r>
            <a:endParaRPr lang="en-US" altLang="zh-CN" sz="2400"/>
          </a:p>
          <a:p>
            <a:pPr algn="l" fontAlgn="auto">
              <a:lnSpc>
                <a:spcPct val="125000"/>
              </a:lnSpc>
            </a:pPr>
            <a:r>
              <a:rPr lang="zh-CN" altLang="en-US" sz="2400"/>
              <a:t>班级：自动</a:t>
            </a:r>
            <a:r>
              <a:rPr lang="en-US" altLang="zh-CN" sz="2400"/>
              <a:t>1403</a:t>
            </a:r>
            <a:endParaRPr lang="en-US" altLang="zh-CN" sz="2400"/>
          </a:p>
          <a:p>
            <a:pPr algn="l"/>
            <a:r>
              <a:rPr lang="zh-CN" altLang="en-US" sz="2400"/>
              <a:t>指导老师：李育贤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实现的功能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5749925" y="946150"/>
            <a:ext cx="5882640" cy="4945380"/>
          </a:xfrm>
          <a:prstGeom prst="rect">
            <a:avLst/>
          </a:prstGeom>
        </p:spPr>
        <p:txBody>
          <a:bodyPr vert="horz" lIns="90000" tIns="45720" rIns="9000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1. </a:t>
            </a: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实时监测室内温度</a:t>
            </a:r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</a:t>
            </a:r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2. </a:t>
            </a: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实时监测室内烟雾浓度</a:t>
            </a:r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3. </a:t>
            </a: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在本地和网络端显示温度值和烟雾浓度级别。</a:t>
            </a:r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4. </a:t>
            </a: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当实际温度和烟雾浓度超过预设值时，</a:t>
            </a: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LED</a:t>
            </a: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灯亮，蜂鸣器响。</a:t>
            </a:r>
            <a:endParaRPr lang="zh-CN" altLang="en-US" sz="2400" b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21360" y="2455545"/>
            <a:ext cx="11470640" cy="409638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+mn-ea"/>
              </a:rPr>
              <a:t>谢谢</a:t>
            </a:r>
            <a:b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+mn-ea"/>
              </a:rPr>
            </a:br>
            <a:b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仿宋" panose="02010600040101010101" charset="-122"/>
                <a:ea typeface="华文仿宋" panose="02010600040101010101" charset="-122"/>
              </a:rPr>
            </a:br>
            <a:b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仿宋" panose="02010600040101010101" charset="-122"/>
                <a:ea typeface="华文仿宋" panose="02010600040101010101" charset="-122"/>
              </a:rPr>
            </a:br>
            <a:r>
              <a:rPr lang="zh-C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仿宋" panose="02010600040101010101" charset="-122"/>
                <a:ea typeface="华文仿宋" panose="02010600040101010101" charset="-122"/>
              </a:rPr>
              <a:t>                        </a:t>
            </a:r>
            <a:r>
              <a:rPr lang="zh-CN" altLang="en-US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日期：</a:t>
            </a:r>
            <a:r>
              <a:rPr lang="en-US" alt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2018</a:t>
            </a:r>
            <a:r>
              <a:rPr lang="zh-CN" altLang="en-US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年</a:t>
            </a:r>
            <a:r>
              <a:rPr lang="en-US" alt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6</a:t>
            </a:r>
            <a:r>
              <a:rPr lang="zh-CN" altLang="en-US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月</a:t>
            </a:r>
            <a:r>
              <a:rPr lang="en-US" altLang="zh-CN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9</a:t>
            </a:r>
            <a:r>
              <a:rPr lang="zh-CN" altLang="en-US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日</a:t>
            </a:r>
            <a:endParaRPr lang="zh-CN" altLang="en-US" b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6829425" y="186372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kern="0" smtClean="0">
                <a:solidFill>
                  <a:schemeClr val="tx1"/>
                </a:solidFill>
                <a:sym typeface="Arial" panose="020B0604020202020204" pitchFamily="34" charset="0"/>
              </a:rPr>
              <a:t>题目简述</a:t>
            </a:r>
            <a:endParaRPr lang="zh-CN" altLang="en-US" sz="2400" b="1" kern="0" smtClean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6861175" y="28130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软硬件设计方案</a:t>
            </a:r>
            <a:endParaRPr lang="zh-CN" altLang="en-US" sz="2400" b="1" kern="0" dirty="0">
              <a:solidFill>
                <a:schemeClr val="tx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" name="矩形 5"/>
          <p:cNvSpPr>
            <a:spLocks noChangeArrowheads="1"/>
          </p:cNvSpPr>
          <p:nvPr/>
        </p:nvSpPr>
        <p:spPr bwMode="auto">
          <a:xfrm>
            <a:off x="6829425" y="3762375"/>
            <a:ext cx="4155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实验过程</a:t>
            </a:r>
            <a:endParaRPr lang="zh-CN" altLang="en-US" sz="2400" b="1" kern="0" dirty="0">
              <a:solidFill>
                <a:schemeClr val="tx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矩形 5"/>
          <p:cNvSpPr>
            <a:spLocks noChangeArrowheads="1"/>
          </p:cNvSpPr>
          <p:nvPr/>
        </p:nvSpPr>
        <p:spPr bwMode="auto">
          <a:xfrm>
            <a:off x="6829425" y="4687888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实验成果</a:t>
            </a:r>
            <a:endParaRPr lang="zh-CN" altLang="en-US" sz="2400" b="1" kern="0" dirty="0">
              <a:solidFill>
                <a:schemeClr val="tx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0247" name="组合 4"/>
          <p:cNvGrpSpPr/>
          <p:nvPr/>
        </p:nvGrpSpPr>
        <p:grpSpPr bwMode="auto">
          <a:xfrm>
            <a:off x="6164263" y="1893253"/>
            <a:ext cx="696912" cy="400050"/>
            <a:chOff x="4640160" y="798591"/>
            <a:chExt cx="696541" cy="400110"/>
          </a:xfrm>
          <a:solidFill>
            <a:srgbClr val="1B79BC"/>
          </a:solidFill>
        </p:grpSpPr>
        <p:sp>
          <p:nvSpPr>
            <p:cNvPr id="4" name="五边形 3"/>
            <p:cNvSpPr/>
            <p:nvPr/>
          </p:nvSpPr>
          <p:spPr>
            <a:xfrm>
              <a:off x="4640160" y="798591"/>
              <a:ext cx="696541" cy="400110"/>
            </a:xfrm>
            <a:prstGeom prst="homePlate">
              <a:avLst/>
            </a:prstGeom>
            <a:grpFill/>
            <a:ln w="28575" cap="flat" cmpd="sng" algn="ctr">
              <a:solidFill>
                <a:srgbClr val="FEFEFE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>
                <a:solidFill>
                  <a:srgbClr val="181818"/>
                </a:solidFill>
                <a:latin typeface="Calibri" panose="020F0502020204030204"/>
                <a:ea typeface="方正兰亭特黑简体" panose="02000000000000000000" pitchFamily="2" charset="-122"/>
              </a:endParaRPr>
            </a:p>
          </p:txBody>
        </p:sp>
        <p:sp>
          <p:nvSpPr>
            <p:cNvPr id="53" name="矩形 5"/>
            <p:cNvSpPr>
              <a:spLocks noChangeArrowheads="1"/>
            </p:cNvSpPr>
            <p:nvPr/>
          </p:nvSpPr>
          <p:spPr bwMode="auto">
            <a:xfrm>
              <a:off x="4640160" y="798591"/>
              <a:ext cx="496306" cy="3988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000" b="1" i="1" kern="0" smtClean="0">
                  <a:solidFill>
                    <a:schemeClr val="bg1"/>
                  </a:solidFill>
                  <a:latin typeface="微软雅黑" panose="020B0503020204020204" charset="-122"/>
                  <a:sym typeface="微软雅黑" panose="020B0503020204020204" charset="-122"/>
                </a:rPr>
                <a:t>01</a:t>
              </a:r>
              <a:endParaRPr lang="zh-CN" altLang="en-US" sz="2000" b="1" i="1" kern="0" smtClea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0248" name="组合 5"/>
          <p:cNvGrpSpPr/>
          <p:nvPr/>
        </p:nvGrpSpPr>
        <p:grpSpPr bwMode="auto">
          <a:xfrm>
            <a:off x="6132513" y="2808288"/>
            <a:ext cx="696912" cy="400050"/>
            <a:chOff x="4640159" y="1778530"/>
            <a:chExt cx="696543" cy="400110"/>
          </a:xfrm>
          <a:solidFill>
            <a:srgbClr val="1B79BC"/>
          </a:solidFill>
        </p:grpSpPr>
        <p:sp>
          <p:nvSpPr>
            <p:cNvPr id="50" name="五边形 49"/>
            <p:cNvSpPr/>
            <p:nvPr/>
          </p:nvSpPr>
          <p:spPr>
            <a:xfrm>
              <a:off x="4640159" y="1778530"/>
              <a:ext cx="696543" cy="400110"/>
            </a:xfrm>
            <a:prstGeom prst="homePlate">
              <a:avLst/>
            </a:prstGeom>
            <a:grpFill/>
            <a:ln w="28575" cap="flat" cmpd="sng" algn="ctr">
              <a:solidFill>
                <a:srgbClr val="FEFEFE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>
                <a:solidFill>
                  <a:srgbClr val="181818"/>
                </a:solidFill>
                <a:latin typeface="Calibri" panose="020F0502020204030204"/>
                <a:ea typeface="方正兰亭特黑简体" panose="02000000000000000000" pitchFamily="2" charset="-122"/>
              </a:endParaRPr>
            </a:p>
          </p:txBody>
        </p:sp>
        <p:sp>
          <p:nvSpPr>
            <p:cNvPr id="54" name="矩形 5"/>
            <p:cNvSpPr>
              <a:spLocks noChangeArrowheads="1"/>
            </p:cNvSpPr>
            <p:nvPr/>
          </p:nvSpPr>
          <p:spPr bwMode="auto">
            <a:xfrm>
              <a:off x="4640159" y="1778530"/>
              <a:ext cx="496307" cy="3988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000" b="1" i="1" kern="0" smtClean="0">
                  <a:solidFill>
                    <a:schemeClr val="bg1"/>
                  </a:solidFill>
                  <a:latin typeface="微软雅黑" panose="020B0503020204020204" charset="-122"/>
                  <a:sym typeface="微软雅黑" panose="020B0503020204020204" charset="-122"/>
                </a:rPr>
                <a:t>02</a:t>
              </a:r>
              <a:endParaRPr lang="zh-CN" altLang="en-US" sz="2000" b="1" i="1" kern="0" smtClea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0249" name="组合 6"/>
          <p:cNvGrpSpPr/>
          <p:nvPr/>
        </p:nvGrpSpPr>
        <p:grpSpPr bwMode="auto">
          <a:xfrm>
            <a:off x="6132513" y="3748088"/>
            <a:ext cx="696912" cy="400050"/>
            <a:chOff x="4640159" y="2787605"/>
            <a:chExt cx="696543" cy="400110"/>
          </a:xfrm>
          <a:solidFill>
            <a:srgbClr val="1B79BC"/>
          </a:solidFill>
        </p:grpSpPr>
        <p:sp>
          <p:nvSpPr>
            <p:cNvPr id="51" name="五边形 50"/>
            <p:cNvSpPr/>
            <p:nvPr/>
          </p:nvSpPr>
          <p:spPr>
            <a:xfrm>
              <a:off x="4640159" y="2787605"/>
              <a:ext cx="696543" cy="400110"/>
            </a:xfrm>
            <a:prstGeom prst="homePlate">
              <a:avLst/>
            </a:prstGeom>
            <a:grpFill/>
            <a:ln w="28575" cap="flat" cmpd="sng" algn="ctr">
              <a:solidFill>
                <a:srgbClr val="FEFEFE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>
                <a:solidFill>
                  <a:srgbClr val="181818"/>
                </a:solidFill>
                <a:latin typeface="Calibri" panose="020F0502020204030204"/>
                <a:ea typeface="方正兰亭特黑简体" panose="02000000000000000000" pitchFamily="2" charset="-122"/>
              </a:endParaRPr>
            </a:p>
          </p:txBody>
        </p:sp>
        <p:sp>
          <p:nvSpPr>
            <p:cNvPr id="56" name="矩形 5"/>
            <p:cNvSpPr>
              <a:spLocks noChangeArrowheads="1"/>
            </p:cNvSpPr>
            <p:nvPr/>
          </p:nvSpPr>
          <p:spPr bwMode="auto">
            <a:xfrm>
              <a:off x="4640159" y="2787605"/>
              <a:ext cx="496307" cy="3988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000" b="1" i="1" kern="0" smtClean="0">
                  <a:solidFill>
                    <a:schemeClr val="bg1"/>
                  </a:solidFill>
                  <a:latin typeface="微软雅黑" panose="020B0503020204020204" charset="-122"/>
                  <a:sym typeface="微软雅黑" panose="020B0503020204020204" charset="-122"/>
                </a:rPr>
                <a:t>03</a:t>
              </a:r>
              <a:endParaRPr lang="zh-CN" altLang="en-US" sz="2000" b="1" i="1" kern="0" smtClea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0250" name="组合 7"/>
          <p:cNvGrpSpPr/>
          <p:nvPr/>
        </p:nvGrpSpPr>
        <p:grpSpPr bwMode="auto">
          <a:xfrm>
            <a:off x="6132513" y="4687888"/>
            <a:ext cx="696912" cy="400050"/>
            <a:chOff x="4640159" y="3617758"/>
            <a:chExt cx="696542" cy="400110"/>
          </a:xfrm>
          <a:solidFill>
            <a:srgbClr val="1B79BC"/>
          </a:solidFill>
        </p:grpSpPr>
        <p:sp>
          <p:nvSpPr>
            <p:cNvPr id="52" name="五边形 51"/>
            <p:cNvSpPr/>
            <p:nvPr/>
          </p:nvSpPr>
          <p:spPr>
            <a:xfrm>
              <a:off x="4640159" y="3617758"/>
              <a:ext cx="696542" cy="400110"/>
            </a:xfrm>
            <a:prstGeom prst="homePlate">
              <a:avLst/>
            </a:prstGeom>
            <a:grpFill/>
            <a:ln w="28575" cap="flat" cmpd="sng" algn="ctr">
              <a:solidFill>
                <a:srgbClr val="FEFEFE"/>
              </a:solidFill>
              <a:prstDash val="solid"/>
              <a:miter lim="800000"/>
            </a:ln>
            <a:effectLst>
              <a:outerShdw blurRad="482600" dist="2794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>
                <a:solidFill>
                  <a:srgbClr val="181818"/>
                </a:solidFill>
                <a:latin typeface="Calibri" panose="020F0502020204030204"/>
                <a:ea typeface="方正兰亭特黑简体" panose="02000000000000000000" pitchFamily="2" charset="-122"/>
              </a:endParaRPr>
            </a:p>
          </p:txBody>
        </p:sp>
        <p:sp>
          <p:nvSpPr>
            <p:cNvPr id="57" name="矩形 5"/>
            <p:cNvSpPr>
              <a:spLocks noChangeArrowheads="1"/>
            </p:cNvSpPr>
            <p:nvPr/>
          </p:nvSpPr>
          <p:spPr bwMode="auto">
            <a:xfrm>
              <a:off x="4640159" y="3617758"/>
              <a:ext cx="496306" cy="3988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000" b="1" i="1" kern="0" smtClean="0">
                  <a:solidFill>
                    <a:schemeClr val="bg1"/>
                  </a:solidFill>
                  <a:latin typeface="微软雅黑" panose="020B0503020204020204" charset="-122"/>
                  <a:sym typeface="微软雅黑" panose="020B0503020204020204" charset="-122"/>
                </a:rPr>
                <a:t>04</a:t>
              </a:r>
              <a:endParaRPr lang="zh-CN" altLang="en-US" sz="2000" b="1" i="1" kern="0" smtClean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30250" y="76201"/>
            <a:ext cx="10515600" cy="914400"/>
          </a:xfrm>
        </p:spPr>
        <p:txBody>
          <a:bodyPr rtlCol="0"/>
          <a:lstStyle/>
          <a:p>
            <a:pPr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题目简述</a:t>
            </a:r>
            <a:endParaRPr lang="zh-CN" altLang="en-US" kern="0" dirty="0" smtClean="0">
              <a:solidFill>
                <a:schemeClr val="tx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441325" y="1168400"/>
            <a:ext cx="3142615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chemeClr val="tx1"/>
                </a:solidFill>
              </a:rPr>
              <a:t>01</a:t>
            </a:r>
            <a:endParaRPr lang="en-US" altLang="zh-CN" sz="60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8320" y="1623060"/>
            <a:ext cx="5547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039110" y="1168400"/>
            <a:ext cx="8483600" cy="427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algn="l" fontAlgn="auto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</a:rPr>
              <a:t>题目要求：</a:t>
            </a:r>
            <a:endParaRPr lang="zh-CN" altLang="en-US" b="1">
              <a:solidFill>
                <a:schemeClr val="tx1"/>
              </a:solidFill>
            </a:endParaRPr>
          </a:p>
          <a:p>
            <a:pPr algn="l" fontAlgn="auto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algn="l" fontAlgn="auto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设计基于嵌入式的室内火灾检测系统，选取</a:t>
            </a:r>
            <a:r>
              <a:rPr lang="zh-CN" altLang="en-US">
                <a:solidFill>
                  <a:srgbClr val="FF0000"/>
                </a:solidFill>
              </a:rPr>
              <a:t>室内温度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燃气泄漏</a:t>
            </a:r>
            <a:r>
              <a:rPr lang="zh-CN" altLang="en-US">
                <a:solidFill>
                  <a:schemeClr val="tx1"/>
                </a:solidFill>
              </a:rPr>
              <a:t>等环境参数作为检测对象，实现对室内环境及安全状况的实时监测，并在本地和网络端显示。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10515600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软硬件设计方案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4559300"/>
            <a:ext cx="3582670" cy="389255"/>
          </a:xfrm>
        </p:spPr>
        <p:txBody>
          <a:bodyPr rtlCol="0">
            <a:normAutofit fontScale="7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答辩人：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Name</a:t>
            </a:r>
            <a:endParaRPr lang="zh-CN" altLang="en-US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4580" name="内容占位符 3"/>
          <p:cNvSpPr>
            <a:spLocks noGrp="1"/>
          </p:cNvSpPr>
          <p:nvPr>
            <p:ph sz="quarter" idx="4294967295"/>
          </p:nvPr>
        </p:nvSpPr>
        <p:spPr>
          <a:xfrm>
            <a:off x="9858375" y="5054600"/>
            <a:ext cx="2333625" cy="342900"/>
          </a:xfrm>
        </p:spPr>
        <p:txBody>
          <a:bodyPr>
            <a:normAutofit fontScale="60000"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2017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月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日</a:t>
            </a:r>
            <a:endParaRPr lang="zh-CN" altLang="en-US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000" y="1427480"/>
            <a:ext cx="2819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solidFill>
                  <a:schemeClr val="tx1"/>
                </a:solidFill>
                <a:latin typeface="+mj-lt"/>
              </a:rPr>
              <a:t>02</a:t>
            </a:r>
            <a:endParaRPr lang="en-US" altLang="zh-CN" sz="60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9620" y="1427480"/>
            <a:ext cx="769556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algn="l"/>
            <a:r>
              <a:rPr lang="zh-CN" altLang="en-US" sz="2400" b="1">
                <a:latin typeface="+mn-ea"/>
                <a:cs typeface="+mn-ea"/>
              </a:rPr>
              <a:t>硬件设计：</a:t>
            </a:r>
            <a:endParaRPr lang="zh-CN" altLang="en-US" sz="2400" b="1">
              <a:latin typeface="+mn-ea"/>
              <a:cs typeface="+mn-ea"/>
            </a:endParaRPr>
          </a:p>
          <a:p>
            <a:pPr algn="l"/>
            <a:endParaRPr lang="zh-CN" altLang="en-US" sz="2400" b="1">
              <a:latin typeface="+mn-ea"/>
              <a:cs typeface="+mn-ea"/>
            </a:endParaRPr>
          </a:p>
          <a:p>
            <a:pPr algn="l"/>
            <a:r>
              <a:rPr lang="zh-CN" altLang="en-US" sz="2000">
                <a:latin typeface="+mn-ea"/>
                <a:cs typeface="+mn-ea"/>
              </a:rPr>
              <a:t>     </a:t>
            </a:r>
            <a:r>
              <a:rPr lang="zh-CN" altLang="en-US" sz="2400">
                <a:latin typeface="+mn-ea"/>
                <a:cs typeface="+mn-ea"/>
              </a:rPr>
              <a:t>本次设计的系统主要由传感器模块，网络模块，显示模块，单片机控制模块，报警模块及AD转换模块组成。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        </a:t>
            </a:r>
            <a:endParaRPr lang="zh-CN" altLang="en-US" sz="2400">
              <a:latin typeface="+mn-ea"/>
              <a:cs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r>
              <a:rPr lang="zh-CN" altLang="en-US" sz="2400" b="1">
                <a:latin typeface="+mn-ea"/>
              </a:rPr>
              <a:t>软件设计：</a:t>
            </a:r>
            <a:endParaRPr lang="zh-CN" altLang="en-US" sz="2400" b="1">
              <a:latin typeface="+mn-ea"/>
            </a:endParaRPr>
          </a:p>
          <a:p>
            <a:endParaRPr lang="zh-CN" altLang="en-US" sz="2400" b="1">
              <a:latin typeface="+mn-ea"/>
            </a:endParaRPr>
          </a:p>
          <a:p>
            <a:r>
              <a:rPr lang="zh-CN" altLang="en-US" sz="2400" b="1">
                <a:latin typeface="+mn-ea"/>
              </a:rPr>
              <a:t>    </a:t>
            </a:r>
            <a:r>
              <a:rPr lang="zh-CN" altLang="en-US" sz="2400">
                <a:latin typeface="+mn-ea"/>
              </a:rPr>
              <a:t>选用</a:t>
            </a:r>
            <a:r>
              <a:rPr lang="en-US" altLang="zh-CN" sz="2400">
                <a:latin typeface="+mn-ea"/>
              </a:rPr>
              <a:t>C</a:t>
            </a:r>
            <a:r>
              <a:rPr lang="zh-CN" altLang="en-US" sz="2400">
                <a:latin typeface="+mn-ea"/>
              </a:rPr>
              <a:t>语言编程，工具选用</a:t>
            </a:r>
            <a:r>
              <a:rPr lang="en-US" altLang="zh-CN" sz="2400">
                <a:latin typeface="+mn-ea"/>
              </a:rPr>
              <a:t>Keil,</a:t>
            </a:r>
            <a:r>
              <a:rPr lang="zh-CN" altLang="en-US" sz="2400">
                <a:latin typeface="+mn-ea"/>
              </a:rPr>
              <a:t>从软件方面实现温度检测和烟雾浓度的检测。</a:t>
            </a:r>
            <a:endParaRPr lang="zh-CN" altLang="en-US" sz="240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324485"/>
            <a:ext cx="381635" cy="417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4510" y="52070"/>
            <a:ext cx="11735435" cy="6753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63575" y="394335"/>
            <a:ext cx="2895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硬件电路图：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839788" y="457199"/>
            <a:ext cx="10514012" cy="982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主程序流程图：</a:t>
            </a:r>
            <a:endParaRPr lang="zh-CN" altLang="en-US" sz="2800" dirty="0" smtClean="0"/>
          </a:p>
        </p:txBody>
      </p:sp>
      <p:pic>
        <p:nvPicPr>
          <p:cNvPr id="9" name="图片 8" descr="C:\Users\DELL\Desktop\啦啦啦.png啦啦啦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440940" y="1735773"/>
            <a:ext cx="1823085" cy="4380230"/>
          </a:xfrm>
          <a:prstGeom prst="rect">
            <a:avLst/>
          </a:prstGeom>
        </p:spPr>
      </p:pic>
      <p:pic>
        <p:nvPicPr>
          <p:cNvPr id="11" name="图片 10" descr="C:\Users\DELL\Desktop\补2.png补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207125" y="1977708"/>
            <a:ext cx="5587365" cy="38957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4185" y="167005"/>
            <a:ext cx="9471660" cy="826770"/>
          </a:xfrm>
        </p:spPr>
        <p:txBody>
          <a:bodyPr>
            <a:noAutofit/>
          </a:bodyPr>
          <a:p>
            <a:r>
              <a:rPr lang="en-US" altLang="zh-CN" sz="3600" i="1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     </a:t>
            </a:r>
            <a:r>
              <a:rPr lang="zh-CN" altLang="en-US" sz="3600" i="1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实验过程</a:t>
            </a:r>
            <a:endParaRPr lang="zh-CN" altLang="en-US" sz="3600" i="1" kern="0" dirty="0">
              <a:solidFill>
                <a:schemeClr val="tx1"/>
              </a:solidFill>
              <a:latin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0395" y="1186180"/>
            <a:ext cx="1266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chemeClr val="tx1"/>
                </a:solidFill>
              </a:rPr>
              <a:t>03</a:t>
            </a:r>
            <a:endParaRPr lang="en-US" altLang="zh-CN" sz="6000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8980" y="320040"/>
            <a:ext cx="324485" cy="32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89955" y="1908175"/>
            <a:ext cx="38169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400">
                <a:latin typeface="+mn-ea"/>
                <a:cs typeface="+mn-ea"/>
              </a:rPr>
              <a:t>材料选型</a:t>
            </a:r>
            <a:endParaRPr lang="zh-CN" altLang="en-US" sz="2400"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400">
                <a:latin typeface="+mn-ea"/>
                <a:cs typeface="+mn-ea"/>
              </a:rPr>
              <a:t>设计电路</a:t>
            </a:r>
            <a:endParaRPr lang="zh-CN" altLang="en-US" sz="2400"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400">
                <a:latin typeface="+mn-ea"/>
                <a:cs typeface="+mn-ea"/>
              </a:rPr>
              <a:t>焊接</a:t>
            </a:r>
            <a:r>
              <a:rPr lang="en-US" altLang="zh-CN" sz="2400">
                <a:latin typeface="+mn-ea"/>
                <a:cs typeface="+mn-ea"/>
              </a:rPr>
              <a:t>PCB</a:t>
            </a:r>
            <a:r>
              <a:rPr lang="zh-CN" altLang="en-US" sz="2400">
                <a:latin typeface="+mn-ea"/>
                <a:cs typeface="+mn-ea"/>
              </a:rPr>
              <a:t>电路板</a:t>
            </a:r>
            <a:endParaRPr lang="zh-CN" altLang="en-US" sz="2400"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400">
                <a:latin typeface="+mn-ea"/>
                <a:cs typeface="+mn-ea"/>
                <a:sym typeface="+mn-ea"/>
              </a:rPr>
              <a:t>写程序</a:t>
            </a:r>
            <a:endParaRPr lang="zh-CN" altLang="en-US" sz="2400">
              <a:latin typeface="+mn-ea"/>
              <a:cs typeface="+mn-ea"/>
              <a:sym typeface="+mn-ea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400">
                <a:latin typeface="+mn-ea"/>
                <a:cs typeface="+mn-ea"/>
              </a:rPr>
              <a:t>检测及调试</a:t>
            </a:r>
            <a:endParaRPr lang="zh-CN" altLang="en-US" sz="24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8980" y="36110"/>
            <a:ext cx="4824000" cy="583200"/>
          </a:xfrm>
        </p:spPr>
        <p:txBody>
          <a:bodyPr>
            <a:normAutofit fontScale="90000"/>
          </a:bodyPr>
          <a:p>
            <a:r>
              <a:rPr lang="en-US" altLang="zh-CN" i="1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    </a:t>
            </a:r>
            <a:r>
              <a:rPr lang="en-US" altLang="zh-CN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charset="-122"/>
                <a:sym typeface="微软雅黑" panose="020B0503020204020204" charset="-122"/>
              </a:rPr>
              <a:t>实验成果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9125" y="178435"/>
            <a:ext cx="323850" cy="32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05660" y="763905"/>
            <a:ext cx="1052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chemeClr val="tx1"/>
                </a:solidFill>
              </a:rPr>
              <a:t>04</a:t>
            </a:r>
            <a:endParaRPr lang="en-US" altLang="zh-CN" sz="6000" b="1">
              <a:solidFill>
                <a:schemeClr val="tx1"/>
              </a:solidFill>
            </a:endParaRPr>
          </a:p>
        </p:txBody>
      </p:sp>
      <p:pic>
        <p:nvPicPr>
          <p:cNvPr id="5" name="图片 -2147482588" descr="IMG_20180529_224611"/>
          <p:cNvPicPr>
            <a:picLocks noChangeAspect="1"/>
          </p:cNvPicPr>
          <p:nvPr/>
        </p:nvPicPr>
        <p:blipFill>
          <a:blip r:embed="rId1"/>
          <a:srcRect t="14052" r="-2533"/>
          <a:stretch>
            <a:fillRect/>
          </a:stretch>
        </p:blipFill>
        <p:spPr>
          <a:xfrm>
            <a:off x="5985510" y="502285"/>
            <a:ext cx="5280660" cy="590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870075" y="2083435"/>
            <a:ext cx="2710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本地显示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网络端显示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占位符 4" descr="图片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16525" y="1348740"/>
            <a:ext cx="61055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basetag"/>
  <p:tag name="KSO_WM_TEMPLATE_INDEX" val="20161353"/>
  <p:tag name="KSO_WM_TAG_VERSION" val="1.0"/>
  <p:tag name="KSO_WM_SLIDE_ID" val="basetag20161353_1"/>
  <p:tag name="KSO_WM_SLIDE_INDEX" val="1"/>
  <p:tag name="KSO_WM_SLIDE_ITEM_CNT" val="0"/>
  <p:tag name="KSO_WM_SLIDE_TYPE" val="title"/>
  <p:tag name="KSO_WM_TEMPLATE_THUMBS_INDEX" val="1、2、3、4、9、10、11、12、13、14、15、16、17、22、23、24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31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31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31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1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316"/>
</p:tagLst>
</file>

<file path=ppt/tags/tag2.xml><?xml version="1.0" encoding="utf-8"?>
<p:tagLst xmlns:p="http://schemas.openxmlformats.org/presentationml/2006/main">
  <p:tag name="KSO_WM_TEMPLATE_CATEGORY" val="basetag"/>
  <p:tag name="KSO_WM_TEMPLATE_INDEX" val="20161353"/>
  <p:tag name="KSO_WM_TAG_VERSION" val="1.0"/>
  <p:tag name="KSO_WM_SLIDE_ID" val="basetag20161353_6"/>
  <p:tag name="KSO_WM_SLIDE_INDEX" val="6"/>
  <p:tag name="KSO_WM_SLIDE_ITEM_CNT" val="0"/>
  <p:tag name="KSO_WM_SLIDE_TYPE" val="contents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3"/>
  <p:tag name="KSO_WM_TAG_VERSION" val="1.0"/>
  <p:tag name="KSO_WM_SLIDE_ID" val="basetag20161353_7"/>
  <p:tag name="KSO_WM_SLIDE_INDEX" val="7"/>
  <p:tag name="KSO_WM_SLIDE_ITEM_CNT" val="0"/>
  <p:tag name="KSO_WM_SLIDE_TYPE" val="sectionTitle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53"/>
  <p:tag name="KSO_WM_TAG_VERSION" val="1.0"/>
  <p:tag name="KSO_WM_SLIDE_ID" val="basetag20161353_24"/>
  <p:tag name="KSO_WM_SLIDE_INDEX" val="24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316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9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custom"/>
  <p:tag name="KSO_WM_TEMPLATE_INDEX" val="160316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自定义 1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A186"/>
      </a:accent1>
      <a:accent2>
        <a:srgbClr val="293A4A"/>
      </a:accent2>
      <a:accent3>
        <a:srgbClr val="F1C40F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演示</Application>
  <PresentationFormat>宽屏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Calibri</vt:lpstr>
      <vt:lpstr>方正兰亭特黑简体</vt:lpstr>
      <vt:lpstr>黑体</vt:lpstr>
      <vt:lpstr>Wingdings</vt:lpstr>
      <vt:lpstr>华文仿宋</vt:lpstr>
      <vt:lpstr>Arial Unicode MS</vt:lpstr>
      <vt:lpstr>Office 主题</vt:lpstr>
      <vt:lpstr>基于嵌入式的室内火灾检测系统</vt:lpstr>
      <vt:lpstr>目录</vt:lpstr>
      <vt:lpstr>题目简述</vt:lpstr>
      <vt:lpstr>      软硬件设计方案</vt:lpstr>
      <vt:lpstr>PowerPoint 演示文稿</vt:lpstr>
      <vt:lpstr>PowerPoint 演示文稿</vt:lpstr>
      <vt:lpstr>     实验过程</vt:lpstr>
      <vt:lpstr>     实验成果</vt:lpstr>
      <vt:lpstr>网络端显示</vt:lpstr>
      <vt:lpstr>实现的功能</vt:lpstr>
      <vt:lpstr>谢谢                           日期：2018年6月9日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文洁 </cp:lastModifiedBy>
  <cp:revision>11</cp:revision>
  <dcterms:created xsi:type="dcterms:W3CDTF">2015-05-05T08:02:00Z</dcterms:created>
  <dcterms:modified xsi:type="dcterms:W3CDTF">2018-06-08T23:00:42Z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