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2" r:id="rId7"/>
    <p:sldId id="265" r:id="rId8"/>
    <p:sldId id="286" r:id="rId9"/>
    <p:sldId id="266" r:id="rId10"/>
    <p:sldId id="273" r:id="rId11"/>
    <p:sldId id="283" r:id="rId12"/>
    <p:sldId id="282" r:id="rId13"/>
    <p:sldId id="285" r:id="rId14"/>
    <p:sldId id="270" r:id="rId15"/>
    <p:sldId id="276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46"/>
    <p:restoredTop sz="93631"/>
  </p:normalViewPr>
  <p:slideViewPr>
    <p:cSldViewPr snapToGrid="0" snapToObjects="1">
      <p:cViewPr varScale="1">
        <p:scale>
          <a:sx n="94" d="100"/>
          <a:sy n="94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18/6/9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核医学心脏图像序列配准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3" y="4622492"/>
            <a:ext cx="5772586" cy="96808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答辩人：</a:t>
            </a:r>
            <a:r>
              <a:rPr kumimoji="1" lang="zh-CN" altLang="en-US" dirty="0" smtClean="0">
                <a:solidFill>
                  <a:schemeClr val="tx1"/>
                </a:solidFill>
              </a:rPr>
              <a:t>张萌洁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班级：自动</a:t>
            </a:r>
            <a:r>
              <a:rPr kumimoji="1" lang="en-US" altLang="zh-CN" dirty="0" smtClean="0">
                <a:solidFill>
                  <a:schemeClr val="tx1"/>
                </a:solidFill>
              </a:rPr>
              <a:t>1403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学号：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06141102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指导老师：汤少杰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结果验证－有效性、配准率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65" y="3558045"/>
            <a:ext cx="1444004" cy="1564033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69" y="3558045"/>
            <a:ext cx="1391935" cy="15640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104" y="3558045"/>
            <a:ext cx="1320560" cy="156403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938"/>
              </p:ext>
            </p:extLst>
          </p:nvPr>
        </p:nvGraphicFramePr>
        <p:xfrm>
          <a:off x="886691" y="1025913"/>
          <a:ext cx="5188912" cy="5129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50"/>
                <a:gridCol w="1148089"/>
                <a:gridCol w="1148089"/>
                <a:gridCol w="1091810"/>
                <a:gridCol w="922974"/>
              </a:tblGrid>
              <a:tr h="239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步长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切片名称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配准前差值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配准后差值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运行时间</a:t>
                      </a:r>
                    </a:p>
                  </a:txBody>
                  <a:tcPr marL="68580" marR="68580" marT="0" marB="0" anchor="ctr"/>
                </a:tc>
              </a:tr>
              <a:tr h="31981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默认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0.3566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0.3337</a:t>
                      </a:r>
                      <a:r>
                        <a:rPr lang="zh-CN" sz="1200" kern="10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3128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Slice2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1.3906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1.3906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5.3s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368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1.1558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1.1558</a:t>
                      </a:r>
                      <a:r>
                        <a:rPr lang="zh-CN" sz="1200" kern="10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1320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/4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0.3566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0.0795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DengXian" charset="-122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330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Slice2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1.3906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1.9118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5.6s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6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1.1558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1.2255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DengXian" charset="-122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30915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/3.5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0.3566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0.2564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13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Slice2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1.3906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0.6584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5.6s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8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1.1558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0.3308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31591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/3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0.3566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0.2821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DengXian" charset="-122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304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Slice2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1.3906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0.5098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5.8s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6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1.1558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0.174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DengXian" charset="-122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1320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/2.5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</a:rPr>
                        <a:t>Slice1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</a:rPr>
                        <a:t>0.3566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</a:rPr>
                        <a:t>0.2673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E73A1C"/>
                          </a:solidFill>
                          <a:effectLst/>
                        </a:rPr>
                        <a:t>　</a:t>
                      </a:r>
                      <a:endParaRPr lang="zh-CN" sz="1200" kern="10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313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</a:rPr>
                        <a:t>Slice2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</a:rPr>
                        <a:t>1.3906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</a:rPr>
                        <a:t>0.3295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</a:rPr>
                        <a:t>5.8s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13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E73A1C"/>
                          </a:solidFill>
                          <a:effectLst/>
                        </a:rPr>
                        <a:t>Slice3</a:t>
                      </a:r>
                      <a:endParaRPr lang="zh-CN" sz="1200" kern="10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E73A1C"/>
                          </a:solidFill>
                          <a:effectLst/>
                        </a:rPr>
                        <a:t>1.1558</a:t>
                      </a:r>
                      <a:endParaRPr lang="zh-CN" sz="1200" kern="10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E73A1C"/>
                          </a:solidFill>
                          <a:effectLst/>
                        </a:rPr>
                        <a:t>0.0051</a:t>
                      </a:r>
                      <a:endParaRPr lang="zh-CN" sz="1200" kern="10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E73A1C"/>
                          </a:solidFill>
                          <a:effectLst/>
                        </a:rPr>
                        <a:t>　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1320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/2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0.3566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0.2718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DengXian" charset="-122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13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Slice2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1.3906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0.0361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5.4s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  <a:tr h="213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Slice3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1.1558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　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396165" y="2845945"/>
            <a:ext cx="370165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组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组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优化参数下实验结果及数据</a:t>
            </a:r>
          </a:p>
        </p:txBody>
      </p:sp>
    </p:spTree>
    <p:extLst>
      <p:ext uri="{BB962C8B-B14F-4D97-AF65-F5344CB8AC3E}">
        <p14:creationId xmlns:p14="http://schemas.microsoft.com/office/powerpoint/2010/main" val="10325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结果验证－鲁棒性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5" name="文本框 8"/>
          <p:cNvSpPr txBox="1"/>
          <p:nvPr/>
        </p:nvSpPr>
        <p:spPr>
          <a:xfrm>
            <a:off x="7250063" y="2741249"/>
            <a:ext cx="43813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组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组优化参数下实验结果及数据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1080"/>
              </p:ext>
            </p:extLst>
          </p:nvPr>
        </p:nvGraphicFramePr>
        <p:xfrm>
          <a:off x="886691" y="1078991"/>
          <a:ext cx="5168421" cy="5124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639"/>
                <a:gridCol w="1130592"/>
                <a:gridCol w="1130592"/>
                <a:gridCol w="1130592"/>
                <a:gridCol w="946006"/>
              </a:tblGrid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步长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切片名称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配准前差值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配准后差值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运行时间</a:t>
                      </a:r>
                    </a:p>
                  </a:txBody>
                  <a:tcPr marL="68580" marR="68580" marT="0" marB="0" anchor="ctr"/>
                </a:tc>
              </a:tr>
              <a:tr h="30562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默认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Slice1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0.334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0.319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  <a:tr h="276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Slice2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1.227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1.227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63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Slice3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1.2126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-2.448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  <a:tr h="29625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/4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Slice1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0.334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0.3953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  <a:tr h="275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Slice2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1.227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1.4369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442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Slice3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1.2126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0.8658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  <a:tr h="27952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/3.5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Slice1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0.334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0.4052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99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Slice2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1.227</a:t>
                      </a:r>
                      <a:endParaRPr lang="zh-CN" sz="1200" kern="1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1.3358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63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Slice3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1.2126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0.3985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9717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Slice1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0.334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0.4149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  <a:tr h="288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Slice2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1.227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0.0219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594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Slice3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1.2126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0.2383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  <a:tr h="28153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/2.5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Slice1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0.334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0.1731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938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Slice2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1.227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0.2138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5.9s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834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Slice3</a:t>
                      </a:r>
                      <a:endParaRPr lang="zh-CN" sz="1200" kern="10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1.2126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E73A1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-0.2547</a:t>
                      </a: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rgbClr val="E73A1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28179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/2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Slice1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0.334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  <a:tr h="304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Slice2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1.227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1.2891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79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Slice3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1.2126</a:t>
                      </a:r>
                      <a:endParaRPr lang="zh-CN" sz="1200" kern="1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-0.1413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63" y="3333800"/>
            <a:ext cx="1463885" cy="1742409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48" y="3341137"/>
            <a:ext cx="1486265" cy="174240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13" y="3342548"/>
            <a:ext cx="1508567" cy="17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结果验证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87470"/>
              </p:ext>
            </p:extLst>
          </p:nvPr>
        </p:nvGraphicFramePr>
        <p:xfrm>
          <a:off x="886691" y="1089641"/>
          <a:ext cx="5227697" cy="4935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167"/>
                <a:gridCol w="1143558"/>
                <a:gridCol w="1143558"/>
                <a:gridCol w="1143558"/>
                <a:gridCol w="956856"/>
              </a:tblGrid>
              <a:tr h="34886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实验分组</a:t>
                      </a: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切片名称</a:t>
                      </a: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配准前差值</a:t>
                      </a: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配准后差值</a:t>
                      </a: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运行时间</a:t>
                      </a:r>
                    </a:p>
                  </a:txBody>
                  <a:tcPr marL="59336" marR="59336" marT="0" marB="0" anchor="ctr"/>
                </a:tc>
              </a:tr>
              <a:tr h="30461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3&amp;4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Slice1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0.1176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0.1006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</a:rPr>
                        <a:t>　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Slice2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0.3068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0.2910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5.8s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Slice3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0.4847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0.4686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</a:rPr>
                        <a:t>　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4&amp;5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Slice1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0.1717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0.1652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</a:rPr>
                        <a:t>　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Slice2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0.7795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0.4378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5.9s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Slice3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0.5108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0.3208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</a:rPr>
                        <a:t>　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5&amp;6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Slice1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0.8269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0.4052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Slice2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1.3668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0.5642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5.7s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Slice3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1.1338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0.7985</a:t>
                      </a:r>
                      <a:endParaRPr lang="zh-CN" sz="12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6&amp;7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Slice1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0.3255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0.2449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</a:rPr>
                        <a:t>　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Slice2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1.1677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0.8819</a:t>
                      </a:r>
                      <a:endParaRPr lang="zh-CN" sz="12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5.9s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Slice3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1.1052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73A1C"/>
                          </a:solidFill>
                          <a:effectLst/>
                          <a:latin typeface="+mn-lt"/>
                        </a:rPr>
                        <a:t>0.7583</a:t>
                      </a:r>
                      <a:endParaRPr lang="zh-CN" sz="1200" dirty="0">
                        <a:solidFill>
                          <a:srgbClr val="E73A1C"/>
                        </a:solidFill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</a:rPr>
                        <a:t>　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7&amp;8</a:t>
                      </a:r>
                      <a:endParaRPr lang="zh-CN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Slice1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0.1211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0.1131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 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Slice2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0.2939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0.2138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5.8s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  <a:tr h="30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Slice3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0.4726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0.2747</a:t>
                      </a:r>
                      <a:endParaRPr lang="zh-CN" sz="120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 </a:t>
                      </a:r>
                      <a:endParaRPr lang="zh-CN" sz="1200" dirty="0">
                        <a:effectLst/>
                        <a:latin typeface="+mn-lt"/>
                        <a:ea typeface="DengXian" charset="-122"/>
                      </a:endParaRPr>
                    </a:p>
                  </a:txBody>
                  <a:tcPr marL="59336" marR="59336" marT="0" marB="0" anchor="b"/>
                </a:tc>
              </a:tr>
            </a:tbl>
          </a:graphicData>
        </a:graphic>
      </p:graphicFrame>
      <p:grpSp>
        <p:nvGrpSpPr>
          <p:cNvPr id="8" name="组 7"/>
          <p:cNvGrpSpPr/>
          <p:nvPr/>
        </p:nvGrpSpPr>
        <p:grpSpPr>
          <a:xfrm>
            <a:off x="6914826" y="4135153"/>
            <a:ext cx="4381359" cy="765850"/>
            <a:chOff x="886691" y="1746008"/>
            <a:chExt cx="2919647" cy="765850"/>
          </a:xfrm>
        </p:grpSpPr>
        <p:sp>
          <p:nvSpPr>
            <p:cNvPr id="9" name="矩形 8"/>
            <p:cNvSpPr/>
            <p:nvPr/>
          </p:nvSpPr>
          <p:spPr>
            <a:xfrm>
              <a:off x="886691" y="2179459"/>
              <a:ext cx="2919647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endParaRPr lang="zh-CN" altLang="en-US" sz="1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另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n-ea"/>
                </a:rPr>
                <a:t>5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对优化参数下实验结果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3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结论反思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结论反思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7" name="梯形 16"/>
          <p:cNvSpPr/>
          <p:nvPr/>
        </p:nvSpPr>
        <p:spPr>
          <a:xfrm>
            <a:off x="-1296986" y="3993335"/>
            <a:ext cx="7864147" cy="906212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956005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18750" y="1327907"/>
            <a:ext cx="6507676" cy="989372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、差异</a:t>
            </a:r>
            <a:r>
              <a:rPr lang="zh-CN" altLang="en-US" sz="1400" dirty="0" smtClean="0">
                <a:latin typeface="+mn-ea"/>
              </a:rPr>
              <a:t>较大图像间配准</a:t>
            </a:r>
            <a:endParaRPr lang="en-US" altLang="zh-CN" sz="1400" dirty="0" smtClean="0">
              <a:latin typeface="+mn-ea"/>
            </a:endParaRPr>
          </a:p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、算法</a:t>
            </a:r>
            <a:r>
              <a:rPr lang="zh-CN" altLang="en-US" sz="1400" dirty="0" smtClean="0">
                <a:latin typeface="+mn-ea"/>
              </a:rPr>
              <a:t>之间的横向比较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、精度</a:t>
            </a:r>
            <a:r>
              <a:rPr lang="zh-CN" altLang="en-US" sz="1400" dirty="0" smtClean="0">
                <a:latin typeface="+mn-ea"/>
              </a:rPr>
              <a:t>指标集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</a:t>
            </a:r>
            <a:r>
              <a:rPr kumimoji="1" lang="zh-CN" altLang="en-US" dirty="0" smtClean="0"/>
              <a:t>老师的指导！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答辩人：张萌洁</a:t>
            </a: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设计工作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 smtClean="0"/>
              <a:t>结果验证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结论反思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1119116" y="4423968"/>
            <a:ext cx="849066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    通过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寻找合适的空间变换及配准算法，实现图像间最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大程度的相似。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27176" y="4445538"/>
            <a:ext cx="519029" cy="517013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2" y="2553833"/>
              <a:ext cx="1233888" cy="661010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9116" y="1228299"/>
            <a:ext cx="8611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图像</a:t>
            </a:r>
            <a:r>
              <a:rPr lang="zh-CN" altLang="en-US" dirty="0"/>
              <a:t>配准是医学领域里面一个较为常用的概念。它被提出是因为，好的医治往往依托于全面、高精度的照片。单幅图像不足以对脏器情况作以详细了解，拍摄多幅图像时，成像设备又受限于光照、分辨率、图片噪声、及脏器的自身运动等干扰因素，各幅图像之间的差别不尽相同，因此需要通过配准，来完成信息的整合提取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设计工作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设计工作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1076262" y="1559593"/>
            <a:ext cx="2919647" cy="50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特征提取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3398834" y="392190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空间变换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5862174" y="1524401"/>
            <a:ext cx="3950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相似性测量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5" name="文本框 8"/>
          <p:cNvSpPr txBox="1"/>
          <p:nvPr/>
        </p:nvSpPr>
        <p:spPr>
          <a:xfrm>
            <a:off x="8462447" y="392190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变换参数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优化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6262" y="2133749"/>
            <a:ext cx="2919647" cy="122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基于特征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配准需要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经验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基于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灰度无需要提取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灰度配准精度更高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本题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图像多，且灰度数据现成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98833" y="4504384"/>
            <a:ext cx="2919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空间变换是粗配准的先决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条件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62174" y="2106878"/>
            <a:ext cx="4305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由于是多模、线性较差、且是灰度配准，所以是基于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互相关法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两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幅图像间平均灰度值绝对不同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连续时间内的平均灰度差值可以反映配准效果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62446" y="4464027"/>
            <a:ext cx="2919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选用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相邻两组粗配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准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连续拍摄特征传递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难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扩大验证范围精配准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设计工作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81" y="787400"/>
            <a:ext cx="5899437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结果验证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结果验证－</a:t>
            </a:r>
            <a:r>
              <a:rPr kumimoji="1" lang="zh-CN" altLang="en-US" dirty="0" smtClean="0"/>
              <a:t>有效性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34439"/>
              </p:ext>
            </p:extLst>
          </p:nvPr>
        </p:nvGraphicFramePr>
        <p:xfrm>
          <a:off x="5960495" y="3757132"/>
          <a:ext cx="4688920" cy="192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910"/>
                <a:gridCol w="1199670"/>
                <a:gridCol w="1384234"/>
                <a:gridCol w="1015106"/>
              </a:tblGrid>
              <a:tr h="4824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charset="-122"/>
                        </a:rPr>
                        <a:t>切片名称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charset="-122"/>
                        </a:rPr>
                        <a:t>配准前差值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charset="-122"/>
                        </a:rPr>
                        <a:t>配准后差值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charset="-122"/>
                        </a:rPr>
                        <a:t>运行时间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4824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Slice1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0.3566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00400" algn="l"/>
                        </a:tabLs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0.3337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5.3s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4824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Slice2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1.3906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1.3906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5.3s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4824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Slice3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1.1558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00400" algn="l"/>
                        </a:tabLs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1.1558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SimSun" charset="-122"/>
                          <a:ea typeface="DengXian" charset="-122"/>
                        </a:rPr>
                        <a:t>5.3s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13756" y="3279076"/>
            <a:ext cx="405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kumimoji="1" lang="zh-CN" altLang="en-US" sz="1400" dirty="0" smtClean="0">
                <a:latin typeface="SimSun" charset="-122"/>
                <a:ea typeface="SimSun" charset="-122"/>
                <a:cs typeface="SimSun" charset="-122"/>
              </a:rPr>
              <a:t>组</a:t>
            </a:r>
            <a:r>
              <a:rPr kumimoji="1" lang="en-US" altLang="zh-CN" sz="1400" dirty="0" smtClean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kumimoji="1" lang="zh-CN" altLang="en-US" sz="1400" dirty="0" smtClean="0">
                <a:latin typeface="SimSun" charset="-122"/>
                <a:ea typeface="SimSun" charset="-122"/>
                <a:cs typeface="SimSun" charset="-122"/>
              </a:rPr>
              <a:t>组默认情况下粗配准效果</a:t>
            </a:r>
            <a:endParaRPr kumimoji="1" lang="zh-CN" altLang="en-US" sz="14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349652" y="2209381"/>
            <a:ext cx="893173" cy="400622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132020" y="2209381"/>
            <a:ext cx="908654" cy="400622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1084865" y="1470716"/>
            <a:ext cx="2278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有效性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24087" y="1565352"/>
            <a:ext cx="2278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配准率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551804" y="2209381"/>
            <a:ext cx="950726" cy="400622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17798" y="1716938"/>
            <a:ext cx="22784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鲁棒性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8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614</Words>
  <Application>Microsoft Macintosh PowerPoint</Application>
  <PresentationFormat>宽屏</PresentationFormat>
  <Paragraphs>310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Calibri</vt:lpstr>
      <vt:lpstr>Century Gothic</vt:lpstr>
      <vt:lpstr>DengXian</vt:lpstr>
      <vt:lpstr>Segoe UI Light</vt:lpstr>
      <vt:lpstr>SimSun</vt:lpstr>
      <vt:lpstr>Times New Roman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140</cp:revision>
  <dcterms:created xsi:type="dcterms:W3CDTF">2015-08-18T02:51:41Z</dcterms:created>
  <dcterms:modified xsi:type="dcterms:W3CDTF">2018-06-09T05:19:18Z</dcterms:modified>
  <cp:category/>
</cp:coreProperties>
</file>