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7"/>
  </p:handoutMasterIdLst>
  <p:sldIdLst>
    <p:sldId id="256" r:id="rId4"/>
    <p:sldId id="259" r:id="rId6"/>
    <p:sldId id="298" r:id="rId7"/>
    <p:sldId id="284" r:id="rId8"/>
    <p:sldId id="285" r:id="rId9"/>
    <p:sldId id="261" r:id="rId10"/>
    <p:sldId id="265" r:id="rId11"/>
    <p:sldId id="266" r:id="rId12"/>
    <p:sldId id="286" r:id="rId13"/>
    <p:sldId id="262" r:id="rId14"/>
    <p:sldId id="276" r:id="rId15"/>
    <p:sldId id="288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6" y="-1590"/>
      </p:cViewPr>
      <p:guideLst>
        <p:guide orient="horz" pos="1620"/>
        <p:guide pos="2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70356" y="1565580"/>
            <a:ext cx="5340191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uFillTx/>
                <a:cs typeface="+mn-ea"/>
                <a:sym typeface="+mn-lt"/>
              </a:rPr>
              <a:t>  </a:t>
            </a:r>
            <a:r>
              <a:rPr lang="en-US" altLang="zh-CN" sz="3200" b="1" dirty="0">
                <a:solidFill>
                  <a:srgbClr val="1B4367"/>
                </a:solidFill>
                <a:uFillTx/>
                <a:cs typeface="+mn-ea"/>
                <a:sym typeface="+mn-lt"/>
              </a:rPr>
              <a:t> </a:t>
            </a:r>
            <a:r>
              <a:rPr lang="zh-CN" altLang="en-US" sz="3200" b="1" dirty="0">
                <a:solidFill>
                  <a:srgbClr val="1B4367"/>
                </a:solidFill>
                <a:uFillTx/>
                <a:cs typeface="+mn-ea"/>
                <a:sym typeface="+mn-lt"/>
              </a:rPr>
              <a:t>基于嵌入式的智能电表系统</a:t>
            </a:r>
            <a:endParaRPr lang="zh-CN" altLang="en-US" sz="3200" b="1" dirty="0">
              <a:solidFill>
                <a:srgbClr val="1B4367"/>
              </a:solidFill>
              <a:uFillTx/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6057900" y="3284855"/>
            <a:ext cx="2052955" cy="10299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fontAlgn="auto" hangingPunct="0">
              <a:lnSpc>
                <a:spcPts val="25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指导老师：张英   </a:t>
            </a:r>
            <a:endParaRPr lang="zh-CN" altLang="en-US" sz="1600" b="1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  <a:p>
            <a:pPr lvl="0" eaLnBrk="0" fontAlgn="auto" hangingPunct="0">
              <a:lnSpc>
                <a:spcPts val="25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自动</a:t>
            </a:r>
            <a:r>
              <a:rPr lang="en-US" altLang="zh-CN" sz="1600" b="1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1403</a:t>
            </a: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班 </a:t>
            </a:r>
            <a:endParaRPr lang="zh-CN" altLang="en-US" sz="1600" b="1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  <a:p>
            <a:pPr lvl="0" eaLnBrk="0" fontAlgn="auto" hangingPunct="0">
              <a:lnSpc>
                <a:spcPts val="25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张一乐   </a:t>
            </a:r>
            <a:r>
              <a:rPr lang="en-US" altLang="zh-CN" sz="1600" b="1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06141104</a:t>
            </a:r>
            <a:endParaRPr lang="en-US" altLang="zh-CN" sz="1600" b="1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实际结果图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737870"/>
            <a:ext cx="2229485" cy="35026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30" y="657225"/>
            <a:ext cx="1974850" cy="3514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565" y="668655"/>
            <a:ext cx="1969770" cy="35032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6140" y="438340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连接手机</a:t>
            </a:r>
            <a:r>
              <a:rPr lang="en-US" altLang="zh-CN" sz="1600" b="1"/>
              <a:t>APP</a:t>
            </a:r>
            <a:endParaRPr lang="en-US" altLang="zh-CN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3691890" y="4383405"/>
            <a:ext cx="1497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正常发送数据</a:t>
            </a:r>
            <a:endParaRPr lang="zh-CN" altLang="en-US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6368415" y="4383405"/>
            <a:ext cx="1645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发送报警信息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实际结果图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32" descr="mmexport1527572941818"/>
          <p:cNvPicPr>
            <a:picLocks noChangeAspect="1"/>
          </p:cNvPicPr>
          <p:nvPr/>
        </p:nvPicPr>
        <p:blipFill>
          <a:blip r:embed="rId1"/>
          <a:srcRect l="8850" r="17339"/>
          <a:stretch>
            <a:fillRect/>
          </a:stretch>
        </p:blipFill>
        <p:spPr>
          <a:xfrm rot="5400000">
            <a:off x="4236720" y="570865"/>
            <a:ext cx="3593465" cy="3980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752" t="2626" r="9203" b="3256"/>
          <a:stretch>
            <a:fillRect/>
          </a:stretch>
        </p:blipFill>
        <p:spPr>
          <a:xfrm>
            <a:off x="774700" y="764540"/>
            <a:ext cx="2562860" cy="3614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77290" y="4566285"/>
            <a:ext cx="1805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正常发送数据</a:t>
            </a:r>
            <a:endParaRPr lang="zh-CN" altLang="en-US" sz="1600" b="1"/>
          </a:p>
        </p:txBody>
      </p:sp>
      <p:sp>
        <p:nvSpPr>
          <p:cNvPr id="4" name="文本框 3"/>
          <p:cNvSpPr txBox="1"/>
          <p:nvPr/>
        </p:nvSpPr>
        <p:spPr>
          <a:xfrm>
            <a:off x="4549140" y="4566285"/>
            <a:ext cx="3394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报警，继电器断开，指示灯熄灭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32" y="1913323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感谢老师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38645" y="4551680"/>
            <a:ext cx="1829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选题要求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8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概述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设计过程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最终成果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课题要求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1195" y="352425"/>
            <a:ext cx="1599565" cy="39878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课 题 要 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71195" y="991870"/>
            <a:ext cx="810895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>
                <a:latin typeface="+mj-ea"/>
                <a:ea typeface="+mj-ea"/>
              </a:rPr>
              <a:t>    </a:t>
            </a:r>
            <a:r>
              <a:rPr lang="en-US" altLang="zh-CN" sz="3200" b="0">
                <a:latin typeface="+mj-ea"/>
                <a:ea typeface="+mj-ea"/>
              </a:rPr>
              <a:t>  </a:t>
            </a:r>
            <a:r>
              <a:rPr lang="zh-CN" sz="3200" b="0">
                <a:latin typeface="+mj-ea"/>
                <a:ea typeface="+mj-ea"/>
              </a:rPr>
              <a:t>设计基于嵌入式的智能电表系统。可进行用电参数计量及远程记录，如电压，电流，功率，功率因素，电量等参数。当用电超负荷时自动断电并通过网络报警。</a:t>
            </a:r>
            <a:endParaRPr lang="zh-CN" altLang="en-US" sz="3200" b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设计过程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27"/>
          <p:cNvGrpSpPr/>
          <p:nvPr/>
        </p:nvGrpSpPr>
        <p:grpSpPr bwMode="auto">
          <a:xfrm>
            <a:off x="177165" y="1129030"/>
            <a:ext cx="2491105" cy="1241425"/>
            <a:chOff x="-84809" y="71564"/>
            <a:chExt cx="2133218" cy="1045342"/>
          </a:xfrm>
          <a:solidFill>
            <a:srgbClr val="1B4367"/>
          </a:solidFill>
        </p:grpSpPr>
        <p:sp>
          <p:nvSpPr>
            <p:cNvPr id="49" name="任意多边形 14"/>
            <p:cNvSpPr/>
            <p:nvPr/>
          </p:nvSpPr>
          <p:spPr bwMode="auto">
            <a:xfrm>
              <a:off x="315918" y="71564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15"/>
            <p:cNvSpPr/>
            <p:nvPr/>
          </p:nvSpPr>
          <p:spPr bwMode="auto">
            <a:xfrm>
              <a:off x="-84809" y="197203"/>
              <a:ext cx="816424" cy="866802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29"/>
          <p:cNvGrpSpPr/>
          <p:nvPr/>
        </p:nvGrpSpPr>
        <p:grpSpPr bwMode="auto">
          <a:xfrm>
            <a:off x="6075045" y="1013460"/>
            <a:ext cx="2533015" cy="1278255"/>
            <a:chOff x="26999" y="-93519"/>
            <a:chExt cx="2213902" cy="1045342"/>
          </a:xfrm>
          <a:solidFill>
            <a:srgbClr val="1B4367"/>
          </a:solidFill>
        </p:grpSpPr>
        <p:sp>
          <p:nvSpPr>
            <p:cNvPr id="53" name="任意多边形 18"/>
            <p:cNvSpPr/>
            <p:nvPr/>
          </p:nvSpPr>
          <p:spPr bwMode="auto">
            <a:xfrm>
              <a:off x="508093" y="-93519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19"/>
            <p:cNvSpPr/>
            <p:nvPr/>
          </p:nvSpPr>
          <p:spPr bwMode="auto">
            <a:xfrm>
              <a:off x="26999" y="53343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28"/>
          <p:cNvGrpSpPr/>
          <p:nvPr/>
        </p:nvGrpSpPr>
        <p:grpSpPr bwMode="auto">
          <a:xfrm>
            <a:off x="3108960" y="1103630"/>
            <a:ext cx="2474595" cy="1239520"/>
            <a:chOff x="0" y="175475"/>
            <a:chExt cx="2119118" cy="1045342"/>
          </a:xfrm>
          <a:solidFill>
            <a:srgbClr val="1B4367"/>
          </a:solidFill>
        </p:grpSpPr>
        <p:sp>
          <p:nvSpPr>
            <p:cNvPr id="57" name="任意多边形 16"/>
            <p:cNvSpPr/>
            <p:nvPr/>
          </p:nvSpPr>
          <p:spPr bwMode="auto">
            <a:xfrm>
              <a:off x="386311" y="1754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17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文本框 8"/>
          <p:cNvSpPr txBox="1"/>
          <p:nvPr/>
        </p:nvSpPr>
        <p:spPr>
          <a:xfrm>
            <a:off x="422275" y="2771140"/>
            <a:ext cx="2284730" cy="191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000">
                <a:sym typeface="+mn-lt"/>
              </a:rPr>
              <a:t>采用的是电压互感器TV1005M和</a:t>
            </a:r>
            <a:endParaRPr lang="zh-CN" altLang="en-US" sz="2000"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000">
                <a:sym typeface="+mn-lt"/>
              </a:rPr>
              <a:t>电流互感器TA1005M分别检测交流电压和交流电流值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6282055" y="2771140"/>
            <a:ext cx="2907030" cy="129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000">
                <a:sym typeface="+mn-lt"/>
              </a:rPr>
              <a:t>用电超负荷，本地断电并且蜂鸣器报警，也可通过WIFI发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送报警信息到手机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09040" y="1457960"/>
            <a:ext cx="1343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用电参数信息采集模块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0515" y="1367155"/>
            <a:ext cx="1371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用电参数信息交互模块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3440" y="1279525"/>
            <a:ext cx="122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用电超负荷报警模块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290" y="191135"/>
            <a:ext cx="2324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系统主要功能模块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593465" y="2771140"/>
            <a:ext cx="1990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数据通过LCD1602显示屏在本地显示，通过WIFI模块将数据实时上传到手机APP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系统硬件设计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7" name="环形箭头 15"/>
          <p:cNvSpPr/>
          <p:nvPr/>
        </p:nvSpPr>
        <p:spPr bwMode="auto">
          <a:xfrm>
            <a:off x="-1888093" y="415291"/>
            <a:ext cx="2870597" cy="2870597"/>
          </a:xfrm>
          <a:custGeom>
            <a:avLst/>
            <a:gdLst>
              <a:gd name="T0" fmla="*/ 3447338 w 3827462"/>
              <a:gd name="T1" fmla="*/ 1008122 h 3827463"/>
              <a:gd name="T2" fmla="*/ 3688519 w 3827462"/>
              <a:gd name="T3" fmla="*/ 1764717 h 3827463"/>
              <a:gd name="T4" fmla="*/ 3820762 w 3827462"/>
              <a:gd name="T5" fmla="*/ 1765838 h 3827463"/>
              <a:gd name="T6" fmla="*/ 3595190 w 3827462"/>
              <a:gd name="T7" fmla="*/ 1927981 h 3827463"/>
              <a:gd name="T8" fmla="*/ 3356355 w 3827462"/>
              <a:gd name="T9" fmla="*/ 1761902 h 3827463"/>
              <a:gd name="T10" fmla="*/ 3488541 w 3827462"/>
              <a:gd name="T11" fmla="*/ 1763023 h 3827463"/>
              <a:gd name="T12" fmla="*/ 3275959 w 3827462"/>
              <a:gd name="T13" fmla="*/ 1109323 h 3827463"/>
              <a:gd name="T14" fmla="*/ 3447338 w 3827462"/>
              <a:gd name="T15" fmla="*/ 1008122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447338" y="1008122"/>
                </a:moveTo>
                <a:cubicBezTo>
                  <a:pt x="3583647" y="1238955"/>
                  <a:pt x="3666090" y="1497582"/>
                  <a:pt x="3688519" y="1764717"/>
                </a:cubicBezTo>
                <a:lnTo>
                  <a:pt x="3820762" y="1765838"/>
                </a:lnTo>
                <a:lnTo>
                  <a:pt x="3595190" y="1927981"/>
                </a:lnTo>
                <a:lnTo>
                  <a:pt x="3356355" y="1761902"/>
                </a:lnTo>
                <a:lnTo>
                  <a:pt x="3488541" y="1763023"/>
                </a:lnTo>
                <a:cubicBezTo>
                  <a:pt x="3466449" y="1532176"/>
                  <a:pt x="3393875" y="1309009"/>
                  <a:pt x="3275959" y="1109323"/>
                </a:cubicBezTo>
                <a:lnTo>
                  <a:pt x="3447338" y="1008122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环形箭头 17"/>
          <p:cNvSpPr/>
          <p:nvPr/>
        </p:nvSpPr>
        <p:spPr bwMode="auto">
          <a:xfrm>
            <a:off x="-169148" y="-857884"/>
            <a:ext cx="2870597" cy="2870597"/>
          </a:xfrm>
          <a:custGeom>
            <a:avLst/>
            <a:gdLst>
              <a:gd name="T0" fmla="*/ 3325627 w 3827462"/>
              <a:gd name="T1" fmla="*/ 2999378 h 3827463"/>
              <a:gd name="T2" fmla="*/ 2603197 w 3827462"/>
              <a:gd name="T3" fmla="*/ 3555900 h 3827463"/>
              <a:gd name="T4" fmla="*/ 2642943 w 3827462"/>
              <a:gd name="T5" fmla="*/ 3682034 h 3827463"/>
              <a:gd name="T6" fmla="*/ 2419100 w 3827462"/>
              <a:gd name="T7" fmla="*/ 3517511 h 3827463"/>
              <a:gd name="T8" fmla="*/ 2503364 w 3827462"/>
              <a:gd name="T9" fmla="*/ 3239081 h 3827463"/>
              <a:gd name="T10" fmla="*/ 2543093 w 3827462"/>
              <a:gd name="T11" fmla="*/ 3365160 h 3827463"/>
              <a:gd name="T12" fmla="*/ 3167850 w 3827462"/>
              <a:gd name="T13" fmla="*/ 2878059 h 3827463"/>
              <a:gd name="T14" fmla="*/ 3325627 w 3827462"/>
              <a:gd name="T15" fmla="*/ 2999378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325627" y="2999378"/>
                </a:moveTo>
                <a:cubicBezTo>
                  <a:pt x="3137195" y="3244437"/>
                  <a:pt x="2888223" y="3436231"/>
                  <a:pt x="2603197" y="3555900"/>
                </a:cubicBezTo>
                <a:lnTo>
                  <a:pt x="2642943" y="3682034"/>
                </a:lnTo>
                <a:lnTo>
                  <a:pt x="2419100" y="3517511"/>
                </a:lnTo>
                <a:lnTo>
                  <a:pt x="2503364" y="3239081"/>
                </a:lnTo>
                <a:lnTo>
                  <a:pt x="2543093" y="3365160"/>
                </a:lnTo>
                <a:cubicBezTo>
                  <a:pt x="2789286" y="3258407"/>
                  <a:pt x="3004279" y="3090784"/>
                  <a:pt x="3167850" y="2878059"/>
                </a:cubicBezTo>
                <a:lnTo>
                  <a:pt x="3325627" y="2999378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环形箭头 19"/>
          <p:cNvSpPr/>
          <p:nvPr/>
        </p:nvSpPr>
        <p:spPr bwMode="auto">
          <a:xfrm rot="1500000">
            <a:off x="1489075" y="633730"/>
            <a:ext cx="2471420" cy="2943860"/>
          </a:xfrm>
          <a:custGeom>
            <a:avLst/>
            <a:gdLst>
              <a:gd name="T0" fmla="*/ 1378454 w 3827462"/>
              <a:gd name="T1" fmla="*/ 3612425 h 3827463"/>
              <a:gd name="T2" fmla="*/ 607834 w 3827462"/>
              <a:gd name="T3" fmla="*/ 3124811 h 3827463"/>
              <a:gd name="T4" fmla="*/ 502996 w 3827462"/>
              <a:gd name="T5" fmla="*/ 3205424 h 3827463"/>
              <a:gd name="T6" fmla="*/ 580723 w 3827462"/>
              <a:gd name="T7" fmla="*/ 2938718 h 3827463"/>
              <a:gd name="T8" fmla="*/ 871164 w 3827462"/>
              <a:gd name="T9" fmla="*/ 2922329 h 3827463"/>
              <a:gd name="T10" fmla="*/ 766371 w 3827462"/>
              <a:gd name="T11" fmla="*/ 3002907 h 3827463"/>
              <a:gd name="T12" fmla="*/ 1438271 w 3827462"/>
              <a:gd name="T13" fmla="*/ 3422597 h 3827463"/>
              <a:gd name="T14" fmla="*/ 1378454 w 3827462"/>
              <a:gd name="T15" fmla="*/ 36124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78454" y="3612425"/>
                </a:moveTo>
                <a:cubicBezTo>
                  <a:pt x="1083617" y="3519519"/>
                  <a:pt x="818037" y="3351472"/>
                  <a:pt x="607834" y="3124811"/>
                </a:cubicBezTo>
                <a:lnTo>
                  <a:pt x="502996" y="3205424"/>
                </a:lnTo>
                <a:lnTo>
                  <a:pt x="580723" y="2938718"/>
                </a:lnTo>
                <a:lnTo>
                  <a:pt x="871164" y="2922329"/>
                </a:lnTo>
                <a:lnTo>
                  <a:pt x="766371" y="3002907"/>
                </a:lnTo>
                <a:cubicBezTo>
                  <a:pt x="951119" y="3197524"/>
                  <a:pt x="1182335" y="3341949"/>
                  <a:pt x="1438271" y="3422597"/>
                </a:cubicBezTo>
                <a:lnTo>
                  <a:pt x="1378454" y="36124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环形箭头 21"/>
          <p:cNvSpPr/>
          <p:nvPr/>
        </p:nvSpPr>
        <p:spPr bwMode="auto">
          <a:xfrm>
            <a:off x="183277" y="1410336"/>
            <a:ext cx="2870597" cy="2870597"/>
          </a:xfrm>
          <a:custGeom>
            <a:avLst/>
            <a:gdLst>
              <a:gd name="T0" fmla="*/ 132762 w 3827462"/>
              <a:gd name="T1" fmla="*/ 1928825 h 3827463"/>
              <a:gd name="T2" fmla="*/ 303229 w 3827462"/>
              <a:gd name="T3" fmla="*/ 1153231 h 3827463"/>
              <a:gd name="T4" fmla="*/ 189353 w 3827462"/>
              <a:gd name="T5" fmla="*/ 1085986 h 3827463"/>
              <a:gd name="T6" fmla="*/ 465813 w 3827462"/>
              <a:gd name="T7" fmla="*/ 1058722 h 3827463"/>
              <a:gd name="T8" fmla="*/ 589258 w 3827462"/>
              <a:gd name="T9" fmla="*/ 1322134 h 3827463"/>
              <a:gd name="T10" fmla="*/ 475432 w 3827462"/>
              <a:gd name="T11" fmla="*/ 1254918 h 3827463"/>
              <a:gd name="T12" fmla="*/ 331783 w 3827462"/>
              <a:gd name="T13" fmla="*/ 1927138 h 3827463"/>
              <a:gd name="T14" fmla="*/ 132762 w 3827462"/>
              <a:gd name="T15" fmla="*/ 19288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2762" y="1928825"/>
                </a:moveTo>
                <a:cubicBezTo>
                  <a:pt x="130490" y="1660759"/>
                  <a:pt x="188761" y="1395639"/>
                  <a:pt x="303229" y="1153231"/>
                </a:cubicBezTo>
                <a:lnTo>
                  <a:pt x="189353" y="1085986"/>
                </a:lnTo>
                <a:lnTo>
                  <a:pt x="465813" y="1058722"/>
                </a:lnTo>
                <a:lnTo>
                  <a:pt x="589258" y="1322134"/>
                </a:lnTo>
                <a:lnTo>
                  <a:pt x="475432" y="1254918"/>
                </a:lnTo>
                <a:cubicBezTo>
                  <a:pt x="378858" y="1465754"/>
                  <a:pt x="329818" y="1695244"/>
                  <a:pt x="331783" y="1927138"/>
                </a:cubicBezTo>
                <a:lnTo>
                  <a:pt x="132762" y="19288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环形箭头 23"/>
          <p:cNvSpPr/>
          <p:nvPr/>
        </p:nvSpPr>
        <p:spPr bwMode="auto">
          <a:xfrm rot="11100000">
            <a:off x="1097280" y="-191135"/>
            <a:ext cx="2842895" cy="2744470"/>
          </a:xfrm>
          <a:custGeom>
            <a:avLst/>
            <a:gdLst>
              <a:gd name="T0" fmla="*/ 1402143 w 3827462"/>
              <a:gd name="T1" fmla="*/ 207755 h 3827463"/>
              <a:gd name="T2" fmla="*/ 2266009 w 3827462"/>
              <a:gd name="T3" fmla="*/ 167885 h 3827463"/>
              <a:gd name="T4" fmla="*/ 2303996 w 3827462"/>
              <a:gd name="T5" fmla="*/ 41210 h 3827463"/>
              <a:gd name="T6" fmla="*/ 2396735 w 3827462"/>
              <a:gd name="T7" fmla="*/ 303075 h 3827463"/>
              <a:gd name="T8" fmla="*/ 2170594 w 3827462"/>
              <a:gd name="T9" fmla="*/ 486063 h 3827463"/>
              <a:gd name="T10" fmla="*/ 2208565 w 3827462"/>
              <a:gd name="T11" fmla="*/ 359443 h 3827463"/>
              <a:gd name="T12" fmla="*/ 1459312 w 3827462"/>
              <a:gd name="T13" fmla="*/ 398396 h 3827463"/>
              <a:gd name="T14" fmla="*/ 1402143 w 3827462"/>
              <a:gd name="T15" fmla="*/ 20775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402143" y="207755"/>
                </a:moveTo>
                <a:cubicBezTo>
                  <a:pt x="1682450" y="123697"/>
                  <a:pt x="1979151" y="110003"/>
                  <a:pt x="2266009" y="167885"/>
                </a:cubicBezTo>
                <a:lnTo>
                  <a:pt x="2303996" y="41210"/>
                </a:lnTo>
                <a:lnTo>
                  <a:pt x="2396735" y="303075"/>
                </a:lnTo>
                <a:lnTo>
                  <a:pt x="2170594" y="486063"/>
                </a:lnTo>
                <a:lnTo>
                  <a:pt x="2208565" y="359443"/>
                </a:lnTo>
                <a:cubicBezTo>
                  <a:pt x="1959304" y="312161"/>
                  <a:pt x="1702327" y="325520"/>
                  <a:pt x="1459312" y="398396"/>
                </a:cubicBezTo>
                <a:lnTo>
                  <a:pt x="1402143" y="20775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35"/>
          <p:cNvGrpSpPr/>
          <p:nvPr/>
        </p:nvGrpSpPr>
        <p:grpSpPr bwMode="auto">
          <a:xfrm>
            <a:off x="2540" y="956945"/>
            <a:ext cx="1783080" cy="554355"/>
            <a:chOff x="398" y="0"/>
            <a:chExt cx="2657268" cy="914513"/>
          </a:xfrm>
        </p:grpSpPr>
        <p:sp>
          <p:nvSpPr>
            <p:cNvPr id="63" name="椭圆 34"/>
            <p:cNvSpPr>
              <a:spLocks noChangeArrowheads="1"/>
            </p:cNvSpPr>
            <p:nvPr/>
          </p:nvSpPr>
          <p:spPr bwMode="auto">
            <a:xfrm>
              <a:off x="398" y="0"/>
              <a:ext cx="2657268" cy="914513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" name="TextBox 24"/>
            <p:cNvSpPr txBox="1">
              <a:spLocks noChangeArrowheads="1"/>
            </p:cNvSpPr>
            <p:nvPr/>
          </p:nvSpPr>
          <p:spPr bwMode="auto">
            <a:xfrm>
              <a:off x="112949" y="204017"/>
              <a:ext cx="2432219" cy="505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电源输入负载接口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36"/>
          <p:cNvGrpSpPr/>
          <p:nvPr/>
        </p:nvGrpSpPr>
        <p:grpSpPr bwMode="auto">
          <a:xfrm>
            <a:off x="2499995" y="2012950"/>
            <a:ext cx="1417955" cy="659130"/>
            <a:chOff x="-182141" y="0"/>
            <a:chExt cx="1278683" cy="914400"/>
          </a:xfrm>
        </p:grpSpPr>
        <p:sp>
          <p:nvSpPr>
            <p:cNvPr id="66" name="椭圆 37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" name="TextBox 38"/>
            <p:cNvSpPr txBox="1">
              <a:spLocks noChangeArrowheads="1"/>
            </p:cNvSpPr>
            <p:nvPr/>
          </p:nvSpPr>
          <p:spPr bwMode="auto">
            <a:xfrm>
              <a:off x="-182141" y="257145"/>
              <a:ext cx="1278683" cy="4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报警模块</a:t>
              </a:r>
              <a:endParaRPr 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39"/>
          <p:cNvGrpSpPr/>
          <p:nvPr/>
        </p:nvGrpSpPr>
        <p:grpSpPr bwMode="auto">
          <a:xfrm>
            <a:off x="851534" y="800735"/>
            <a:ext cx="4316095" cy="639445"/>
            <a:chOff x="-851865" y="0"/>
            <a:chExt cx="2577346" cy="914400"/>
          </a:xfrm>
        </p:grpSpPr>
        <p:sp>
          <p:nvSpPr>
            <p:cNvPr id="69" name="椭圆 40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" name="TextBox 41"/>
            <p:cNvSpPr txBox="1">
              <a:spLocks noChangeArrowheads="1"/>
            </p:cNvSpPr>
            <p:nvPr/>
          </p:nvSpPr>
          <p:spPr bwMode="auto">
            <a:xfrm>
              <a:off x="-851865" y="223411"/>
              <a:ext cx="2577346" cy="43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电流电压检测模块</a:t>
              </a:r>
              <a:endParaRPr 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42"/>
          <p:cNvGrpSpPr/>
          <p:nvPr/>
        </p:nvGrpSpPr>
        <p:grpSpPr bwMode="auto">
          <a:xfrm>
            <a:off x="78740" y="2799715"/>
            <a:ext cx="1256030" cy="639445"/>
            <a:chOff x="-182142" y="0"/>
            <a:chExt cx="1278685" cy="914400"/>
          </a:xfrm>
        </p:grpSpPr>
        <p:sp>
          <p:nvSpPr>
            <p:cNvPr id="72" name="椭圆 43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3" name="TextBox 44"/>
            <p:cNvSpPr txBox="1">
              <a:spLocks noChangeArrowheads="1"/>
            </p:cNvSpPr>
            <p:nvPr/>
          </p:nvSpPr>
          <p:spPr bwMode="auto">
            <a:xfrm>
              <a:off x="-182142" y="257144"/>
              <a:ext cx="1278685" cy="43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显示模块</a:t>
              </a:r>
              <a:endParaRPr 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45"/>
          <p:cNvGrpSpPr/>
          <p:nvPr/>
        </p:nvGrpSpPr>
        <p:grpSpPr bwMode="auto">
          <a:xfrm>
            <a:off x="1334770" y="3119755"/>
            <a:ext cx="975917" cy="639445"/>
            <a:chOff x="-81920" y="0"/>
            <a:chExt cx="1243265" cy="914514"/>
          </a:xfrm>
        </p:grpSpPr>
        <p:sp>
          <p:nvSpPr>
            <p:cNvPr id="75" name="椭圆 46"/>
            <p:cNvSpPr>
              <a:spLocks noChangeArrowheads="1"/>
            </p:cNvSpPr>
            <p:nvPr/>
          </p:nvSpPr>
          <p:spPr bwMode="auto">
            <a:xfrm>
              <a:off x="-57" y="0"/>
              <a:ext cx="1079797" cy="914514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6" name="TextBox 47"/>
            <p:cNvSpPr txBox="1">
              <a:spLocks noChangeArrowheads="1"/>
            </p:cNvSpPr>
            <p:nvPr/>
          </p:nvSpPr>
          <p:spPr bwMode="auto">
            <a:xfrm>
              <a:off x="-81920" y="238073"/>
              <a:ext cx="1243265" cy="43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chemeClr val="bg1"/>
                  </a:solidFill>
                </a:rPr>
                <a:t>WiFi</a:t>
              </a:r>
              <a:r>
                <a:rPr lang="zh-CN" altLang="en-US" b="1" dirty="0">
                  <a:solidFill>
                    <a:schemeClr val="bg1"/>
                  </a:solidFill>
                </a:rPr>
                <a:t>模块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20" y="657225"/>
            <a:ext cx="5388610" cy="3409315"/>
          </a:xfrm>
          <a:prstGeom prst="rect">
            <a:avLst/>
          </a:prstGeom>
        </p:spPr>
      </p:pic>
      <p:grpSp>
        <p:nvGrpSpPr>
          <p:cNvPr id="2" name="组合 35"/>
          <p:cNvGrpSpPr/>
          <p:nvPr/>
        </p:nvGrpSpPr>
        <p:grpSpPr bwMode="auto">
          <a:xfrm>
            <a:off x="553085" y="1810385"/>
            <a:ext cx="1629410" cy="589915"/>
            <a:chOff x="0" y="939"/>
            <a:chExt cx="2515596" cy="873389"/>
          </a:xfrm>
        </p:grpSpPr>
        <p:sp>
          <p:nvSpPr>
            <p:cNvPr id="3" name="椭圆 34"/>
            <p:cNvSpPr>
              <a:spLocks noChangeArrowheads="1"/>
            </p:cNvSpPr>
            <p:nvPr/>
          </p:nvSpPr>
          <p:spPr bwMode="auto">
            <a:xfrm>
              <a:off x="0" y="939"/>
              <a:ext cx="2515596" cy="873389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" name="TextBox 24"/>
            <p:cNvSpPr txBox="1">
              <a:spLocks noChangeArrowheads="1"/>
            </p:cNvSpPr>
            <p:nvPr/>
          </p:nvSpPr>
          <p:spPr bwMode="auto">
            <a:xfrm>
              <a:off x="50979" y="210343"/>
              <a:ext cx="2413639" cy="4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核心电路板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系统软件设计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2529205" y="309880"/>
          <a:ext cx="1675130" cy="472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71420" imgH="6563995" progId="Visio.Drawing.11">
                  <p:embed/>
                </p:oleObj>
              </mc:Choice>
              <mc:Fallback>
                <p:oleObj name="" r:id="rId1" imgW="2471420" imgH="656399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9205" y="309880"/>
                        <a:ext cx="1675130" cy="4725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最终成果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全屏显示(16:9)</PresentationFormat>
  <Paragraphs>102</Paragraphs>
  <Slides>12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1_Office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ZYL</cp:lastModifiedBy>
  <cp:revision>69</cp:revision>
  <dcterms:created xsi:type="dcterms:W3CDTF">2016-05-20T12:59:00Z</dcterms:created>
  <dcterms:modified xsi:type="dcterms:W3CDTF">2018-06-09T02:39:27Z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