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2.xml" ContentType="application/vnd.openxmlformats-officedocument.presentationml.tags+xml"/>
  <Override PartName="/ppt/slides/slide4.xml" ContentType="application/vnd.openxmlformats-officedocument.presentationml.slide+xml"/>
  <Override PartName="/ppt/tags/tag3.xml" ContentType="application/vnd.openxmlformats-officedocument.presentationml.tag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4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1386" y="-72"/>
      </p:cViewPr>
      <p:guideLst>
        <p:guide orient="horz" pos="21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9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CCA81FB-84C2-46F2-95AF-5B75DD96F234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4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79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9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D6B3C80A-45EE-4FB3-AF5E-1F2A3F2A99BC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/>
      </p:grpSpPr>
      <p:sp>
        <p:nvSpPr>
          <p:cNvPr id="1048734" name="幻灯片图像占位符 1"/>
          <p:cNvSpPr/>
          <p:nvPr>
            <p:ph type="sldImg" idx="2"/>
          </p:nvPr>
        </p:nvSpPr>
        <p:spPr/>
      </p:sp>
      <p:sp>
        <p:nvSpPr>
          <p:cNvPr id="1048735" name="文本占位符 2"/>
          <p:cNvSpPr/>
          <p:nvPr>
            <p:ph type="body" idx="3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2" name="直接连接符 2"/>
          <p:cNvCxnSpPr>
            <a:cxnSpLocks/>
          </p:cNvCxnSpPr>
          <p:nvPr userDrawn="1"/>
        </p:nvCxnSpPr>
        <p:spPr>
          <a:xfrm>
            <a:off x="0" y="1174279"/>
            <a:ext cx="5940152" cy="0"/>
          </a:xfrm>
          <a:prstGeom prst="line"/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1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0"/>
            <a:ext cx="7344618" cy="649287"/>
          </a:xfrm>
        </p:spPr>
        <p:txBody>
          <a:bodyPr>
            <a:noAutofit/>
          </a:bodyPr>
          <a:lstStyle>
            <a:lvl1pPr indent="0" marL="0">
              <a:buNone/>
              <a:defRPr b="1" sz="44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altLang="en-US" dirty="0" lang="zh-CN" smtClean="0"/>
              <a:t>单击此处编辑母版文本样式</a:t>
            </a:r>
            <a:endParaRPr altLang="en-US" dirty="0" lang="zh-CN" smtClean="0"/>
          </a:p>
        </p:txBody>
      </p:sp>
    </p:spTree>
  </p:cSld>
  <p:clrMapOvr>
    <a:masterClrMapping/>
  </p:clrMapOvr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>
                <a:solidFill>
                  <a:prstClr val="black">
                    <a:tint val="75000"/>
                  </a:prstClr>
                </a:solidFill>
              </a:rPr>
            </a:fld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6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6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>
                <a:solidFill>
                  <a:prstClr val="black">
                    <a:tint val="75000"/>
                  </a:prstClr>
                </a:solidFill>
              </a:rPr>
            </a:fld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>
                <a:solidFill>
                  <a:prstClr val="black">
                    <a:tint val="75000"/>
                  </a:prstClr>
                </a:solidFill>
              </a:rPr>
            </a:fld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4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>
                <a:solidFill>
                  <a:prstClr val="black">
                    <a:tint val="75000"/>
                  </a:prstClr>
                </a:solidFill>
              </a:rPr>
            </a:fld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90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591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altLang="zh-CN" lang="zh-CN"/>
          </a:p>
        </p:txBody>
      </p:sp>
      <p:sp>
        <p:nvSpPr>
          <p:cNvPr id="104859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65E409E2-E80B-40C6-82BB-7A12EAF07F19}" type="slidenum">
              <a:rPr altLang="en-US" lang="zh-CN"/>
            </a:fld>
            <a:endParaRPr altLang="en-US" sz="1800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>
                <a:solidFill>
                  <a:prstClr val="black">
                    <a:tint val="75000"/>
                  </a:prstClr>
                </a:solidFill>
              </a:rPr>
            </a:fld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5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5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>
                <a:solidFill>
                  <a:prstClr val="black">
                    <a:tint val="75000"/>
                  </a:prstClr>
                </a:solidFill>
              </a:rPr>
            </a:fld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8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76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>
                <a:solidFill>
                  <a:prstClr val="black">
                    <a:tint val="75000"/>
                  </a:prstClr>
                </a:solidFill>
              </a:rPr>
            </a:fld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7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7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>
                <a:solidFill>
                  <a:prstClr val="black">
                    <a:tint val="75000"/>
                  </a:prstClr>
                </a:solidFill>
              </a:rPr>
            </a:fld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>
                <a:solidFill>
                  <a:prstClr val="black">
                    <a:tint val="75000"/>
                  </a:prstClr>
                </a:solidFill>
              </a:rPr>
            </a:fld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7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7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>
                <a:solidFill>
                  <a:prstClr val="black">
                    <a:tint val="75000"/>
                  </a:prstClr>
                </a:solidFill>
              </a:rPr>
            </a:fld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9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780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782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>
                <a:solidFill>
                  <a:prstClr val="black">
                    <a:tint val="75000"/>
                  </a:prstClr>
                </a:solidFill>
              </a:rPr>
            </a:fld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8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8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>
                <a:solidFill>
                  <a:prstClr val="black">
                    <a:tint val="75000"/>
                  </a:prstClr>
                </a:solidFill>
              </a:rPr>
            </a:fld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>
                <a:solidFill>
                  <a:prstClr val="black">
                    <a:tint val="75000"/>
                  </a:prstClr>
                </a:solidFill>
              </a:rPr>
            </a:fld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4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4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>
                <a:solidFill>
                  <a:prstClr val="black">
                    <a:tint val="75000"/>
                  </a:prstClr>
                </a:solidFill>
              </a:rPr>
            </a:fld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>
                <a:solidFill>
                  <a:prstClr val="black">
                    <a:tint val="75000"/>
                  </a:prstClr>
                </a:solidFill>
              </a:rPr>
            </a:fld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>
                <a:solidFill>
                  <a:prstClr val="black">
                    <a:tint val="75000"/>
                  </a:prstClr>
                </a:solidFill>
              </a:rPr>
            </a:fld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7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78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>
                <a:solidFill>
                  <a:prstClr val="black">
                    <a:tint val="75000"/>
                  </a:prstClr>
                </a:solidFill>
              </a:rPr>
            </a:fld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9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9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>
                <a:solidFill>
                  <a:prstClr val="black">
                    <a:tint val="75000"/>
                  </a:prstClr>
                </a:solidFill>
              </a:rPr>
            </a:fld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7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58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75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>
                <a:solidFill>
                  <a:prstClr val="black">
                    <a:tint val="75000"/>
                  </a:prstClr>
                </a:solidFill>
              </a:rPr>
            </a:fld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6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6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>
                <a:solidFill>
                  <a:prstClr val="black">
                    <a:tint val="75000"/>
                  </a:prstClr>
                </a:solidFill>
              </a:rPr>
            </a:fld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altLang="en-US" lang="zh-CN" smtClean="0">
                <a:solidFill>
                  <a:prstClr val="black">
                    <a:tint val="75000"/>
                  </a:prstClr>
                </a:solidFill>
              </a:rPr>
            </a:fld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altLang="en-US" lang="zh-CN" smtClean="0">
                <a:solidFill>
                  <a:prstClr val="black">
                    <a:tint val="75000"/>
                  </a:prstClr>
                </a:solidFill>
              </a:rPr>
            </a:fld>
            <a:endParaRPr altLang="en-US"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tags" Target="../tags/tag1.xml"/><Relationship Id="rId3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tags" Target="../tags/tag3.xml"/><Relationship Id="rId3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tags" Target="../tags/tag4.xml"/><Relationship Id="rId3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9"/>
          <p:cNvSpPr txBox="1"/>
          <p:nvPr/>
        </p:nvSpPr>
        <p:spPr>
          <a:xfrm>
            <a:off x="4681220" y="4643755"/>
            <a:ext cx="3847465" cy="13487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2800" lang="zh-CN" smtClean="0">
                <a:solidFill>
                  <a:prstClr val="black">
                    <a:lumMod val="65000"/>
                    <a:lumOff val="3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答辩人</a:t>
            </a:r>
            <a:r>
              <a:rPr altLang="zh-CN" b="1" dirty="0" sz="2800"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altLang="en-US" b="1" dirty="0" sz="2800" lang="zh-CN" smtClean="0">
                <a:solidFill>
                  <a:prstClr val="black">
                    <a:lumMod val="65000"/>
                    <a:lumOff val="3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张彪</a:t>
            </a:r>
            <a:endParaRPr altLang="en-US" b="1" dirty="0" sz="2800" lang="zh-CN" smtClean="0">
              <a:solidFill>
                <a:prstClr val="black">
                  <a:lumMod val="65000"/>
                  <a:lumOff val="35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altLang="en-US" b="1" dirty="0" sz="2800" lang="zh-CN" smtClean="0">
                <a:solidFill>
                  <a:prstClr val="black">
                    <a:lumMod val="65000"/>
                    <a:lumOff val="3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  号：</a:t>
            </a:r>
            <a:r>
              <a:rPr altLang="zh-CN" b="1" dirty="0" sz="2800"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06141105</a:t>
            </a:r>
            <a:r>
              <a:rPr altLang="en-US" b="1" dirty="0" sz="2800" lang="zh-CN" smtClean="0">
                <a:solidFill>
                  <a:prstClr val="black">
                    <a:lumMod val="65000"/>
                    <a:lumOff val="3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altLang="zh-CN" b="1" dirty="0" sz="2800" lang="en-US" smtClean="0">
              <a:solidFill>
                <a:prstClr val="black">
                  <a:lumMod val="65000"/>
                  <a:lumOff val="35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altLang="en-US" b="1" dirty="0" sz="2800" lang="zh-CN" smtClean="0">
                <a:solidFill>
                  <a:prstClr val="black">
                    <a:lumMod val="65000"/>
                    <a:lumOff val="3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导</a:t>
            </a:r>
            <a:r>
              <a:rPr altLang="en-US" b="1" dirty="0" sz="2800" lang="zh-CN">
                <a:solidFill>
                  <a:prstClr val="black">
                    <a:lumMod val="65000"/>
                    <a:lumOff val="3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altLang="en-US" b="1" dirty="0" sz="2800" lang="zh-CN" smtClean="0">
                <a:solidFill>
                  <a:prstClr val="black">
                    <a:lumMod val="65000"/>
                    <a:lumOff val="3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师</a:t>
            </a:r>
            <a:r>
              <a:rPr altLang="zh-CN" b="1" dirty="0" sz="2800"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altLang="en-US" b="1" dirty="0" sz="2800" lang="zh-CN" smtClean="0">
                <a:solidFill>
                  <a:prstClr val="black">
                    <a:lumMod val="65000"/>
                    <a:lumOff val="3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沈建冬副教授</a:t>
            </a:r>
            <a:endParaRPr altLang="zh-CN" b="1" dirty="0" sz="2800" lang="en-US" smtClean="0">
              <a:solidFill>
                <a:prstClr val="black">
                  <a:lumMod val="65000"/>
                  <a:lumOff val="35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8585" name="文本框 7"/>
          <p:cNvSpPr txBox="1"/>
          <p:nvPr/>
        </p:nvSpPr>
        <p:spPr>
          <a:xfrm>
            <a:off x="108585" y="2030095"/>
            <a:ext cx="9035415" cy="14122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dirty="0" sz="4400" lang="zh-CN" smtClean="0">
                <a:solidFill>
                  <a:schemeClr val="accent2"/>
                </a:solidFill>
              </a:rPr>
              <a:t>基于</a:t>
            </a:r>
            <a:r>
              <a:rPr altLang="zh-CN" b="1" dirty="0" sz="4400" lang="en-US" smtClean="0">
                <a:solidFill>
                  <a:schemeClr val="accent2"/>
                </a:solidFill>
              </a:rPr>
              <a:t>FB</a:t>
            </a:r>
            <a:r>
              <a:rPr altLang="en-US" b="1" dirty="0" sz="4400" lang="zh-CN" smtClean="0">
                <a:solidFill>
                  <a:schemeClr val="accent2"/>
                </a:solidFill>
              </a:rPr>
              <a:t>块的三部电梯控</a:t>
            </a:r>
            <a:endParaRPr altLang="en-US" b="1" dirty="0" sz="4400" lang="zh-CN" smtClean="0">
              <a:solidFill>
                <a:schemeClr val="accent2"/>
              </a:solidFill>
            </a:endParaRPr>
          </a:p>
          <a:p>
            <a:pPr algn="ctr"/>
            <a:r>
              <a:rPr altLang="en-US" b="1" dirty="0" sz="4400" lang="zh-CN" smtClean="0">
                <a:solidFill>
                  <a:schemeClr val="accent2"/>
                </a:solidFill>
              </a:rPr>
              <a:t>制系统设计</a:t>
            </a:r>
            <a:endParaRPr altLang="en-US" b="1" dirty="0" sz="4400" lang="zh-CN" smtClean="0">
              <a:solidFill>
                <a:schemeClr val="accent2"/>
              </a:solidFill>
            </a:endParaRPr>
          </a:p>
        </p:txBody>
      </p:sp>
      <p:cxnSp>
        <p:nvCxnSpPr>
          <p:cNvPr id="3145728" name="直接连接符 3"/>
          <p:cNvCxnSpPr>
            <a:cxnSpLocks/>
          </p:cNvCxnSpPr>
          <p:nvPr/>
        </p:nvCxnSpPr>
        <p:spPr>
          <a:xfrm>
            <a:off x="911497" y="3576763"/>
            <a:ext cx="1706950" cy="2265198"/>
          </a:xfrm>
          <a:prstGeom prst="line"/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6" name="矩形 25"/>
          <p:cNvSpPr/>
          <p:nvPr/>
        </p:nvSpPr>
        <p:spPr>
          <a:xfrm rot="19372238">
            <a:off x="2229896" y="345568"/>
            <a:ext cx="6184852" cy="6506694"/>
          </a:xfrm>
          <a:prstGeom prst="rect"/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b="1" dirty="0" lang="zh-CN" smtClean="0">
              <a:solidFill>
                <a:prstClr val="black">
                  <a:lumMod val="65000"/>
                  <a:lumOff val="35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48587" name="矩形 4"/>
          <p:cNvSpPr/>
          <p:nvPr/>
        </p:nvSpPr>
        <p:spPr>
          <a:xfrm rot="19380000">
            <a:off x="2106187" y="603693"/>
            <a:ext cx="2088232" cy="245049"/>
          </a:xfrm>
          <a:prstGeom prst="rect"/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prstClr val="white"/>
              </a:solidFill>
            </a:endParaRPr>
          </a:p>
        </p:txBody>
      </p:sp>
      <p:cxnSp>
        <p:nvCxnSpPr>
          <p:cNvPr id="3145729" name="直接连接符 15"/>
          <p:cNvCxnSpPr>
            <a:cxnSpLocks/>
          </p:cNvCxnSpPr>
          <p:nvPr/>
        </p:nvCxnSpPr>
        <p:spPr>
          <a:xfrm>
            <a:off x="7844394" y="267689"/>
            <a:ext cx="1581150" cy="2171700"/>
          </a:xfrm>
          <a:prstGeom prst="line"/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10"/>
          <p:cNvCxnSpPr>
            <a:cxnSpLocks/>
          </p:cNvCxnSpPr>
          <p:nvPr/>
        </p:nvCxnSpPr>
        <p:spPr>
          <a:xfrm>
            <a:off x="1443822" y="4734606"/>
            <a:ext cx="438448" cy="581839"/>
          </a:xfrm>
          <a:prstGeom prst="line"/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2" name="Picture 2" descr="c:\users\administrator\appdata\roaming\360se6\User Data\temp\13715a24598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0" y="0"/>
            <a:ext cx="2030681" cy="2030681"/>
          </a:xfrm>
          <a:prstGeom prst="rect"/>
          <a:noFill/>
        </p:spPr>
      </p:pic>
      <p:cxnSp>
        <p:nvCxnSpPr>
          <p:cNvPr id="3145731" name="直接连接符 13"/>
          <p:cNvCxnSpPr>
            <a:cxnSpLocks/>
          </p:cNvCxnSpPr>
          <p:nvPr/>
        </p:nvCxnSpPr>
        <p:spPr>
          <a:xfrm>
            <a:off x="8528938" y="642815"/>
            <a:ext cx="438448" cy="581839"/>
          </a:xfrm>
          <a:prstGeom prst="line"/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8" name="矩形 14"/>
          <p:cNvSpPr/>
          <p:nvPr/>
        </p:nvSpPr>
        <p:spPr>
          <a:xfrm rot="19380000">
            <a:off x="7201019" y="6035383"/>
            <a:ext cx="2088232" cy="216000"/>
          </a:xfrm>
          <a:prstGeom prst="rect"/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prstClr val="white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14738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7"/>
                                        <p:tgtEl>
                                          <p:spTgt spid="1048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2"/>
                                        <p:tgtEl>
                                          <p:spTgt spid="1048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5"/>
                                        <p:tgtEl>
                                          <p:spTgt spid="1048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6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8"/>
                                        <p:tgtEl>
                                          <p:spTgt spid="1048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1"/>
                                        <p:tgtEl>
                                          <p:spTgt spid="1048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直接连接符 11"/>
          <p:cNvSpPr>
            <a:spLocks noChangeShapeType="1"/>
          </p:cNvSpPr>
          <p:nvPr/>
        </p:nvSpPr>
        <p:spPr bwMode="auto">
          <a:xfrm>
            <a:off x="-142799" y="648136"/>
            <a:ext cx="5940425" cy="0"/>
          </a:xfrm>
          <a:prstGeom prst="line"/>
          <a:noFill/>
          <a:ln w="15875">
            <a:solidFill>
              <a:schemeClr val="accent1"/>
            </a:solidFill>
            <a:round/>
          </a:ln>
        </p:spPr>
        <p:txBody>
          <a:bodyPr/>
          <a:p>
            <a:endParaRPr altLang="en-US" lang="zh-CN"/>
          </a:p>
        </p:txBody>
      </p:sp>
      <p:sp>
        <p:nvSpPr>
          <p:cNvPr id="1048711" name="直接连接符 12"/>
          <p:cNvSpPr>
            <a:spLocks noChangeShapeType="1"/>
          </p:cNvSpPr>
          <p:nvPr/>
        </p:nvSpPr>
        <p:spPr bwMode="auto">
          <a:xfrm rot="16200000" flipV="1">
            <a:off x="-944016" y="1342619"/>
            <a:ext cx="2697411" cy="12783"/>
          </a:xfrm>
          <a:prstGeom prst="line"/>
          <a:noFill/>
          <a:ln w="15875">
            <a:solidFill>
              <a:schemeClr val="accent1"/>
            </a:solidFill>
            <a:round/>
          </a:ln>
        </p:spPr>
        <p:txBody>
          <a:bodyPr/>
          <a:p>
            <a:endParaRPr altLang="en-US" lang="zh-CN"/>
          </a:p>
        </p:txBody>
      </p:sp>
      <p:grpSp>
        <p:nvGrpSpPr>
          <p:cNvPr id="59" name="组合 8"/>
          <p:cNvGrpSpPr/>
          <p:nvPr/>
        </p:nvGrpSpPr>
        <p:grpSpPr bwMode="auto">
          <a:xfrm>
            <a:off x="95250" y="331998"/>
            <a:ext cx="803275" cy="261937"/>
            <a:chOff x="0" y="0"/>
            <a:chExt cx="803049" cy="262191"/>
          </a:xfrm>
        </p:grpSpPr>
        <p:sp>
          <p:nvSpPr>
            <p:cNvPr id="1048712" name="矩形 9"/>
            <p:cNvSpPr>
              <a:spLocks noChangeArrowheads="1"/>
            </p:cNvSpPr>
            <p:nvPr/>
          </p:nvSpPr>
          <p:spPr bwMode="auto">
            <a:xfrm rot="18900000" flipH="1">
              <a:off x="177727" y="0"/>
              <a:ext cx="262191" cy="262191"/>
            </a:xfrm>
            <a:prstGeom prst="rect"/>
            <a:solidFill>
              <a:srgbClr val="4472C4"/>
            </a:solidFill>
            <a:ln w="9525">
              <a:noFill/>
              <a:miter lim="800000"/>
            </a:ln>
          </p:spPr>
          <p:txBody>
            <a:bodyPr anchor="ctr"/>
            <a:p>
              <a:pPr algn="ctr"/>
              <a:endParaRPr altLang="zh-CN" lang="zh-CN">
                <a:solidFill>
                  <a:srgbClr val="FFFFFF"/>
                </a:solidFill>
              </a:endParaRPr>
            </a:p>
          </p:txBody>
        </p:sp>
        <p:sp>
          <p:nvSpPr>
            <p:cNvPr id="1048713" name="直接连接符 10"/>
            <p:cNvSpPr>
              <a:spLocks noChangeShapeType="1"/>
            </p:cNvSpPr>
            <p:nvPr/>
          </p:nvSpPr>
          <p:spPr bwMode="auto">
            <a:xfrm rot="18900000" flipH="1">
              <a:off x="-3" y="223794"/>
              <a:ext cx="803049" cy="1"/>
            </a:xfrm>
            <a:prstGeom prst="line"/>
            <a:noFill/>
            <a:ln w="25400">
              <a:solidFill>
                <a:schemeClr val="accent1"/>
              </a:solidFill>
              <a:round/>
            </a:ln>
          </p:spPr>
          <p:txBody>
            <a:bodyPr/>
            <a:p>
              <a:endParaRPr altLang="en-US" lang="zh-CN"/>
            </a:p>
          </p:txBody>
        </p:sp>
      </p:grpSp>
      <p:sp>
        <p:nvSpPr>
          <p:cNvPr id="1048714" name="圆角矩形 11"/>
          <p:cNvSpPr/>
          <p:nvPr/>
        </p:nvSpPr>
        <p:spPr>
          <a:xfrm>
            <a:off x="411058" y="648201"/>
            <a:ext cx="3436489" cy="518612"/>
          </a:xfrm>
          <a:prstGeom prst="roundRect"/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b="1" dirty="0" sz="2400" lang="zh-CN">
                <a:solidFill>
                  <a:schemeClr val="accent5"/>
                </a:solidFill>
                <a:sym typeface="+mn-ea"/>
              </a:rPr>
              <a:t>电梯程序仿真监控</a:t>
            </a:r>
            <a:endParaRPr altLang="en-US" b="1" dirty="0" sz="2400" lang="zh-CN">
              <a:solidFill>
                <a:schemeClr val="accent5"/>
              </a:solidFill>
            </a:endParaRPr>
          </a:p>
        </p:txBody>
      </p:sp>
      <p:sp>
        <p:nvSpPr>
          <p:cNvPr id="104871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sp>
        <p:nvSpPr>
          <p:cNvPr id="10487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sp>
        <p:nvSpPr>
          <p:cNvPr id="10487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sp>
        <p:nvSpPr>
          <p:cNvPr id="10487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sp>
        <p:nvSpPr>
          <p:cNvPr id="104871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pic>
        <p:nvPicPr>
          <p:cNvPr id="2097160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41960" y="1166813"/>
            <a:ext cx="4771390" cy="2723515"/>
          </a:xfrm>
          <a:prstGeom prst="rect"/>
          <a:noFill/>
          <a:ln w="9525">
            <a:noFill/>
          </a:ln>
        </p:spPr>
      </p:pic>
      <p:sp>
        <p:nvSpPr>
          <p:cNvPr id="1048720" name="文本框 2"/>
          <p:cNvSpPr txBox="1"/>
          <p:nvPr/>
        </p:nvSpPr>
        <p:spPr>
          <a:xfrm>
            <a:off x="5510530" y="1432560"/>
            <a:ext cx="3308350" cy="175323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/>
              <a:t>初始化位置：</a:t>
            </a:r>
            <a:r>
              <a:rPr altLang="zh-CN" lang="en-US"/>
              <a:t>1</a:t>
            </a:r>
            <a:r>
              <a:rPr altLang="en-US" lang="zh-CN"/>
              <a:t>号梯在二层上</a:t>
            </a:r>
            <a:endParaRPr altLang="en-US" lang="zh-CN"/>
          </a:p>
          <a:p>
            <a:r>
              <a:rPr altLang="zh-CN" lang="en-US"/>
              <a:t>                     2</a:t>
            </a:r>
            <a:r>
              <a:rPr altLang="en-US" lang="zh-CN"/>
              <a:t>号梯在四层下</a:t>
            </a:r>
            <a:endParaRPr altLang="en-US" lang="zh-CN"/>
          </a:p>
          <a:p>
            <a:r>
              <a:rPr altLang="en-US" lang="zh-CN"/>
              <a:t>                     </a:t>
            </a:r>
            <a:r>
              <a:rPr altLang="zh-CN" lang="en-US"/>
              <a:t>3</a:t>
            </a:r>
            <a:r>
              <a:rPr altLang="en-US" lang="zh-CN"/>
              <a:t>号梯一层静止 </a:t>
            </a:r>
            <a:endParaRPr altLang="en-US" lang="zh-CN"/>
          </a:p>
          <a:p>
            <a:r>
              <a:rPr altLang="en-US" lang="zh-CN"/>
              <a:t>电梯的呼叫指令：三层向上</a:t>
            </a:r>
            <a:endParaRPr altLang="en-US" lang="zh-CN"/>
          </a:p>
          <a:p>
            <a:endParaRPr altLang="en-US" lang="zh-CN"/>
          </a:p>
          <a:p>
            <a:r>
              <a:rPr altLang="en-US" lang="zh-CN"/>
              <a:t>响应</a:t>
            </a:r>
            <a:r>
              <a:rPr altLang="zh-CN" lang="en-US"/>
              <a:t>:                1</a:t>
            </a:r>
            <a:r>
              <a:rPr altLang="en-US" lang="zh-CN"/>
              <a:t>号梯</a:t>
            </a:r>
            <a:endParaRPr altLang="en-US" lang="zh-CN"/>
          </a:p>
        </p:txBody>
      </p:sp>
      <p:pic>
        <p:nvPicPr>
          <p:cNvPr id="2097161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98145" y="4088130"/>
            <a:ext cx="4655185" cy="2291715"/>
          </a:xfrm>
          <a:prstGeom prst="rect"/>
          <a:noFill/>
          <a:ln w="9525">
            <a:noFill/>
          </a:ln>
        </p:spPr>
      </p:pic>
      <p:sp>
        <p:nvSpPr>
          <p:cNvPr id="1048721" name="文本框 3"/>
          <p:cNvSpPr txBox="1"/>
          <p:nvPr/>
        </p:nvSpPr>
        <p:spPr>
          <a:xfrm>
            <a:off x="5510530" y="3890010"/>
            <a:ext cx="3119755" cy="2306955"/>
          </a:xfrm>
          <a:prstGeom prst="rect"/>
          <a:noFill/>
        </p:spPr>
        <p:txBody>
          <a:bodyPr rtlCol="0" wrap="square">
            <a:spAutoFit/>
          </a:bodyPr>
          <a:p>
            <a:endParaRPr altLang="en-US" lang="zh-CN">
              <a:sym typeface="+mn-ea"/>
            </a:endParaRPr>
          </a:p>
          <a:p>
            <a:r>
              <a:rPr altLang="en-US" lang="zh-CN">
                <a:sym typeface="+mn-ea"/>
              </a:rPr>
              <a:t>初始化位置：</a:t>
            </a:r>
            <a:r>
              <a:rPr altLang="zh-CN" lang="en-US">
                <a:sym typeface="+mn-ea"/>
              </a:rPr>
              <a:t>1</a:t>
            </a:r>
            <a:r>
              <a:rPr altLang="en-US" lang="zh-CN">
                <a:sym typeface="+mn-ea"/>
              </a:rPr>
              <a:t>号梯在三层上</a:t>
            </a:r>
            <a:endParaRPr altLang="en-US" lang="zh-CN">
              <a:sym typeface="+mn-ea"/>
            </a:endParaRPr>
          </a:p>
          <a:p>
            <a:r>
              <a:rPr altLang="en-US" lang="zh-CN"/>
              <a:t>                     </a:t>
            </a:r>
            <a:r>
              <a:rPr altLang="zh-CN" lang="en-US"/>
              <a:t>2</a:t>
            </a:r>
            <a:r>
              <a:rPr altLang="en-US" lang="zh-CN"/>
              <a:t>号梯在四层下</a:t>
            </a:r>
            <a:endParaRPr altLang="en-US" lang="zh-CN"/>
          </a:p>
          <a:p>
            <a:r>
              <a:rPr altLang="en-US" lang="zh-CN"/>
              <a:t>                     </a:t>
            </a:r>
            <a:r>
              <a:rPr altLang="zh-CN" lang="en-US"/>
              <a:t>3</a:t>
            </a:r>
            <a:r>
              <a:rPr altLang="en-US" lang="zh-CN"/>
              <a:t>号梯一层静止</a:t>
            </a:r>
            <a:endParaRPr altLang="en-US" lang="zh-CN"/>
          </a:p>
          <a:p>
            <a:r>
              <a:rPr altLang="en-US" lang="zh-CN"/>
              <a:t>电梯的呼叫指令：二层上</a:t>
            </a:r>
            <a:endParaRPr altLang="en-US" lang="zh-CN"/>
          </a:p>
          <a:p>
            <a:endParaRPr altLang="en-US" lang="zh-CN"/>
          </a:p>
          <a:p>
            <a:r>
              <a:rPr altLang="en-US" lang="zh-CN"/>
              <a:t>响应：           </a:t>
            </a:r>
            <a:r>
              <a:rPr altLang="zh-CN" lang="en-US"/>
              <a:t>3</a:t>
            </a:r>
            <a:r>
              <a:rPr altLang="en-US" lang="zh-CN"/>
              <a:t>号梯</a:t>
            </a:r>
            <a:endParaRPr altLang="en-US" lang="zh-CN"/>
          </a:p>
          <a:p>
            <a:endParaRPr altLang="en-US" lang="zh-CN"/>
          </a:p>
        </p:txBody>
      </p:sp>
    </p:spTree>
  </p:cSld>
  <p:clrMapOvr>
    <a:masterClrMapping/>
  </p:clrMapOvr>
  <p:transition advTm="118264"/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直接连接符 11"/>
          <p:cNvSpPr>
            <a:spLocks noChangeShapeType="1"/>
          </p:cNvSpPr>
          <p:nvPr/>
        </p:nvSpPr>
        <p:spPr bwMode="auto">
          <a:xfrm>
            <a:off x="-218364" y="757356"/>
            <a:ext cx="5940425" cy="0"/>
          </a:xfrm>
          <a:prstGeom prst="line"/>
          <a:noFill/>
          <a:ln w="15875">
            <a:solidFill>
              <a:schemeClr val="accent1"/>
            </a:solidFill>
            <a:round/>
          </a:ln>
        </p:spPr>
        <p:txBody>
          <a:bodyPr/>
          <a:p>
            <a:endParaRPr altLang="en-US" lang="zh-CN"/>
          </a:p>
        </p:txBody>
      </p:sp>
      <p:sp>
        <p:nvSpPr>
          <p:cNvPr id="1048723" name="直接连接符 12"/>
          <p:cNvSpPr>
            <a:spLocks noChangeShapeType="1"/>
          </p:cNvSpPr>
          <p:nvPr/>
        </p:nvSpPr>
        <p:spPr bwMode="auto">
          <a:xfrm rot="16200000" flipV="1">
            <a:off x="-1123086" y="1191489"/>
            <a:ext cx="2697411" cy="12783"/>
          </a:xfrm>
          <a:prstGeom prst="line"/>
          <a:noFill/>
          <a:ln w="15875">
            <a:solidFill>
              <a:schemeClr val="accent1"/>
            </a:solidFill>
            <a:round/>
          </a:ln>
        </p:spPr>
        <p:txBody>
          <a:bodyPr/>
          <a:p>
            <a:endParaRPr altLang="en-US" lang="zh-CN"/>
          </a:p>
        </p:txBody>
      </p:sp>
      <p:grpSp>
        <p:nvGrpSpPr>
          <p:cNvPr id="61" name="组合 8"/>
          <p:cNvGrpSpPr/>
          <p:nvPr/>
        </p:nvGrpSpPr>
        <p:grpSpPr bwMode="auto">
          <a:xfrm>
            <a:off x="95250" y="331998"/>
            <a:ext cx="803275" cy="261937"/>
            <a:chOff x="0" y="0"/>
            <a:chExt cx="803049" cy="262191"/>
          </a:xfrm>
        </p:grpSpPr>
        <p:sp>
          <p:nvSpPr>
            <p:cNvPr id="1048724" name="矩形 9"/>
            <p:cNvSpPr>
              <a:spLocks noChangeArrowheads="1"/>
            </p:cNvSpPr>
            <p:nvPr/>
          </p:nvSpPr>
          <p:spPr bwMode="auto">
            <a:xfrm rot="18900000" flipH="1">
              <a:off x="177727" y="0"/>
              <a:ext cx="262191" cy="262191"/>
            </a:xfrm>
            <a:prstGeom prst="rect"/>
            <a:solidFill>
              <a:srgbClr val="4472C4"/>
            </a:solidFill>
            <a:ln w="9525">
              <a:noFill/>
              <a:miter lim="800000"/>
            </a:ln>
          </p:spPr>
          <p:txBody>
            <a:bodyPr anchor="ctr"/>
            <a:p>
              <a:pPr algn="ctr"/>
              <a:endParaRPr altLang="zh-CN" lang="zh-CN">
                <a:solidFill>
                  <a:srgbClr val="FFFFFF"/>
                </a:solidFill>
              </a:endParaRPr>
            </a:p>
          </p:txBody>
        </p:sp>
        <p:sp>
          <p:nvSpPr>
            <p:cNvPr id="1048725" name="直接连接符 10"/>
            <p:cNvSpPr>
              <a:spLocks noChangeShapeType="1"/>
            </p:cNvSpPr>
            <p:nvPr/>
          </p:nvSpPr>
          <p:spPr bwMode="auto">
            <a:xfrm rot="18900000" flipH="1">
              <a:off x="-3" y="223794"/>
              <a:ext cx="803049" cy="1"/>
            </a:xfrm>
            <a:prstGeom prst="line"/>
            <a:noFill/>
            <a:ln w="25400">
              <a:solidFill>
                <a:schemeClr val="accent1"/>
              </a:solidFill>
              <a:round/>
            </a:ln>
          </p:spPr>
          <p:txBody>
            <a:bodyPr/>
            <a:p>
              <a:endParaRPr altLang="en-US" lang="zh-CN"/>
            </a:p>
          </p:txBody>
        </p:sp>
      </p:grpSp>
      <p:sp>
        <p:nvSpPr>
          <p:cNvPr id="1048726" name="圆角矩形 11"/>
          <p:cNvSpPr/>
          <p:nvPr/>
        </p:nvSpPr>
        <p:spPr>
          <a:xfrm>
            <a:off x="449158" y="648201"/>
            <a:ext cx="3436489" cy="518612"/>
          </a:xfrm>
          <a:prstGeom prst="roundRect"/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b="1" dirty="0" sz="2400" lang="zh-CN">
                <a:solidFill>
                  <a:schemeClr val="accent5"/>
                </a:solidFill>
                <a:sym typeface="+mn-ea"/>
              </a:rPr>
              <a:t>电梯程序仿真监控</a:t>
            </a:r>
            <a:endParaRPr altLang="en-US" b="1" dirty="0" sz="2400" lang="zh-CN">
              <a:solidFill>
                <a:schemeClr val="accent5"/>
              </a:solidFill>
            </a:endParaRPr>
          </a:p>
        </p:txBody>
      </p:sp>
      <p:sp>
        <p:nvSpPr>
          <p:cNvPr id="10487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sp>
        <p:nvSpPr>
          <p:cNvPr id="10487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sp>
        <p:nvSpPr>
          <p:cNvPr id="10487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sp>
        <p:nvSpPr>
          <p:cNvPr id="10487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sp>
        <p:nvSpPr>
          <p:cNvPr id="104873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pic>
        <p:nvPicPr>
          <p:cNvPr id="2097162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48945" y="1413510"/>
            <a:ext cx="4270375" cy="2426335"/>
          </a:xfrm>
          <a:prstGeom prst="rect"/>
          <a:noFill/>
          <a:ln w="9525">
            <a:noFill/>
          </a:ln>
        </p:spPr>
      </p:pic>
      <p:sp>
        <p:nvSpPr>
          <p:cNvPr id="1048732" name="文本框 1"/>
          <p:cNvSpPr txBox="1"/>
          <p:nvPr/>
        </p:nvSpPr>
        <p:spPr>
          <a:xfrm>
            <a:off x="5234940" y="1413510"/>
            <a:ext cx="3492500" cy="1753235"/>
          </a:xfrm>
          <a:prstGeom prst="rect"/>
          <a:noFill/>
        </p:spPr>
        <p:txBody>
          <a:bodyPr anchor="t" rtlCol="0" wrap="square">
            <a:spAutoFit/>
          </a:bodyPr>
          <a:p>
            <a:r>
              <a:rPr altLang="en-US" lang="zh-CN">
                <a:sym typeface="+mn-ea"/>
              </a:rPr>
              <a:t>初始化位置：</a:t>
            </a:r>
            <a:r>
              <a:rPr altLang="zh-CN" lang="en-US">
                <a:sym typeface="+mn-ea"/>
              </a:rPr>
              <a:t>1</a:t>
            </a:r>
            <a:r>
              <a:rPr altLang="en-US" lang="zh-CN">
                <a:sym typeface="+mn-ea"/>
              </a:rPr>
              <a:t>号梯在六层下</a:t>
            </a:r>
            <a:endParaRPr altLang="en-US" lang="zh-CN">
              <a:sym typeface="+mn-ea"/>
            </a:endParaRPr>
          </a:p>
          <a:p>
            <a:r>
              <a:rPr altLang="en-US" lang="zh-CN">
                <a:sym typeface="+mn-ea"/>
              </a:rPr>
              <a:t>                     </a:t>
            </a:r>
            <a:r>
              <a:rPr altLang="zh-CN" lang="en-US">
                <a:sym typeface="+mn-ea"/>
              </a:rPr>
              <a:t>2</a:t>
            </a:r>
            <a:r>
              <a:rPr altLang="en-US" lang="zh-CN">
                <a:sym typeface="+mn-ea"/>
              </a:rPr>
              <a:t>号梯在四层下</a:t>
            </a:r>
            <a:endParaRPr altLang="en-US" lang="zh-CN"/>
          </a:p>
          <a:p>
            <a:r>
              <a:rPr altLang="en-US" lang="zh-CN">
                <a:sym typeface="+mn-ea"/>
              </a:rPr>
              <a:t>                     </a:t>
            </a:r>
            <a:r>
              <a:rPr altLang="zh-CN" lang="en-US">
                <a:sym typeface="+mn-ea"/>
              </a:rPr>
              <a:t>3</a:t>
            </a:r>
            <a:r>
              <a:rPr altLang="en-US" lang="zh-CN">
                <a:sym typeface="+mn-ea"/>
              </a:rPr>
              <a:t>号梯在二层上</a:t>
            </a:r>
            <a:endParaRPr altLang="en-US" lang="zh-CN"/>
          </a:p>
          <a:p>
            <a:r>
              <a:rPr altLang="en-US" lang="zh-CN">
                <a:sym typeface="+mn-ea"/>
              </a:rPr>
              <a:t>电梯的呼叫指令：五层下</a:t>
            </a:r>
            <a:endParaRPr altLang="en-US" lang="zh-CN"/>
          </a:p>
          <a:p>
            <a:endParaRPr altLang="en-US" lang="zh-CN"/>
          </a:p>
          <a:p>
            <a:r>
              <a:rPr altLang="en-US" lang="zh-CN">
                <a:sym typeface="+mn-ea"/>
              </a:rPr>
              <a:t>响应：           </a:t>
            </a:r>
            <a:r>
              <a:rPr altLang="zh-CN" lang="en-US">
                <a:sym typeface="+mn-ea"/>
              </a:rPr>
              <a:t>1</a:t>
            </a:r>
            <a:r>
              <a:rPr altLang="en-US" lang="zh-CN">
                <a:sym typeface="+mn-ea"/>
              </a:rPr>
              <a:t>号梯</a:t>
            </a:r>
            <a:endParaRPr altLang="en-US" lang="zh-CN"/>
          </a:p>
        </p:txBody>
      </p:sp>
      <p:pic>
        <p:nvPicPr>
          <p:cNvPr id="2097163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31775" y="4202430"/>
            <a:ext cx="4333240" cy="2343150"/>
          </a:xfrm>
          <a:prstGeom prst="rect"/>
          <a:noFill/>
          <a:ln w="9525">
            <a:noFill/>
          </a:ln>
        </p:spPr>
      </p:pic>
      <p:sp>
        <p:nvSpPr>
          <p:cNvPr id="1048733" name="文本框 3"/>
          <p:cNvSpPr txBox="1"/>
          <p:nvPr/>
        </p:nvSpPr>
        <p:spPr>
          <a:xfrm>
            <a:off x="5234940" y="4350385"/>
            <a:ext cx="3492500" cy="1753235"/>
          </a:xfrm>
          <a:prstGeom prst="rect"/>
          <a:noFill/>
        </p:spPr>
        <p:txBody>
          <a:bodyPr anchor="t" rtlCol="0" wrap="square">
            <a:spAutoFit/>
          </a:bodyPr>
          <a:p>
            <a:r>
              <a:rPr altLang="en-US" lang="zh-CN">
                <a:sym typeface="+mn-ea"/>
              </a:rPr>
              <a:t>初始化位置：</a:t>
            </a:r>
            <a:r>
              <a:rPr altLang="zh-CN" lang="en-US">
                <a:sym typeface="+mn-ea"/>
              </a:rPr>
              <a:t>1</a:t>
            </a:r>
            <a:r>
              <a:rPr altLang="en-US" lang="zh-CN">
                <a:sym typeface="+mn-ea"/>
              </a:rPr>
              <a:t>号梯在五层下</a:t>
            </a:r>
            <a:endParaRPr altLang="en-US" lang="zh-CN">
              <a:sym typeface="+mn-ea"/>
            </a:endParaRPr>
          </a:p>
          <a:p>
            <a:r>
              <a:rPr altLang="en-US" lang="zh-CN">
                <a:sym typeface="+mn-ea"/>
              </a:rPr>
              <a:t>                     </a:t>
            </a:r>
            <a:r>
              <a:rPr altLang="zh-CN" lang="en-US">
                <a:sym typeface="+mn-ea"/>
              </a:rPr>
              <a:t>2</a:t>
            </a:r>
            <a:r>
              <a:rPr altLang="en-US" lang="zh-CN">
                <a:sym typeface="+mn-ea"/>
              </a:rPr>
              <a:t>号梯在四层下</a:t>
            </a:r>
            <a:endParaRPr altLang="en-US" lang="zh-CN"/>
          </a:p>
          <a:p>
            <a:r>
              <a:rPr altLang="en-US" lang="zh-CN">
                <a:sym typeface="+mn-ea"/>
              </a:rPr>
              <a:t>                     </a:t>
            </a:r>
            <a:r>
              <a:rPr altLang="zh-CN" lang="en-US">
                <a:sym typeface="+mn-ea"/>
              </a:rPr>
              <a:t>3</a:t>
            </a:r>
            <a:r>
              <a:rPr altLang="en-US" lang="zh-CN">
                <a:sym typeface="+mn-ea"/>
              </a:rPr>
              <a:t>号梯在二层上</a:t>
            </a:r>
            <a:endParaRPr altLang="en-US" lang="zh-CN"/>
          </a:p>
          <a:p>
            <a:r>
              <a:rPr altLang="en-US" lang="zh-CN">
                <a:sym typeface="+mn-ea"/>
              </a:rPr>
              <a:t>电梯的呼叫指令：三层下</a:t>
            </a:r>
            <a:endParaRPr altLang="en-US" lang="zh-CN"/>
          </a:p>
          <a:p>
            <a:endParaRPr altLang="en-US" lang="zh-CN"/>
          </a:p>
          <a:p>
            <a:r>
              <a:rPr altLang="en-US" lang="zh-CN">
                <a:sym typeface="+mn-ea"/>
              </a:rPr>
              <a:t>响应：           </a:t>
            </a:r>
            <a:r>
              <a:rPr altLang="zh-CN" lang="en-US">
                <a:sym typeface="+mn-ea"/>
              </a:rPr>
              <a:t>2</a:t>
            </a:r>
            <a:r>
              <a:rPr altLang="en-US" lang="zh-CN">
                <a:sym typeface="+mn-ea"/>
              </a:rPr>
              <a:t>号梯</a:t>
            </a:r>
            <a:endParaRPr altLang="en-US" lang="zh-CN"/>
          </a:p>
        </p:txBody>
      </p:sp>
    </p:spTree>
  </p:cSld>
  <p:clrMapOvr>
    <a:masterClrMapping/>
  </p:clrMapOvr>
  <p:transition advTm="118264"/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Rectangle 4"/>
          <p:cNvSpPr>
            <a:spLocks noChangeArrowheads="1"/>
          </p:cNvSpPr>
          <p:nvPr/>
        </p:nvSpPr>
        <p:spPr bwMode="auto">
          <a:xfrm>
            <a:off x="2987175" y="3044280"/>
            <a:ext cx="3169650" cy="769441"/>
          </a:xfrm>
          <a:prstGeom prst="rect"/>
          <a:noFill/>
          <a:ln>
            <a:noFill/>
          </a:ln>
          <a:effectLst/>
        </p:spPr>
        <p:txBody>
          <a:bodyPr anchor="ctr" wrap="none">
            <a:spAutoFit/>
          </a:bodyPr>
          <a:p>
            <a:pPr algn="ctr"/>
            <a:r>
              <a:rPr altLang="zh-CN" dirty="0" sz="4400" lang="en-US">
                <a:solidFill>
                  <a:schemeClr val="bg1"/>
                </a:solidFill>
                <a:ea typeface="华文细黑" panose="02010600040101010101" pitchFamily="2" charset="-122"/>
              </a:rPr>
              <a:t>Thank you!</a:t>
            </a:r>
            <a:endParaRPr altLang="zh-CN" dirty="0" sz="4400" lang="en-US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65" name="组合 7"/>
          <p:cNvGrpSpPr/>
          <p:nvPr/>
        </p:nvGrpSpPr>
        <p:grpSpPr>
          <a:xfrm>
            <a:off x="1872000" y="1101414"/>
            <a:ext cx="5400000" cy="4655172"/>
            <a:chOff x="1872000" y="1101414"/>
            <a:chExt cx="5400000" cy="4655172"/>
          </a:xfrm>
        </p:grpSpPr>
        <p:sp>
          <p:nvSpPr>
            <p:cNvPr id="1048737" name="六边形 5"/>
            <p:cNvSpPr/>
            <p:nvPr/>
          </p:nvSpPr>
          <p:spPr>
            <a:xfrm rot="2460000">
              <a:off x="1872000" y="1101414"/>
              <a:ext cx="5400000" cy="4655172"/>
            </a:xfrm>
            <a:prstGeom prst="hexagon"/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prstClr val="white"/>
                </a:solidFill>
              </a:endParaRPr>
            </a:p>
          </p:txBody>
        </p:sp>
        <p:sp>
          <p:nvSpPr>
            <p:cNvPr id="1048738" name="六边形 3"/>
            <p:cNvSpPr/>
            <p:nvPr/>
          </p:nvSpPr>
          <p:spPr>
            <a:xfrm rot="600000">
              <a:off x="1872000" y="1101414"/>
              <a:ext cx="5400000" cy="4655172"/>
            </a:xfrm>
            <a:prstGeom prst="hexagon"/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prstClr val="white"/>
                </a:solidFill>
              </a:endParaRPr>
            </a:p>
          </p:txBody>
        </p:sp>
        <p:sp>
          <p:nvSpPr>
            <p:cNvPr id="1048739" name="六边形 4"/>
            <p:cNvSpPr/>
            <p:nvPr/>
          </p:nvSpPr>
          <p:spPr>
            <a:xfrm rot="1500000">
              <a:off x="1872000" y="1101414"/>
              <a:ext cx="5400000" cy="4655172"/>
            </a:xfrm>
            <a:prstGeom prst="hexagon"/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prstClr val="white"/>
                </a:solidFill>
              </a:endParaRPr>
            </a:p>
          </p:txBody>
        </p:sp>
        <p:sp>
          <p:nvSpPr>
            <p:cNvPr id="1048740" name="六边形 6"/>
            <p:cNvSpPr/>
            <p:nvPr/>
          </p:nvSpPr>
          <p:spPr>
            <a:xfrm rot="21240000">
              <a:off x="1872000" y="1101414"/>
              <a:ext cx="5400000" cy="4655172"/>
            </a:xfrm>
            <a:prstGeom prst="hexagon"/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prstClr val="white"/>
                </a:solidFill>
              </a:endParaRPr>
            </a:p>
          </p:txBody>
        </p:sp>
      </p:grpSp>
      <p:sp>
        <p:nvSpPr>
          <p:cNvPr id="1048741" name="文本框 8"/>
          <p:cNvSpPr txBox="1"/>
          <p:nvPr/>
        </p:nvSpPr>
        <p:spPr>
          <a:xfrm>
            <a:off x="5847715" y="6026150"/>
            <a:ext cx="3198495" cy="52197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sz="2800" lang="en-US"/>
              <a:t>2018</a:t>
            </a:r>
            <a:r>
              <a:rPr altLang="en-US" sz="2800" lang="zh-CN"/>
              <a:t>年</a:t>
            </a:r>
            <a:r>
              <a:rPr altLang="zh-CN" sz="2800" lang="en-US"/>
              <a:t>6</a:t>
            </a:r>
            <a:r>
              <a:rPr altLang="en-US" sz="2800" lang="zh-CN"/>
              <a:t>月</a:t>
            </a:r>
            <a:r>
              <a:rPr altLang="zh-CN" sz="2800" lang="en-US"/>
              <a:t>9</a:t>
            </a:r>
            <a:r>
              <a:rPr altLang="en-US" sz="2800" lang="zh-CN"/>
              <a:t>日</a:t>
            </a:r>
            <a:endParaRPr altLang="en-US" sz="2800" lang="zh-CN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直接连接符 2"/>
          <p:cNvSpPr>
            <a:spLocks noChangeShapeType="1"/>
          </p:cNvSpPr>
          <p:nvPr/>
        </p:nvSpPr>
        <p:spPr bwMode="auto">
          <a:xfrm>
            <a:off x="0" y="1174750"/>
            <a:ext cx="5940425" cy="0"/>
          </a:xfrm>
          <a:prstGeom prst="line"/>
          <a:noFill/>
          <a:ln w="15875">
            <a:solidFill>
              <a:schemeClr val="accent1"/>
            </a:solidFill>
            <a:round/>
          </a:ln>
        </p:spPr>
        <p:txBody>
          <a:bodyPr/>
          <a:p>
            <a:endParaRPr altLang="en-US" lang="zh-CN"/>
          </a:p>
        </p:txBody>
      </p:sp>
      <p:sp>
        <p:nvSpPr>
          <p:cNvPr id="1048594" name="文本占位符 1"/>
          <p:cNvSpPr>
            <a:spLocks noGrp="1" noChangeArrowheads="1"/>
          </p:cNvSpPr>
          <p:nvPr>
            <p:ph sz="quarter" idx="4294967295"/>
          </p:nvPr>
        </p:nvSpPr>
        <p:spPr>
          <a:xfrm>
            <a:off x="365125" y="296863"/>
            <a:ext cx="7345363" cy="649287"/>
          </a:xfrm>
        </p:spPr>
        <p:txBody>
          <a:bodyPr/>
          <a:p>
            <a:pPr eaLnBrk="1" hangingPunct="1" indent="0" marL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b="1" sz="4400" kern="1200" lang="en-US" smtClean="0">
                <a:solidFill>
                  <a:schemeClr val="accent2"/>
                </a:solidFill>
              </a:rPr>
              <a:t>Content</a:t>
            </a:r>
            <a:r>
              <a:rPr b="1" sz="1400" kern="1200" lang="en-US" smtClean="0">
                <a:solidFill>
                  <a:schemeClr val="accent2"/>
                </a:solidFill>
              </a:rPr>
              <a:t> </a:t>
            </a:r>
            <a:r>
              <a:rPr sz="2800" kern="1200" lang="en-US" smtClean="0">
                <a:solidFill>
                  <a:schemeClr val="accent2"/>
                </a:solidFill>
              </a:rPr>
              <a:t>(</a:t>
            </a:r>
            <a:r>
              <a:rPr altLang="en-US" sz="2800" kern="1200" lang="zh-CN" smtClean="0">
                <a:solidFill>
                  <a:schemeClr val="accent2"/>
                </a:solidFill>
              </a:rPr>
              <a:t>目录</a:t>
            </a:r>
            <a:r>
              <a:rPr sz="2800" kern="1200" lang="en-US" smtClean="0">
                <a:solidFill>
                  <a:schemeClr val="accent2"/>
                </a:solidFill>
              </a:rPr>
              <a:t>)</a:t>
            </a:r>
            <a:endParaRPr altLang="en-US" sz="2800" kern="1200" lang="zh-CN" smtClean="0">
              <a:solidFill>
                <a:schemeClr val="accent2"/>
              </a:solidFill>
            </a:endParaRPr>
          </a:p>
        </p:txBody>
      </p:sp>
      <p:sp>
        <p:nvSpPr>
          <p:cNvPr id="1048595" name="矩形 6"/>
          <p:cNvSpPr>
            <a:spLocks noChangeArrowheads="1"/>
          </p:cNvSpPr>
          <p:nvPr/>
        </p:nvSpPr>
        <p:spPr bwMode="auto">
          <a:xfrm rot="18900000" flipH="1">
            <a:off x="1820484" y="3013407"/>
            <a:ext cx="1379538" cy="1379537"/>
          </a:xfrm>
          <a:prstGeom prst="rect"/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p>
            <a:pPr algn="ctr"/>
            <a:endParaRPr altLang="zh-CN" lang="zh-CN">
              <a:solidFill>
                <a:srgbClr val="FFFFFF"/>
              </a:solidFill>
            </a:endParaRPr>
          </a:p>
        </p:txBody>
      </p:sp>
      <p:sp>
        <p:nvSpPr>
          <p:cNvPr id="1048596" name="矩形 19"/>
          <p:cNvSpPr>
            <a:spLocks noChangeArrowheads="1"/>
          </p:cNvSpPr>
          <p:nvPr/>
        </p:nvSpPr>
        <p:spPr bwMode="auto">
          <a:xfrm>
            <a:off x="1891921" y="3195970"/>
            <a:ext cx="1238250" cy="980440"/>
          </a:xfrm>
          <a:prstGeom prst="rect"/>
          <a:noFill/>
          <a:ln w="9525">
            <a:noFill/>
            <a:miter lim="800000"/>
          </a:ln>
        </p:spPr>
        <p:txBody>
          <a:bodyPr>
            <a:spAutoFit/>
          </a:bodyPr>
          <a:p>
            <a:pPr algn="ctr"/>
            <a:r>
              <a:rPr altLang="en-US" dirty="0" sz="30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</a:t>
            </a:r>
            <a:endParaRPr altLang="en-US" dirty="0" sz="3000" 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New Tai Lue" panose="020B0502040204020203" pitchFamily="34" charset="0"/>
            </a:endParaRPr>
          </a:p>
        </p:txBody>
      </p:sp>
      <p:sp>
        <p:nvSpPr>
          <p:cNvPr id="1048597" name="矩形 41"/>
          <p:cNvSpPr>
            <a:spLocks noChangeArrowheads="1"/>
          </p:cNvSpPr>
          <p:nvPr/>
        </p:nvSpPr>
        <p:spPr bwMode="auto">
          <a:xfrm rot="18900000" flipH="1">
            <a:off x="3923127" y="3014201"/>
            <a:ext cx="1379538" cy="1377950"/>
          </a:xfrm>
          <a:prstGeom prst="rect"/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p>
            <a:pPr algn="ctr"/>
            <a:endParaRPr altLang="zh-CN" lang="zh-CN">
              <a:solidFill>
                <a:srgbClr val="FFFFFF"/>
              </a:solidFill>
            </a:endParaRPr>
          </a:p>
        </p:txBody>
      </p:sp>
      <p:sp>
        <p:nvSpPr>
          <p:cNvPr id="1048598" name="矩形 42"/>
          <p:cNvSpPr>
            <a:spLocks noChangeArrowheads="1"/>
          </p:cNvSpPr>
          <p:nvPr/>
        </p:nvSpPr>
        <p:spPr bwMode="auto">
          <a:xfrm>
            <a:off x="3953131" y="3195970"/>
            <a:ext cx="1238250" cy="980441"/>
          </a:xfrm>
          <a:prstGeom prst="rect"/>
          <a:noFill/>
          <a:ln w="9525">
            <a:noFill/>
            <a:miter lim="800000"/>
          </a:ln>
        </p:spPr>
        <p:txBody>
          <a:bodyPr>
            <a:spAutoFit/>
          </a:bodyPr>
          <a:p>
            <a:pPr algn="ctr"/>
            <a:r>
              <a:rPr altLang="en-US" sz="30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设计方案</a:t>
            </a:r>
            <a:endParaRPr altLang="en-US" sz="3000" 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New Tai Lue" panose="020B0502040204020203" pitchFamily="34" charset="0"/>
            </a:endParaRPr>
          </a:p>
        </p:txBody>
      </p:sp>
      <p:sp>
        <p:nvSpPr>
          <p:cNvPr id="1048599" name="矩形 44"/>
          <p:cNvSpPr>
            <a:spLocks noChangeArrowheads="1"/>
          </p:cNvSpPr>
          <p:nvPr/>
        </p:nvSpPr>
        <p:spPr bwMode="auto">
          <a:xfrm rot="18900000" flipH="1">
            <a:off x="6024977" y="3014201"/>
            <a:ext cx="1379538" cy="1377950"/>
          </a:xfrm>
          <a:prstGeom prst="rect"/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p>
            <a:pPr algn="ctr"/>
            <a:endParaRPr altLang="zh-CN" lang="zh-CN">
              <a:solidFill>
                <a:srgbClr val="FFFFFF"/>
              </a:solidFill>
            </a:endParaRPr>
          </a:p>
        </p:txBody>
      </p:sp>
      <p:sp>
        <p:nvSpPr>
          <p:cNvPr id="1048600" name="矩形 45"/>
          <p:cNvSpPr>
            <a:spLocks noChangeArrowheads="1"/>
          </p:cNvSpPr>
          <p:nvPr/>
        </p:nvSpPr>
        <p:spPr bwMode="auto">
          <a:xfrm>
            <a:off x="6095621" y="3195970"/>
            <a:ext cx="1238250" cy="980441"/>
          </a:xfrm>
          <a:prstGeom prst="rect"/>
          <a:noFill/>
          <a:ln w="9525">
            <a:noFill/>
            <a:miter lim="800000"/>
          </a:ln>
        </p:spPr>
        <p:txBody>
          <a:bodyPr>
            <a:spAutoFit/>
          </a:bodyPr>
          <a:p>
            <a:pPr algn="ctr"/>
            <a:r>
              <a:rPr altLang="en-US" dirty="0" sz="3000" 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仿真结果</a:t>
            </a:r>
            <a:endParaRPr altLang="en-US" dirty="0" sz="3000" 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New Tai Lue" panose="020B0502040204020203" pitchFamily="34" charset="0"/>
            </a:endParaRPr>
          </a:p>
        </p:txBody>
      </p:sp>
    </p:spTree>
  </p:cSld>
  <p:clrMapOvr>
    <a:masterClrMapping/>
  </p:clrMapOvr>
  <p:transition spd="slow" advTm="8731"/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91131" y="380027"/>
            <a:ext cx="7344618" cy="649287"/>
          </a:xfrm>
        </p:spPr>
        <p:txBody>
          <a:bodyPr/>
          <a:p>
            <a:r>
              <a:rPr altLang="en-US" dirty="0" lang="zh-CN" smtClean="0"/>
              <a:t>研究背景</a:t>
            </a:r>
            <a:endParaRPr altLang="en-US" dirty="0" lang="zh-CN"/>
          </a:p>
        </p:txBody>
      </p:sp>
      <p:grpSp>
        <p:nvGrpSpPr>
          <p:cNvPr id="33" name="组合 4"/>
          <p:cNvGrpSpPr/>
          <p:nvPr/>
        </p:nvGrpSpPr>
        <p:grpSpPr bwMode="auto">
          <a:xfrm>
            <a:off x="371260" y="1336368"/>
            <a:ext cx="803275" cy="261937"/>
            <a:chOff x="0" y="0"/>
            <a:chExt cx="803049" cy="262191"/>
          </a:xfrm>
        </p:grpSpPr>
        <p:sp>
          <p:nvSpPr>
            <p:cNvPr id="1048603" name="矩形 5"/>
            <p:cNvSpPr>
              <a:spLocks noChangeArrowheads="1"/>
            </p:cNvSpPr>
            <p:nvPr/>
          </p:nvSpPr>
          <p:spPr bwMode="auto">
            <a:xfrm rot="18900000" flipH="1">
              <a:off x="177727" y="0"/>
              <a:ext cx="262191" cy="262191"/>
            </a:xfrm>
            <a:prstGeom prst="rect"/>
            <a:solidFill>
              <a:srgbClr val="4472C4"/>
            </a:solidFill>
            <a:ln w="9525">
              <a:noFill/>
              <a:miter lim="800000"/>
            </a:ln>
          </p:spPr>
          <p:txBody>
            <a:bodyPr anchor="ctr"/>
            <a:p>
              <a:pPr algn="ctr"/>
              <a:endParaRPr altLang="zh-CN" lang="zh-CN">
                <a:solidFill>
                  <a:srgbClr val="FFFFFF"/>
                </a:solidFill>
              </a:endParaRPr>
            </a:p>
          </p:txBody>
        </p:sp>
        <p:sp>
          <p:nvSpPr>
            <p:cNvPr id="1048604" name="直接连接符 6"/>
            <p:cNvSpPr>
              <a:spLocks noChangeShapeType="1"/>
            </p:cNvSpPr>
            <p:nvPr/>
          </p:nvSpPr>
          <p:spPr bwMode="auto">
            <a:xfrm rot="18900000" flipH="1">
              <a:off x="-3" y="223794"/>
              <a:ext cx="803049" cy="1"/>
            </a:xfrm>
            <a:prstGeom prst="line"/>
            <a:noFill/>
            <a:ln w="25400">
              <a:solidFill>
                <a:schemeClr val="accent1"/>
              </a:solidFill>
              <a:round/>
            </a:ln>
          </p:spPr>
          <p:txBody>
            <a:bodyPr/>
            <a:p>
              <a:endParaRPr altLang="en-US" lang="zh-CN"/>
            </a:p>
          </p:txBody>
        </p:sp>
      </p:grpSp>
      <p:sp>
        <p:nvSpPr>
          <p:cNvPr id="1048605" name="直接连接符 11"/>
          <p:cNvSpPr>
            <a:spLocks noChangeShapeType="1"/>
          </p:cNvSpPr>
          <p:nvPr/>
        </p:nvSpPr>
        <p:spPr bwMode="auto">
          <a:xfrm>
            <a:off x="313023" y="1371506"/>
            <a:ext cx="5940425" cy="0"/>
          </a:xfrm>
          <a:prstGeom prst="line"/>
          <a:noFill/>
          <a:ln w="15875">
            <a:solidFill>
              <a:schemeClr val="accent1"/>
            </a:solidFill>
            <a:round/>
          </a:ln>
        </p:spPr>
        <p:txBody>
          <a:bodyPr/>
          <a:p>
            <a:endParaRPr altLang="en-US" lang="zh-CN"/>
          </a:p>
        </p:txBody>
      </p:sp>
      <p:sp>
        <p:nvSpPr>
          <p:cNvPr id="1048606" name="直接连接符 12"/>
          <p:cNvSpPr>
            <a:spLocks noChangeShapeType="1"/>
          </p:cNvSpPr>
          <p:nvPr/>
        </p:nvSpPr>
        <p:spPr bwMode="auto">
          <a:xfrm rot="16200000">
            <a:off x="-206962" y="1917985"/>
            <a:ext cx="1411288" cy="14287"/>
          </a:xfrm>
          <a:prstGeom prst="line"/>
          <a:noFill/>
          <a:ln w="15875">
            <a:solidFill>
              <a:schemeClr val="accent1"/>
            </a:solidFill>
            <a:round/>
          </a:ln>
        </p:spPr>
        <p:txBody>
          <a:bodyPr/>
          <a:p>
            <a:endParaRPr altLang="en-US" lang="zh-CN"/>
          </a:p>
        </p:txBody>
      </p:sp>
      <p:sp>
        <p:nvSpPr>
          <p:cNvPr id="1048607" name="直接连接符 12"/>
          <p:cNvSpPr>
            <a:spLocks noChangeShapeType="1"/>
          </p:cNvSpPr>
          <p:nvPr/>
        </p:nvSpPr>
        <p:spPr bwMode="auto">
          <a:xfrm rot="16200000">
            <a:off x="8229628" y="6145212"/>
            <a:ext cx="1411288" cy="14287"/>
          </a:xfrm>
          <a:prstGeom prst="line"/>
          <a:noFill/>
          <a:ln w="15875">
            <a:solidFill>
              <a:schemeClr val="accent1"/>
            </a:solidFill>
            <a:round/>
          </a:ln>
        </p:spPr>
        <p:txBody>
          <a:bodyPr/>
          <a:p>
            <a:endParaRPr altLang="en-US" lang="zh-CN"/>
          </a:p>
        </p:txBody>
      </p:sp>
      <p:sp>
        <p:nvSpPr>
          <p:cNvPr id="1048608" name="直接连接符 11"/>
          <p:cNvSpPr>
            <a:spLocks noChangeShapeType="1"/>
          </p:cNvSpPr>
          <p:nvPr/>
        </p:nvSpPr>
        <p:spPr bwMode="auto">
          <a:xfrm>
            <a:off x="3203575" y="6687403"/>
            <a:ext cx="5940425" cy="0"/>
          </a:xfrm>
          <a:prstGeom prst="line"/>
          <a:noFill/>
          <a:ln w="15875">
            <a:solidFill>
              <a:schemeClr val="accent1"/>
            </a:solidFill>
            <a:round/>
          </a:ln>
        </p:spPr>
        <p:txBody>
          <a:bodyPr/>
          <a:p>
            <a:endParaRPr altLang="en-US" lang="zh-CN"/>
          </a:p>
        </p:txBody>
      </p:sp>
      <p:grpSp>
        <p:nvGrpSpPr>
          <p:cNvPr id="34" name="组合 14"/>
          <p:cNvGrpSpPr/>
          <p:nvPr/>
        </p:nvGrpSpPr>
        <p:grpSpPr bwMode="auto">
          <a:xfrm rot="11285274">
            <a:off x="8326293" y="6540858"/>
            <a:ext cx="803275" cy="261937"/>
            <a:chOff x="0" y="0"/>
            <a:chExt cx="803049" cy="262191"/>
          </a:xfrm>
        </p:grpSpPr>
        <p:sp>
          <p:nvSpPr>
            <p:cNvPr id="1048609" name="矩形 15"/>
            <p:cNvSpPr>
              <a:spLocks noChangeArrowheads="1"/>
            </p:cNvSpPr>
            <p:nvPr/>
          </p:nvSpPr>
          <p:spPr bwMode="auto">
            <a:xfrm rot="18900000" flipH="1">
              <a:off x="177727" y="0"/>
              <a:ext cx="262191" cy="262191"/>
            </a:xfrm>
            <a:prstGeom prst="rect"/>
            <a:solidFill>
              <a:srgbClr val="4472C4"/>
            </a:solidFill>
            <a:ln w="9525">
              <a:noFill/>
              <a:miter lim="800000"/>
            </a:ln>
          </p:spPr>
          <p:txBody>
            <a:bodyPr anchor="ctr"/>
            <a:p>
              <a:pPr algn="ctr"/>
              <a:endParaRPr altLang="zh-CN" lang="zh-CN">
                <a:solidFill>
                  <a:srgbClr val="FFFFFF"/>
                </a:solidFill>
              </a:endParaRPr>
            </a:p>
          </p:txBody>
        </p:sp>
        <p:sp>
          <p:nvSpPr>
            <p:cNvPr id="1048610" name="直接连接符 16"/>
            <p:cNvSpPr>
              <a:spLocks noChangeShapeType="1"/>
            </p:cNvSpPr>
            <p:nvPr/>
          </p:nvSpPr>
          <p:spPr bwMode="auto">
            <a:xfrm rot="18900000" flipH="1">
              <a:off x="-3" y="223794"/>
              <a:ext cx="803049" cy="1"/>
            </a:xfrm>
            <a:prstGeom prst="line"/>
            <a:noFill/>
            <a:ln w="25400">
              <a:solidFill>
                <a:schemeClr val="accent1"/>
              </a:solidFill>
              <a:round/>
            </a:ln>
          </p:spPr>
          <p:txBody>
            <a:bodyPr/>
            <a:p>
              <a:endParaRPr altLang="en-US" lang="zh-CN"/>
            </a:p>
          </p:txBody>
        </p:sp>
      </p:grpSp>
      <p:grpSp>
        <p:nvGrpSpPr>
          <p:cNvPr id="35" name="组合 1"/>
          <p:cNvGrpSpPr/>
          <p:nvPr/>
        </p:nvGrpSpPr>
        <p:grpSpPr>
          <a:xfrm>
            <a:off x="5512098" y="2897126"/>
            <a:ext cx="2778294" cy="1008112"/>
            <a:chOff x="5238973" y="2157659"/>
            <a:chExt cx="2778294" cy="1008112"/>
          </a:xfrm>
        </p:grpSpPr>
        <p:sp>
          <p:nvSpPr>
            <p:cNvPr id="1048611" name="五边形 54"/>
            <p:cNvSpPr/>
            <p:nvPr/>
          </p:nvSpPr>
          <p:spPr>
            <a:xfrm flipH="1">
              <a:off x="6001043" y="2369052"/>
              <a:ext cx="2016224" cy="610809"/>
            </a:xfrm>
            <a:prstGeom prst="homePlate"/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altLang="en-US" dirty="0" sz="2400" lang="zh-CN" smtClean="0">
                  <a:solidFill>
                    <a:schemeClr val="bg1"/>
                  </a:solidFill>
                </a:rPr>
                <a:t>继电器</a:t>
              </a:r>
              <a:endParaRPr altLang="en-US" dirty="0" sz="2400" lang="zh-CN">
                <a:solidFill>
                  <a:schemeClr val="bg1"/>
                </a:solidFill>
              </a:endParaRPr>
            </a:p>
          </p:txBody>
        </p:sp>
        <p:sp>
          <p:nvSpPr>
            <p:cNvPr id="1048612" name="椭圆 53"/>
            <p:cNvSpPr/>
            <p:nvPr/>
          </p:nvSpPr>
          <p:spPr>
            <a:xfrm>
              <a:off x="5238973" y="2157659"/>
              <a:ext cx="1152128" cy="1008112"/>
            </a:xfrm>
            <a:prstGeom prst="ellipse"/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altLang="en-US" dirty="0" sz="2400" lang="zh-CN" smtClean="0">
                  <a:solidFill>
                    <a:schemeClr val="bg1"/>
                  </a:solidFill>
                </a:rPr>
                <a:t>过去</a:t>
              </a:r>
              <a:endParaRPr altLang="en-US" dirty="0" sz="2400" lang="zh-CN">
                <a:solidFill>
                  <a:schemeClr val="bg1"/>
                </a:solidFill>
              </a:endParaRPr>
            </a:p>
          </p:txBody>
        </p:sp>
      </p:grpSp>
      <p:sp>
        <p:nvSpPr>
          <p:cNvPr id="1048613" name="右箭头 55"/>
          <p:cNvSpPr/>
          <p:nvPr/>
        </p:nvSpPr>
        <p:spPr>
          <a:xfrm rot="5400000">
            <a:off x="6764454" y="3860939"/>
            <a:ext cx="648072" cy="720080"/>
          </a:xfrm>
          <a:prstGeom prst="rightArrow"/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grpSp>
        <p:nvGrpSpPr>
          <p:cNvPr id="36" name="组合 2"/>
          <p:cNvGrpSpPr/>
          <p:nvPr/>
        </p:nvGrpSpPr>
        <p:grpSpPr>
          <a:xfrm>
            <a:off x="5647572" y="4620727"/>
            <a:ext cx="2714070" cy="1008112"/>
            <a:chOff x="5386322" y="4653136"/>
            <a:chExt cx="2714070" cy="1008112"/>
          </a:xfrm>
        </p:grpSpPr>
        <p:sp>
          <p:nvSpPr>
            <p:cNvPr id="1048614" name="五边形 57"/>
            <p:cNvSpPr/>
            <p:nvPr/>
          </p:nvSpPr>
          <p:spPr>
            <a:xfrm flipH="1">
              <a:off x="6084168" y="4809506"/>
              <a:ext cx="2016224" cy="637205"/>
            </a:xfrm>
            <a:prstGeom prst="homePlate"/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altLang="zh-CN" dirty="0" sz="2400" lang="en-US">
                  <a:solidFill>
                    <a:schemeClr val="bg1"/>
                  </a:solidFill>
                </a:rPr>
                <a:t>PLC</a:t>
              </a:r>
              <a:endParaRPr altLang="zh-CN" dirty="0" sz="2400" lang="en-US">
                <a:solidFill>
                  <a:schemeClr val="bg1"/>
                </a:solidFill>
              </a:endParaRPr>
            </a:p>
          </p:txBody>
        </p:sp>
        <p:sp>
          <p:nvSpPr>
            <p:cNvPr id="1048615" name="椭圆 56"/>
            <p:cNvSpPr/>
            <p:nvPr/>
          </p:nvSpPr>
          <p:spPr>
            <a:xfrm>
              <a:off x="5386322" y="4653136"/>
              <a:ext cx="1152128" cy="1008112"/>
            </a:xfrm>
            <a:prstGeom prst="ellipse"/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altLang="en-US" dirty="0" sz="2400" lang="zh-CN" smtClean="0">
                  <a:solidFill>
                    <a:schemeClr val="bg1"/>
                  </a:solidFill>
                </a:rPr>
                <a:t>现在</a:t>
              </a:r>
              <a:endParaRPr altLang="en-US" dirty="0" sz="2400" lang="zh-CN">
                <a:solidFill>
                  <a:schemeClr val="bg1"/>
                </a:solidFill>
              </a:endParaRPr>
            </a:p>
          </p:txBody>
        </p:sp>
      </p:grpSp>
      <p:sp>
        <p:nvSpPr>
          <p:cNvPr id="1048616" name="圆角矩形 64"/>
          <p:cNvSpPr/>
          <p:nvPr/>
        </p:nvSpPr>
        <p:spPr>
          <a:xfrm>
            <a:off x="984011" y="1393364"/>
            <a:ext cx="3436489" cy="518612"/>
          </a:xfrm>
          <a:prstGeom prst="roundRect"/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b="1" dirty="0" sz="2400" lang="zh-CN" smtClean="0">
                <a:solidFill>
                  <a:schemeClr val="accent5"/>
                </a:solidFill>
              </a:rPr>
              <a:t>电梯控制系统</a:t>
            </a:r>
            <a:endParaRPr altLang="en-US" b="1" dirty="0" sz="2400" lang="zh-CN">
              <a:solidFill>
                <a:schemeClr val="accent5"/>
              </a:solidFill>
            </a:endParaRPr>
          </a:p>
        </p:txBody>
      </p:sp>
      <p:grpSp>
        <p:nvGrpSpPr>
          <p:cNvPr id="37" name="组合 39"/>
          <p:cNvGrpSpPr/>
          <p:nvPr/>
        </p:nvGrpSpPr>
        <p:grpSpPr>
          <a:xfrm>
            <a:off x="1138463" y="2881682"/>
            <a:ext cx="3051404" cy="2673398"/>
            <a:chOff x="4925753" y="1693550"/>
            <a:chExt cx="1755699" cy="1848437"/>
          </a:xfrm>
        </p:grpSpPr>
        <p:sp>
          <p:nvSpPr>
            <p:cNvPr id="1048617" name="圆角矩形 40"/>
            <p:cNvSpPr/>
            <p:nvPr/>
          </p:nvSpPr>
          <p:spPr>
            <a:xfrm>
              <a:off x="4925753" y="1803623"/>
              <a:ext cx="1755699" cy="1738364"/>
            </a:xfrm>
            <a:prstGeom prst="roundRect">
              <a:avLst>
                <a:gd name="adj" fmla="val 4378"/>
              </a:avLst>
            </a:prstGeom>
            <a:solidFill>
              <a:srgbClr val="4472C4">
                <a:alpha val="53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indent="-571500" marL="57150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endParaRPr altLang="en-US" dirty="0" sz="4000"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18" name="圆角矩形 41"/>
            <p:cNvSpPr/>
            <p:nvPr/>
          </p:nvSpPr>
          <p:spPr>
            <a:xfrm>
              <a:off x="4925753" y="1693550"/>
              <a:ext cx="1755699" cy="1738364"/>
            </a:xfrm>
            <a:prstGeom prst="roundRect">
              <a:avLst>
                <a:gd name="adj" fmla="val 4378"/>
              </a:avLst>
            </a:prstGeom>
            <a:solidFill>
              <a:srgbClr val="4472C4">
                <a:alpha val="53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indent="-457200" marL="45720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altLang="en-US" dirty="0" sz="2400" 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实时性</a:t>
              </a:r>
              <a:endParaRPr altLang="zh-CN" dirty="0" sz="2400" lang="en-US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indent="-457200" marL="45720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altLang="en-US" dirty="0" sz="2400" 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交互性</a:t>
              </a:r>
              <a:endParaRPr altLang="zh-CN" dirty="0" sz="2400" lang="en-US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indent="-457200" marL="45720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altLang="en-US" dirty="0" sz="2400" 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稳定性</a:t>
              </a:r>
              <a:endParaRPr altLang="en-US" dirty="0" sz="2400"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8619" name="右箭头 46"/>
          <p:cNvSpPr/>
          <p:nvPr/>
        </p:nvSpPr>
        <p:spPr>
          <a:xfrm>
            <a:off x="4696168" y="4795685"/>
            <a:ext cx="648072" cy="720080"/>
          </a:xfrm>
          <a:prstGeom prst="rightArrow"/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20" name="TextBox 19"/>
          <p:cNvSpPr txBox="1"/>
          <p:nvPr/>
        </p:nvSpPr>
        <p:spPr>
          <a:xfrm>
            <a:off x="1229675" y="3354261"/>
            <a:ext cx="487680" cy="1513840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sz="2400" lang="zh-CN" smtClean="0">
                <a:solidFill>
                  <a:schemeClr val="bg1"/>
                </a:solidFill>
              </a:rPr>
              <a:t>电</a:t>
            </a:r>
            <a:endParaRPr altLang="zh-CN" dirty="0" sz="2400" lang="en-US" smtClean="0">
              <a:solidFill>
                <a:schemeClr val="bg1"/>
              </a:solidFill>
            </a:endParaRPr>
          </a:p>
          <a:p>
            <a:r>
              <a:rPr altLang="en-US" dirty="0" sz="2400" lang="zh-CN" smtClean="0">
                <a:solidFill>
                  <a:schemeClr val="bg1"/>
                </a:solidFill>
              </a:rPr>
              <a:t>梯</a:t>
            </a:r>
            <a:endParaRPr altLang="zh-CN" dirty="0" sz="2400" lang="en-US" smtClean="0">
              <a:solidFill>
                <a:schemeClr val="bg1"/>
              </a:solidFill>
            </a:endParaRPr>
          </a:p>
          <a:p>
            <a:r>
              <a:rPr altLang="en-US" dirty="0" sz="2400" lang="zh-CN" smtClean="0">
                <a:solidFill>
                  <a:schemeClr val="bg1"/>
                </a:solidFill>
              </a:rPr>
              <a:t>控</a:t>
            </a:r>
            <a:endParaRPr altLang="zh-CN" dirty="0" sz="2400" lang="en-US" smtClean="0">
              <a:solidFill>
                <a:schemeClr val="bg1"/>
              </a:solidFill>
            </a:endParaRPr>
          </a:p>
          <a:p>
            <a:r>
              <a:rPr altLang="en-US" dirty="0" sz="2400" lang="zh-CN">
                <a:solidFill>
                  <a:schemeClr val="bg1"/>
                </a:solidFill>
              </a:rPr>
              <a:t>制</a:t>
            </a:r>
            <a:endParaRPr altLang="en-US" dirty="0" sz="2400" 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Tm="22197"/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直接连接符 11"/>
          <p:cNvSpPr>
            <a:spLocks noChangeShapeType="1"/>
          </p:cNvSpPr>
          <p:nvPr/>
        </p:nvSpPr>
        <p:spPr bwMode="auto">
          <a:xfrm>
            <a:off x="0" y="1180437"/>
            <a:ext cx="5940425" cy="0"/>
          </a:xfrm>
          <a:prstGeom prst="line"/>
          <a:noFill/>
          <a:ln w="15875">
            <a:solidFill>
              <a:schemeClr val="accent1"/>
            </a:solidFill>
            <a:round/>
          </a:ln>
        </p:spPr>
        <p:txBody>
          <a:bodyPr/>
          <a:p>
            <a:endParaRPr altLang="en-US" lang="zh-CN"/>
          </a:p>
        </p:txBody>
      </p:sp>
      <p:sp>
        <p:nvSpPr>
          <p:cNvPr id="1048622" name="直接连接符 12"/>
          <p:cNvSpPr>
            <a:spLocks noChangeShapeType="1"/>
          </p:cNvSpPr>
          <p:nvPr/>
        </p:nvSpPr>
        <p:spPr bwMode="auto">
          <a:xfrm rot="16200000">
            <a:off x="-570356" y="1653372"/>
            <a:ext cx="2137866" cy="14507"/>
          </a:xfrm>
          <a:prstGeom prst="line"/>
          <a:noFill/>
          <a:ln w="15875">
            <a:solidFill>
              <a:schemeClr val="accent1"/>
            </a:solidFill>
            <a:round/>
          </a:ln>
        </p:spPr>
        <p:txBody>
          <a:bodyPr/>
          <a:p>
            <a:endParaRPr altLang="en-US" lang="zh-CN"/>
          </a:p>
        </p:txBody>
      </p:sp>
      <p:grpSp>
        <p:nvGrpSpPr>
          <p:cNvPr id="39" name="组合 3"/>
          <p:cNvGrpSpPr/>
          <p:nvPr/>
        </p:nvGrpSpPr>
        <p:grpSpPr bwMode="auto">
          <a:xfrm>
            <a:off x="0" y="940582"/>
            <a:ext cx="803275" cy="261937"/>
            <a:chOff x="0" y="0"/>
            <a:chExt cx="803049" cy="262191"/>
          </a:xfrm>
        </p:grpSpPr>
        <p:sp>
          <p:nvSpPr>
            <p:cNvPr id="1048623" name="矩形 4"/>
            <p:cNvSpPr>
              <a:spLocks noChangeArrowheads="1"/>
            </p:cNvSpPr>
            <p:nvPr/>
          </p:nvSpPr>
          <p:spPr bwMode="auto">
            <a:xfrm rot="18900000" flipH="1">
              <a:off x="177727" y="0"/>
              <a:ext cx="262191" cy="262191"/>
            </a:xfrm>
            <a:prstGeom prst="rect"/>
            <a:solidFill>
              <a:srgbClr val="4472C4"/>
            </a:solidFill>
            <a:ln w="9525">
              <a:noFill/>
              <a:miter lim="800000"/>
            </a:ln>
          </p:spPr>
          <p:txBody>
            <a:bodyPr anchor="ctr"/>
            <a:p>
              <a:pPr algn="ctr"/>
              <a:endParaRPr altLang="zh-CN" lang="zh-CN">
                <a:solidFill>
                  <a:srgbClr val="FFFFFF"/>
                </a:solidFill>
              </a:endParaRPr>
            </a:p>
          </p:txBody>
        </p:sp>
        <p:sp>
          <p:nvSpPr>
            <p:cNvPr id="1048624" name="直接连接符 5"/>
            <p:cNvSpPr>
              <a:spLocks noChangeShapeType="1"/>
            </p:cNvSpPr>
            <p:nvPr/>
          </p:nvSpPr>
          <p:spPr bwMode="auto">
            <a:xfrm rot="18900000" flipH="1">
              <a:off x="-3" y="223794"/>
              <a:ext cx="803049" cy="1"/>
            </a:xfrm>
            <a:prstGeom prst="line"/>
            <a:noFill/>
            <a:ln w="25400">
              <a:solidFill>
                <a:schemeClr val="accent1"/>
              </a:solidFill>
              <a:round/>
            </a:ln>
          </p:spPr>
          <p:txBody>
            <a:bodyPr/>
            <a:p>
              <a:endParaRPr altLang="en-US" lang="zh-CN"/>
            </a:p>
          </p:txBody>
        </p:sp>
      </p:grpSp>
      <p:sp>
        <p:nvSpPr>
          <p:cNvPr id="1048625" name="圆角矩形 6"/>
          <p:cNvSpPr/>
          <p:nvPr/>
        </p:nvSpPr>
        <p:spPr>
          <a:xfrm>
            <a:off x="721412" y="600501"/>
            <a:ext cx="2552131" cy="518612"/>
          </a:xfrm>
          <a:prstGeom prst="roundRect"/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b="1" dirty="0" sz="2800" lang="zh-CN" smtClean="0">
                <a:solidFill>
                  <a:schemeClr val="accent5"/>
                </a:solidFill>
              </a:rPr>
              <a:t>研究背景</a:t>
            </a:r>
            <a:endParaRPr altLang="en-US" b="1" dirty="0" sz="2800" lang="zh-CN">
              <a:solidFill>
                <a:schemeClr val="accent5"/>
              </a:solidFill>
            </a:endParaRPr>
          </a:p>
        </p:txBody>
      </p:sp>
      <p:grpSp>
        <p:nvGrpSpPr>
          <p:cNvPr id="40" name="组合 8"/>
          <p:cNvGrpSpPr/>
          <p:nvPr/>
        </p:nvGrpSpPr>
        <p:grpSpPr>
          <a:xfrm>
            <a:off x="3225317" y="2289230"/>
            <a:ext cx="2684004" cy="2556524"/>
            <a:chOff x="5600910" y="2455629"/>
            <a:chExt cx="2644128" cy="2518542"/>
          </a:xfrm>
        </p:grpSpPr>
        <p:grpSp>
          <p:nvGrpSpPr>
            <p:cNvPr id="41" name="组合 20"/>
            <p:cNvGrpSpPr/>
            <p:nvPr/>
          </p:nvGrpSpPr>
          <p:grpSpPr>
            <a:xfrm>
              <a:off x="5826555" y="2455629"/>
              <a:ext cx="2418483" cy="2515367"/>
              <a:chOff x="4721608" y="1835707"/>
              <a:chExt cx="1879634" cy="1954931"/>
            </a:xfrm>
            <a:solidFill>
              <a:srgbClr val="4472C4">
                <a:alpha val="39000"/>
              </a:srgbClr>
            </a:solidFill>
          </p:grpSpPr>
          <p:sp>
            <p:nvSpPr>
              <p:cNvPr id="1048626" name="圆角矩形 19"/>
              <p:cNvSpPr/>
              <p:nvPr/>
            </p:nvSpPr>
            <p:spPr>
              <a:xfrm>
                <a:off x="4721608" y="1835707"/>
                <a:ext cx="1755699" cy="1738364"/>
              </a:xfrm>
              <a:prstGeom prst="ellipse"/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>
                  <a:lnSpc>
                    <a:spcPct val="130000"/>
                  </a:lnSpc>
                </a:pPr>
                <a:endParaRPr altLang="en-US" dirty="0" sz="4000" 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627" name="圆角矩形 20"/>
              <p:cNvSpPr/>
              <p:nvPr/>
            </p:nvSpPr>
            <p:spPr>
              <a:xfrm>
                <a:off x="4845543" y="2052274"/>
                <a:ext cx="1755699" cy="1738364"/>
              </a:xfrm>
              <a:prstGeom prst="ellipse"/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>
                  <a:lnSpc>
                    <a:spcPct val="130000"/>
                  </a:lnSpc>
                </a:pPr>
                <a:endParaRPr altLang="en-US" dirty="0" sz="4000" 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48628" name="圆角矩形 19"/>
            <p:cNvSpPr/>
            <p:nvPr/>
          </p:nvSpPr>
          <p:spPr>
            <a:xfrm>
              <a:off x="5600910" y="2737456"/>
              <a:ext cx="2259019" cy="2236715"/>
            </a:xfrm>
            <a:prstGeom prst="ellipse"/>
            <a:solidFill>
              <a:srgbClr val="4472C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>
                <a:lnSpc>
                  <a:spcPct val="130000"/>
                </a:lnSpc>
              </a:pPr>
              <a:endParaRPr altLang="en-US" dirty="0" sz="4000"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29" name="矩形 7"/>
            <p:cNvSpPr/>
            <p:nvPr/>
          </p:nvSpPr>
          <p:spPr>
            <a:xfrm>
              <a:off x="5777439" y="3143193"/>
              <a:ext cx="2286000" cy="1166055"/>
            </a:xfrm>
            <a:prstGeom prst="rect"/>
          </p:spPr>
          <p:txBody>
            <a:bodyPr>
              <a:spAutoFit/>
            </a:bodyPr>
            <a:p>
              <a:pPr algn="ctr" lvl="0">
                <a:lnSpc>
                  <a:spcPct val="130000"/>
                </a:lnSpc>
              </a:pPr>
              <a:r>
                <a:rPr altLang="en-US" dirty="0" sz="2800" kern="0" 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电梯的控制系统</a:t>
              </a:r>
              <a:endParaRPr altLang="en-US" dirty="0" sz="2800" kern="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8630" name="圆角矩形 29"/>
          <p:cNvSpPr/>
          <p:nvPr/>
        </p:nvSpPr>
        <p:spPr>
          <a:xfrm rot="10800000" flipV="1">
            <a:off x="173399" y="2883317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 w="12700" cap="flat" cmpd="sng" algn="ctr">
            <a:solidFill>
              <a:srgbClr val="7F7F7F"/>
            </a:solidFill>
            <a:prstDash val="solid"/>
            <a:miter lim="800000"/>
          </a:ln>
          <a:effectLst>
            <a:outerShdw algn="t" blurRad="50800" dir="5400000" dist="38100" rotWithShape="0">
              <a:prstClr val="black">
                <a:alpha val="40000"/>
              </a:prstClr>
            </a:outerShdw>
          </a:effectLst>
        </p:spPr>
        <p:txBody>
          <a:bodyPr anchor="ctr" bIns="45719" lIns="91438" rIns="91438" rtlCol="0" tIns="45719"/>
          <a:p>
            <a:pPr algn="ctr" defTabSz="914400" eaLnBrk="1" fontAlgn="auto" hangingPunct="1" indent="0" latinLnBrk="0" lvl="0"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3600" i="0" kern="0" kumimoji="0" lang="zh-CN" noProof="0" normalizeH="0" spc="0" strike="noStrike" u="none">
              <a:ln>
                <a:noFill/>
              </a:ln>
              <a:solidFill>
                <a:sysClr lastClr="FFFFFF" val="window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31" name="矩形 9"/>
          <p:cNvSpPr/>
          <p:nvPr/>
        </p:nvSpPr>
        <p:spPr>
          <a:xfrm>
            <a:off x="715010" y="2576195"/>
            <a:ext cx="1767205" cy="570865"/>
          </a:xfrm>
          <a:prstGeom prst="rect"/>
        </p:spPr>
        <p:txBody>
          <a:bodyPr wrap="square">
            <a:spAutoFit/>
          </a:bodyPr>
          <a:p>
            <a:pPr defTabSz="913765" lvl="0">
              <a:lnSpc>
                <a:spcPct val="130000"/>
              </a:lnSpc>
            </a:pPr>
            <a:r>
              <a:rPr altLang="en-US" dirty="0" sz="2400" lang="zh-CN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继电器控制</a:t>
            </a:r>
            <a:r>
              <a:rPr altLang="zh-CN" dirty="0" sz="2400" lang="en-US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altLang="en-US" dirty="0" sz="2400" lang="zh-CN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45733" name="直接箭头连接符 11"/>
          <p:cNvCxnSpPr>
            <a:cxnSpLocks/>
          </p:cNvCxnSpPr>
          <p:nvPr/>
        </p:nvCxnSpPr>
        <p:spPr>
          <a:xfrm>
            <a:off x="506337" y="3159455"/>
            <a:ext cx="2410022" cy="0"/>
          </a:xfrm>
          <a:prstGeom prst="straightConnector1"/>
          <a:ln>
            <a:tailEnd type="arrow"/>
          </a:ln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2" name="矩形 12"/>
          <p:cNvSpPr/>
          <p:nvPr/>
        </p:nvSpPr>
        <p:spPr>
          <a:xfrm>
            <a:off x="123621" y="3560980"/>
            <a:ext cx="4572000" cy="1234440"/>
          </a:xfrm>
          <a:prstGeom prst="rect"/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altLang="en-US" dirty="0" lang="zh-CN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r>
              <a:rPr altLang="en-US" dirty="0" lang="en-US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通过控制时间继电器控制</a:t>
            </a:r>
            <a:endParaRPr altLang="en-US" dirty="0" lang="zh-CN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Aft>
                <a:spcPts val="0"/>
              </a:spcAft>
            </a:pPr>
            <a:r>
              <a:rPr altLang="en-US" dirty="0" lang="zh-CN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altLang="en-US" dirty="0" lang="en-US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工作频率低，</a:t>
            </a:r>
            <a:endParaRPr altLang="en-US" dirty="0" lang="en-US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spcAft>
                <a:spcPts val="0"/>
              </a:spcAft>
            </a:pPr>
            <a:r>
              <a:rPr altLang="en-US" dirty="0" lang="en-US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时间响应范围窄</a:t>
            </a:r>
            <a:r>
              <a:rPr altLang="en-US" dirty="0" lang="zh-CN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endParaRPr altLang="en-US" dirty="0" lang="en-US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spcAft>
                <a:spcPts val="0"/>
              </a:spcAft>
            </a:pPr>
            <a:r>
              <a:rPr altLang="en-US" dirty="0" lang="en-US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易受到外界因素的干扰</a:t>
            </a:r>
            <a:endParaRPr altLang="en-US" dirty="0" lang="en-US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5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5620478" y="2589947"/>
            <a:ext cx="390525" cy="396875"/>
          </a:xfrm>
          <a:prstGeom prst="rect"/>
          <a:noFill/>
          <a:ln>
            <a:noFill/>
          </a:ln>
          <a:effectLst/>
        </p:spPr>
      </p:pic>
      <p:sp>
        <p:nvSpPr>
          <p:cNvPr id="1048633" name="矩形 30"/>
          <p:cNvSpPr/>
          <p:nvPr/>
        </p:nvSpPr>
        <p:spPr>
          <a:xfrm>
            <a:off x="6010594" y="2416362"/>
            <a:ext cx="1338581" cy="447040"/>
          </a:xfrm>
          <a:prstGeom prst="rect"/>
        </p:spPr>
        <p:txBody>
          <a:bodyPr wrap="none">
            <a:spAutoFit/>
          </a:bodyPr>
          <a:p>
            <a:pPr>
              <a:lnSpc>
                <a:spcPct val="130000"/>
              </a:lnSpc>
            </a:pPr>
            <a:r>
              <a:rPr altLang="zh-CN" dirty="0" sz="2400" 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PLC</a:t>
            </a:r>
            <a:r>
              <a:rPr altLang="en-US" dirty="0" sz="2400" 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altLang="zh-CN" dirty="0" sz="2400" 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altLang="en-US" dirty="0" sz="2400" 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45734" name="直接箭头连接符 34"/>
          <p:cNvCxnSpPr>
            <a:cxnSpLocks/>
          </p:cNvCxnSpPr>
          <p:nvPr/>
        </p:nvCxnSpPr>
        <p:spPr>
          <a:xfrm flipV="1">
            <a:off x="6010910" y="2987040"/>
            <a:ext cx="2288540" cy="6350"/>
          </a:xfrm>
          <a:prstGeom prst="straightConnector1"/>
          <a:ln>
            <a:tailEnd type="arrow"/>
          </a:ln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4" name="矩形 31"/>
          <p:cNvSpPr/>
          <p:nvPr/>
        </p:nvSpPr>
        <p:spPr>
          <a:xfrm>
            <a:off x="5940425" y="3435970"/>
            <a:ext cx="4572000" cy="1805941"/>
          </a:xfrm>
          <a:prstGeom prst="rect"/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altLang="en-US" dirty="0" lang="zh-CN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r>
              <a:rPr altLang="en-US" dirty="0" lang="zh-CN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性能稳定，</a:t>
            </a:r>
            <a:endParaRPr altLang="en-US" dirty="0" lang="zh-CN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altLang="en-US" dirty="0" lang="zh-CN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抗干扰能力强，</a:t>
            </a:r>
            <a:endParaRPr altLang="en-US" dirty="0" lang="zh-CN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altLang="en-US" dirty="0" lang="zh-CN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设计配置灵活，</a:t>
            </a:r>
            <a:endParaRPr altLang="en-US" dirty="0" lang="zh-CN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altLang="en-US" dirty="0" lang="zh-CN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编程简单且灵活</a:t>
            </a:r>
            <a:endParaRPr altLang="zh-CN" dirty="0" lang="en-US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altLang="en-US" dirty="0" lang="zh-CN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45735" name="直接箭头连接符 39"/>
          <p:cNvCxnSpPr>
            <a:cxnSpLocks/>
          </p:cNvCxnSpPr>
          <p:nvPr/>
        </p:nvCxnSpPr>
        <p:spPr>
          <a:xfrm>
            <a:off x="3499299" y="5295439"/>
            <a:ext cx="2410022" cy="0"/>
          </a:xfrm>
          <a:prstGeom prst="straightConnector1"/>
          <a:ln>
            <a:tailEnd type="arrow"/>
          </a:ln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ransition spd="slow" advTm="100188"/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椭圆形标注 42"/>
          <p:cNvSpPr/>
          <p:nvPr/>
        </p:nvSpPr>
        <p:spPr>
          <a:xfrm>
            <a:off x="7053943" y="4741234"/>
            <a:ext cx="1769423" cy="970797"/>
          </a:xfrm>
          <a:prstGeom prst="wedgeEllipseCallout">
            <a:avLst>
              <a:gd name="adj1" fmla="val -7410"/>
              <a:gd name="adj2" fmla="val -64719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36" name="椭圆形标注 41"/>
          <p:cNvSpPr/>
          <p:nvPr/>
        </p:nvSpPr>
        <p:spPr>
          <a:xfrm>
            <a:off x="5260769" y="2391771"/>
            <a:ext cx="2339439" cy="1103984"/>
          </a:xfrm>
          <a:prstGeom prst="wedgeEllipse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37" name="椭圆形标注 40"/>
          <p:cNvSpPr/>
          <p:nvPr/>
        </p:nvSpPr>
        <p:spPr>
          <a:xfrm>
            <a:off x="2970212" y="4655217"/>
            <a:ext cx="2784341" cy="1223068"/>
          </a:xfrm>
          <a:prstGeom prst="wedgeEllipseCallout">
            <a:avLst>
              <a:gd name="adj1" fmla="val -6909"/>
              <a:gd name="adj2" fmla="val -57508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38" name="椭圆形标注 39"/>
          <p:cNvSpPr/>
          <p:nvPr/>
        </p:nvSpPr>
        <p:spPr>
          <a:xfrm>
            <a:off x="118754" y="4512716"/>
            <a:ext cx="2097786" cy="1059515"/>
          </a:xfrm>
          <a:prstGeom prst="wedgeEllipseCallout">
            <a:avLst>
              <a:gd name="adj1" fmla="val -5552"/>
              <a:gd name="adj2" fmla="val -66395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39" name="椭圆形标注 8"/>
          <p:cNvSpPr/>
          <p:nvPr/>
        </p:nvSpPr>
        <p:spPr>
          <a:xfrm>
            <a:off x="1484417" y="2505698"/>
            <a:ext cx="2517568" cy="1053744"/>
          </a:xfrm>
          <a:prstGeom prst="wedgeEllipseCallout">
            <a:avLst>
              <a:gd name="adj1" fmla="val -14701"/>
              <a:gd name="adj2" fmla="val 6362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40" name="矩形 9"/>
          <p:cNvSpPr/>
          <p:nvPr/>
        </p:nvSpPr>
        <p:spPr>
          <a:xfrm>
            <a:off x="231902" y="310066"/>
            <a:ext cx="6469381" cy="751840"/>
          </a:xfrm>
          <a:prstGeom prst="rect"/>
        </p:spPr>
        <p:txBody>
          <a:bodyPr wrap="none">
            <a:spAutoFit/>
          </a:bodyPr>
          <a:p>
            <a:pPr lvl="0">
              <a:spcBef>
                <a:spcPct val="20000"/>
              </a:spcBef>
            </a:pPr>
            <a:r>
              <a:rPr altLang="zh-CN" b="1" dirty="0" sz="4400" lang="en-US" smtClean="0">
                <a:solidFill>
                  <a:srgbClr val="4472C4"/>
                </a:solidFill>
              </a:rPr>
              <a:t>Research contents</a:t>
            </a:r>
            <a:r>
              <a:rPr altLang="zh-CN" dirty="0" sz="2800" lang="en-US" smtClean="0">
                <a:solidFill>
                  <a:srgbClr val="4472C4"/>
                </a:solidFill>
              </a:rPr>
              <a:t>(</a:t>
            </a:r>
            <a:r>
              <a:rPr altLang="en-US" dirty="0" sz="2800" lang="zh-CN" smtClean="0">
                <a:solidFill>
                  <a:srgbClr val="4472C4"/>
                </a:solidFill>
              </a:rPr>
              <a:t>研究内容</a:t>
            </a:r>
            <a:r>
              <a:rPr altLang="zh-CN" dirty="0" sz="2800" lang="en-US" smtClean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altLang="en-US" b="1" dirty="0" sz="4400" lang="zh-CN">
              <a:solidFill>
                <a:srgbClr val="4472C4"/>
              </a:solidFill>
            </a:endParaRPr>
          </a:p>
        </p:txBody>
      </p:sp>
      <p:sp>
        <p:nvSpPr>
          <p:cNvPr id="1048641" name="直接连接符 11"/>
          <p:cNvSpPr>
            <a:spLocks noChangeShapeType="1"/>
          </p:cNvSpPr>
          <p:nvPr/>
        </p:nvSpPr>
        <p:spPr bwMode="auto">
          <a:xfrm>
            <a:off x="0" y="1303267"/>
            <a:ext cx="5940425" cy="0"/>
          </a:xfrm>
          <a:prstGeom prst="line"/>
          <a:noFill/>
          <a:ln w="15875">
            <a:solidFill>
              <a:schemeClr val="accent1"/>
            </a:solidFill>
            <a:round/>
          </a:ln>
        </p:spPr>
        <p:txBody>
          <a:bodyPr/>
          <a:p>
            <a:endParaRPr altLang="en-US" lang="zh-CN"/>
          </a:p>
        </p:txBody>
      </p:sp>
      <p:sp>
        <p:nvSpPr>
          <p:cNvPr id="1048642" name="直接连接符 12"/>
          <p:cNvSpPr>
            <a:spLocks noChangeShapeType="1"/>
          </p:cNvSpPr>
          <p:nvPr/>
        </p:nvSpPr>
        <p:spPr bwMode="auto">
          <a:xfrm rot="16200000">
            <a:off x="-747777" y="1912683"/>
            <a:ext cx="2137866" cy="14507"/>
          </a:xfrm>
          <a:prstGeom prst="line"/>
          <a:noFill/>
          <a:ln w="15875">
            <a:solidFill>
              <a:schemeClr val="accent1"/>
            </a:solidFill>
            <a:round/>
          </a:ln>
        </p:spPr>
        <p:txBody>
          <a:bodyPr/>
          <a:p>
            <a:endParaRPr altLang="en-US" lang="zh-CN"/>
          </a:p>
        </p:txBody>
      </p:sp>
      <p:grpSp>
        <p:nvGrpSpPr>
          <p:cNvPr id="43" name="组合 12"/>
          <p:cNvGrpSpPr/>
          <p:nvPr/>
        </p:nvGrpSpPr>
        <p:grpSpPr bwMode="auto">
          <a:xfrm>
            <a:off x="193839" y="1295426"/>
            <a:ext cx="803275" cy="261937"/>
            <a:chOff x="0" y="0"/>
            <a:chExt cx="803049" cy="262191"/>
          </a:xfrm>
        </p:grpSpPr>
        <p:sp>
          <p:nvSpPr>
            <p:cNvPr id="1048643" name="矩形 13"/>
            <p:cNvSpPr>
              <a:spLocks noChangeArrowheads="1"/>
            </p:cNvSpPr>
            <p:nvPr/>
          </p:nvSpPr>
          <p:spPr bwMode="auto">
            <a:xfrm rot="18900000" flipH="1">
              <a:off x="177727" y="0"/>
              <a:ext cx="262191" cy="262191"/>
            </a:xfrm>
            <a:prstGeom prst="rect"/>
            <a:solidFill>
              <a:srgbClr val="4472C4"/>
            </a:solidFill>
            <a:ln w="9525">
              <a:noFill/>
              <a:miter lim="800000"/>
            </a:ln>
          </p:spPr>
          <p:txBody>
            <a:bodyPr anchor="ctr"/>
            <a:p>
              <a:pPr algn="ctr"/>
              <a:endParaRPr altLang="zh-CN" lang="zh-CN">
                <a:solidFill>
                  <a:srgbClr val="FFFFFF"/>
                </a:solidFill>
              </a:endParaRPr>
            </a:p>
          </p:txBody>
        </p:sp>
        <p:sp>
          <p:nvSpPr>
            <p:cNvPr id="1048644" name="直接连接符 14"/>
            <p:cNvSpPr>
              <a:spLocks noChangeShapeType="1"/>
            </p:cNvSpPr>
            <p:nvPr/>
          </p:nvSpPr>
          <p:spPr bwMode="auto">
            <a:xfrm rot="18900000" flipH="1">
              <a:off x="-3" y="223794"/>
              <a:ext cx="803049" cy="1"/>
            </a:xfrm>
            <a:prstGeom prst="line"/>
            <a:noFill/>
            <a:ln w="25400">
              <a:solidFill>
                <a:schemeClr val="accent1"/>
              </a:solidFill>
              <a:round/>
            </a:ln>
          </p:spPr>
          <p:txBody>
            <a:bodyPr/>
            <a:p>
              <a:endParaRPr altLang="en-US" lang="zh-CN"/>
            </a:p>
          </p:txBody>
        </p:sp>
      </p:grpSp>
      <p:sp>
        <p:nvSpPr>
          <p:cNvPr id="1048645" name="圆角矩形 15"/>
          <p:cNvSpPr/>
          <p:nvPr/>
        </p:nvSpPr>
        <p:spPr>
          <a:xfrm>
            <a:off x="739759" y="1383453"/>
            <a:ext cx="3452882" cy="518612"/>
          </a:xfrm>
          <a:prstGeom prst="roundRect"/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b="1" dirty="0" sz="2400" lang="zh-CN" smtClean="0">
                <a:solidFill>
                  <a:schemeClr val="accent5"/>
                </a:solidFill>
              </a:rPr>
              <a:t>研究过程</a:t>
            </a:r>
            <a:endParaRPr altLang="en-US" b="1" dirty="0" sz="2400" lang="zh-CN">
              <a:solidFill>
                <a:schemeClr val="accent5"/>
              </a:solidFill>
            </a:endParaRPr>
          </a:p>
        </p:txBody>
      </p:sp>
      <p:sp>
        <p:nvSpPr>
          <p:cNvPr id="10486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cxnSp>
        <p:nvCxnSpPr>
          <p:cNvPr id="3145736" name="直接连接符 21"/>
          <p:cNvCxnSpPr>
            <a:cxnSpLocks/>
          </p:cNvCxnSpPr>
          <p:nvPr/>
        </p:nvCxnSpPr>
        <p:spPr>
          <a:xfrm>
            <a:off x="0" y="4127614"/>
            <a:ext cx="9108504" cy="0"/>
          </a:xfrm>
          <a:prstGeom prst="line"/>
          <a:ln w="444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1"/>
          <p:cNvGrpSpPr/>
          <p:nvPr/>
        </p:nvGrpSpPr>
        <p:grpSpPr>
          <a:xfrm>
            <a:off x="743679" y="3543255"/>
            <a:ext cx="7480536" cy="1008112"/>
            <a:chOff x="850557" y="3234489"/>
            <a:chExt cx="7480536" cy="1008112"/>
          </a:xfrm>
        </p:grpSpPr>
        <p:grpSp>
          <p:nvGrpSpPr>
            <p:cNvPr id="45" name="组合 24"/>
            <p:cNvGrpSpPr/>
            <p:nvPr/>
          </p:nvGrpSpPr>
          <p:grpSpPr>
            <a:xfrm>
              <a:off x="850557" y="3499243"/>
              <a:ext cx="496705" cy="496705"/>
              <a:chOff x="850557" y="3499243"/>
              <a:chExt cx="496705" cy="496705"/>
            </a:xfrm>
          </p:grpSpPr>
          <p:sp>
            <p:nvSpPr>
              <p:cNvPr id="1048647" name="椭圆 25"/>
              <p:cNvSpPr/>
              <p:nvPr/>
            </p:nvSpPr>
            <p:spPr>
              <a:xfrm>
                <a:off x="850557" y="3499243"/>
                <a:ext cx="496705" cy="496705"/>
              </a:xfrm>
              <a:prstGeom prst="ellipse"/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317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</a:ln>
              <a:effectLst>
                <a:outerShdw algn="tl" blurRad="254000" dir="2700000" dist="101600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bIns="34290" lIns="68580" rIns="68580" rtlCol="0" tIns="34290"/>
              <a:p>
                <a:pPr algn="ctr"/>
                <a:endParaRPr altLang="en-US" lang="zh-CN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648" name="矩形 15"/>
              <p:cNvSpPr>
                <a:spLocks noChangeArrowheads="1"/>
              </p:cNvSpPr>
              <p:nvPr/>
            </p:nvSpPr>
            <p:spPr bwMode="auto">
              <a:xfrm>
                <a:off x="880468" y="3499243"/>
                <a:ext cx="462281" cy="421640"/>
              </a:xfrm>
              <a:prstGeom prst="rect"/>
              <a:noFill/>
              <a:ln>
                <a:noFill/>
              </a:ln>
            </p:spPr>
            <p:txBody>
              <a:bodyPr wrap="none">
                <a:spAutoFit/>
              </a:bodyPr>
              <a:p>
                <a:pPr algn="ctr">
                  <a:lnSpc>
                    <a:spcPct val="130000"/>
                  </a:lnSpc>
                </a:pPr>
                <a:r>
                  <a:rPr altLang="en-US" dirty="0" sz="1100" lang="zh-CN" smtClean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阶段</a:t>
                </a:r>
                <a:endParaRPr altLang="zh-CN" dirty="0" sz="1100" lang="en-US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altLang="en-US" dirty="0" sz="1100" lang="zh-CN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一</a:t>
                </a:r>
                <a:endParaRPr altLang="zh-CN" dirty="0" sz="1100" 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6" name="组合 27"/>
            <p:cNvGrpSpPr/>
            <p:nvPr/>
          </p:nvGrpSpPr>
          <p:grpSpPr>
            <a:xfrm>
              <a:off x="2246181" y="3408014"/>
              <a:ext cx="661063" cy="661063"/>
              <a:chOff x="2632246" y="1759061"/>
              <a:chExt cx="661063" cy="661063"/>
            </a:xfrm>
          </p:grpSpPr>
          <p:sp>
            <p:nvSpPr>
              <p:cNvPr id="1048649" name="椭圆 28"/>
              <p:cNvSpPr/>
              <p:nvPr/>
            </p:nvSpPr>
            <p:spPr>
              <a:xfrm>
                <a:off x="2632246" y="1759061"/>
                <a:ext cx="661063" cy="661063"/>
              </a:xfrm>
              <a:prstGeom prst="ellipse"/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317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</a:ln>
              <a:effectLst>
                <a:outerShdw algn="tl" blurRad="254000" dir="2700000" dist="101600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bIns="34290" lIns="68580" rIns="68580" rtlCol="0" tIns="34290"/>
              <a:p>
                <a:pPr algn="ctr"/>
                <a:endParaRPr altLang="en-US" lang="zh-CN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650" name="矩形 15"/>
              <p:cNvSpPr>
                <a:spLocks noChangeArrowheads="1"/>
              </p:cNvSpPr>
              <p:nvPr/>
            </p:nvSpPr>
            <p:spPr bwMode="auto">
              <a:xfrm>
                <a:off x="2709483" y="1821485"/>
                <a:ext cx="538480" cy="497840"/>
              </a:xfrm>
              <a:prstGeom prst="rect"/>
              <a:noFill/>
              <a:ln>
                <a:noFill/>
              </a:ln>
            </p:spPr>
            <p:txBody>
              <a:bodyPr wrap="none">
                <a:spAutoFit/>
              </a:bodyPr>
              <a:p>
                <a:pPr algn="ctr">
                  <a:lnSpc>
                    <a:spcPct val="130000"/>
                  </a:lnSpc>
                </a:pPr>
                <a:r>
                  <a:rPr altLang="en-US" dirty="0" sz="1400" lang="zh-CN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阶段</a:t>
                </a:r>
                <a:endParaRPr altLang="zh-CN" dirty="0" sz="1400" 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altLang="en-US" dirty="0" sz="1400" lang="zh-CN" smtClean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二</a:t>
                </a:r>
                <a:endParaRPr altLang="zh-CN" dirty="0" sz="1400" 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7" name="组合 30"/>
            <p:cNvGrpSpPr/>
            <p:nvPr/>
          </p:nvGrpSpPr>
          <p:grpSpPr>
            <a:xfrm>
              <a:off x="3897691" y="3369425"/>
              <a:ext cx="792088" cy="792088"/>
              <a:chOff x="3996217" y="1730743"/>
              <a:chExt cx="792088" cy="792088"/>
            </a:xfrm>
          </p:grpSpPr>
          <p:sp>
            <p:nvSpPr>
              <p:cNvPr id="1048651" name="椭圆 31"/>
              <p:cNvSpPr/>
              <p:nvPr/>
            </p:nvSpPr>
            <p:spPr>
              <a:xfrm>
                <a:off x="3996217" y="1730743"/>
                <a:ext cx="792088" cy="792088"/>
              </a:xfrm>
              <a:prstGeom prst="ellipse"/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317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</a:ln>
              <a:effectLst>
                <a:outerShdw algn="tl" blurRad="254000" dir="2700000" dist="101600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bIns="34290" lIns="68580" rIns="68580" rtlCol="0" tIns="34290"/>
              <a:p>
                <a:pPr algn="ctr"/>
                <a:endParaRPr altLang="en-US" lang="zh-CN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652" name="矩形 15"/>
              <p:cNvSpPr>
                <a:spLocks noChangeArrowheads="1"/>
              </p:cNvSpPr>
              <p:nvPr/>
            </p:nvSpPr>
            <p:spPr bwMode="auto">
              <a:xfrm>
                <a:off x="4094744" y="1779662"/>
                <a:ext cx="589280" cy="574040"/>
              </a:xfrm>
              <a:prstGeom prst="rect"/>
              <a:noFill/>
              <a:ln>
                <a:noFill/>
              </a:ln>
            </p:spPr>
            <p:txBody>
              <a:bodyPr wrap="none">
                <a:spAutoFit/>
              </a:bodyPr>
              <a:p>
                <a:pPr algn="ctr">
                  <a:lnSpc>
                    <a:spcPct val="130000"/>
                  </a:lnSpc>
                </a:pPr>
                <a:r>
                  <a:rPr altLang="en-US" dirty="0" sz="1600" lang="zh-CN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阶段</a:t>
                </a:r>
                <a:endParaRPr altLang="zh-CN" dirty="0" sz="1600" 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altLang="en-US" dirty="0" sz="1600" lang="zh-CN" smtClean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三</a:t>
                </a:r>
                <a:endParaRPr altLang="zh-CN" dirty="0" sz="1600" 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8" name="组合 33"/>
            <p:cNvGrpSpPr/>
            <p:nvPr/>
          </p:nvGrpSpPr>
          <p:grpSpPr>
            <a:xfrm>
              <a:off x="5587521" y="3297546"/>
              <a:ext cx="900100" cy="900100"/>
              <a:chOff x="5532235" y="1689373"/>
              <a:chExt cx="900100" cy="900100"/>
            </a:xfrm>
          </p:grpSpPr>
          <p:sp>
            <p:nvSpPr>
              <p:cNvPr id="1048653" name="椭圆 34"/>
              <p:cNvSpPr/>
              <p:nvPr/>
            </p:nvSpPr>
            <p:spPr>
              <a:xfrm>
                <a:off x="5532235" y="1689373"/>
                <a:ext cx="900100" cy="900100"/>
              </a:xfrm>
              <a:prstGeom prst="ellipse"/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317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</a:ln>
              <a:effectLst>
                <a:outerShdw algn="tl" blurRad="254000" dir="2700000" dist="101600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bIns="34290" lIns="68580" rIns="68580" rtlCol="0" tIns="34290"/>
              <a:p>
                <a:pPr algn="ctr"/>
                <a:endParaRPr altLang="en-US" lang="zh-CN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654" name="矩形 15"/>
              <p:cNvSpPr>
                <a:spLocks noChangeArrowheads="1"/>
              </p:cNvSpPr>
              <p:nvPr/>
            </p:nvSpPr>
            <p:spPr bwMode="auto">
              <a:xfrm>
                <a:off x="5688563" y="1779662"/>
                <a:ext cx="589280" cy="574040"/>
              </a:xfrm>
              <a:prstGeom prst="rect"/>
              <a:noFill/>
              <a:ln>
                <a:noFill/>
              </a:ln>
            </p:spPr>
            <p:txBody>
              <a:bodyPr wrap="none">
                <a:spAutoFit/>
              </a:bodyPr>
              <a:p>
                <a:pPr algn="ctr">
                  <a:lnSpc>
                    <a:spcPct val="130000"/>
                  </a:lnSpc>
                </a:pPr>
                <a:r>
                  <a:rPr altLang="en-US" dirty="0" sz="1600" lang="zh-CN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阶段</a:t>
                </a:r>
                <a:endParaRPr altLang="zh-CN" dirty="0" sz="1600" 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altLang="en-US" dirty="0" sz="1600" lang="zh-CN" smtClean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四</a:t>
                </a:r>
                <a:endParaRPr altLang="zh-CN" dirty="0" sz="1600" 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9" name="组合 36"/>
            <p:cNvGrpSpPr/>
            <p:nvPr/>
          </p:nvGrpSpPr>
          <p:grpSpPr>
            <a:xfrm>
              <a:off x="7322981" y="3234489"/>
              <a:ext cx="1008112" cy="1008112"/>
              <a:chOff x="7308304" y="1622731"/>
              <a:chExt cx="1008112" cy="1008112"/>
            </a:xfrm>
          </p:grpSpPr>
          <p:sp>
            <p:nvSpPr>
              <p:cNvPr id="1048655" name="椭圆 37"/>
              <p:cNvSpPr/>
              <p:nvPr/>
            </p:nvSpPr>
            <p:spPr>
              <a:xfrm>
                <a:off x="7308304" y="1622731"/>
                <a:ext cx="1008112" cy="1008112"/>
              </a:xfrm>
              <a:prstGeom prst="ellipse"/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317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</a:ln>
              <a:effectLst>
                <a:outerShdw algn="tl" blurRad="254000" dir="2700000" dist="101600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bIns="34290" lIns="68580" rIns="68580" rtlCol="0" tIns="34290"/>
              <a:p>
                <a:pPr algn="ctr"/>
                <a:endParaRPr altLang="en-US" lang="zh-CN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656" name="矩形 15"/>
              <p:cNvSpPr>
                <a:spLocks noChangeArrowheads="1"/>
              </p:cNvSpPr>
              <p:nvPr/>
            </p:nvSpPr>
            <p:spPr bwMode="auto">
              <a:xfrm>
                <a:off x="7489195" y="1779662"/>
                <a:ext cx="640080" cy="624841"/>
              </a:xfrm>
              <a:prstGeom prst="rect"/>
              <a:noFill/>
              <a:ln>
                <a:noFill/>
              </a:ln>
            </p:spPr>
            <p:txBody>
              <a:bodyPr wrap="none">
                <a:spAutoFit/>
              </a:bodyPr>
              <a:p>
                <a:pPr algn="ctr">
                  <a:lnSpc>
                    <a:spcPct val="130000"/>
                  </a:lnSpc>
                </a:pPr>
                <a:r>
                  <a:rPr altLang="en-US" dirty="0" lang="zh-CN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阶段</a:t>
                </a:r>
                <a:endParaRPr altLang="zh-CN" dirty="0" 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altLang="en-US" dirty="0" lang="zh-CN" smtClean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五</a:t>
                </a:r>
                <a:endParaRPr altLang="zh-CN" dirty="0" 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048657" name="TextBox 2"/>
          <p:cNvSpPr txBox="1"/>
          <p:nvPr/>
        </p:nvSpPr>
        <p:spPr>
          <a:xfrm>
            <a:off x="433777" y="4595841"/>
            <a:ext cx="1706880" cy="701040"/>
          </a:xfrm>
          <a:prstGeom prst="rect"/>
          <a:noFill/>
        </p:spPr>
        <p:txBody>
          <a:bodyPr rtlCol="0" wrap="none">
            <a:spAutoFit/>
          </a:bodyPr>
          <a:p>
            <a:pPr>
              <a:lnSpc>
                <a:spcPct val="125000"/>
              </a:lnSpc>
            </a:pPr>
            <a:r>
              <a:rPr altLang="en-US" dirty="0" sz="2000" lang="zh-CN">
                <a:solidFill>
                  <a:schemeClr val="bg1"/>
                </a:solidFill>
              </a:rPr>
              <a:t>电梯控制系统</a:t>
            </a:r>
            <a:endParaRPr altLang="en-US" dirty="0" sz="2000" lang="zh-CN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altLang="en-US" dirty="0" sz="2000" lang="zh-CN">
                <a:solidFill>
                  <a:schemeClr val="bg1"/>
                </a:solidFill>
              </a:rPr>
              <a:t>的背景分析</a:t>
            </a:r>
            <a:endParaRPr altLang="en-US" dirty="0" sz="2000" lang="zh-CN">
              <a:solidFill>
                <a:schemeClr val="bg1"/>
              </a:solidFill>
            </a:endParaRPr>
          </a:p>
        </p:txBody>
      </p:sp>
      <p:sp>
        <p:nvSpPr>
          <p:cNvPr id="1048658" name="矩形 4"/>
          <p:cNvSpPr/>
          <p:nvPr/>
        </p:nvSpPr>
        <p:spPr>
          <a:xfrm>
            <a:off x="1831198" y="2582232"/>
            <a:ext cx="1706880" cy="701040"/>
          </a:xfrm>
          <a:prstGeom prst="rect"/>
        </p:spPr>
        <p:txBody>
          <a:bodyPr wrap="none">
            <a:spAutoFit/>
          </a:bodyPr>
          <a:p>
            <a:pPr>
              <a:lnSpc>
                <a:spcPct val="125000"/>
              </a:lnSpc>
            </a:pPr>
            <a:r>
              <a:rPr altLang="zh-CN" dirty="0" sz="2000" lang="zh-CN">
                <a:solidFill>
                  <a:schemeClr val="bg1"/>
                </a:solidFill>
              </a:rPr>
              <a:t>单部电梯的</a:t>
            </a:r>
            <a:endParaRPr altLang="zh-CN" dirty="0" sz="2000" lang="zh-CN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altLang="zh-CN" dirty="0" sz="2000" lang="zh-CN">
                <a:solidFill>
                  <a:schemeClr val="bg1"/>
                </a:solidFill>
              </a:rPr>
              <a:t>功能实现分析</a:t>
            </a:r>
            <a:endParaRPr altLang="zh-CN" dirty="0" sz="2000" lang="en-US">
              <a:solidFill>
                <a:schemeClr val="bg1"/>
              </a:solidFill>
            </a:endParaRPr>
          </a:p>
        </p:txBody>
      </p:sp>
      <p:sp>
        <p:nvSpPr>
          <p:cNvPr id="1048659" name="TextBox 5"/>
          <p:cNvSpPr txBox="1"/>
          <p:nvPr/>
        </p:nvSpPr>
        <p:spPr>
          <a:xfrm>
            <a:off x="3214063" y="4788867"/>
            <a:ext cx="2468880" cy="701040"/>
          </a:xfrm>
          <a:prstGeom prst="rect"/>
          <a:noFill/>
        </p:spPr>
        <p:txBody>
          <a:bodyPr rtlCol="0" wrap="none">
            <a:spAutoFit/>
          </a:bodyPr>
          <a:p>
            <a:pPr>
              <a:lnSpc>
                <a:spcPct val="125000"/>
              </a:lnSpc>
            </a:pPr>
            <a:r>
              <a:rPr altLang="en-US" dirty="0" sz="2000" lang="zh-CN" smtClean="0">
                <a:solidFill>
                  <a:schemeClr val="bg1"/>
                </a:solidFill>
              </a:rPr>
              <a:t> 三部电梯的集群</a:t>
            </a:r>
            <a:endParaRPr altLang="en-US" dirty="0" sz="2000" lang="zh-CN" smtClean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altLang="en-US" dirty="0" sz="2000" lang="zh-CN">
                <a:solidFill>
                  <a:schemeClr val="bg1"/>
                </a:solidFill>
              </a:rPr>
              <a:t>控制算法及程序设计</a:t>
            </a:r>
            <a:endParaRPr altLang="en-US" dirty="0" sz="2000" lang="zh-CN">
              <a:solidFill>
                <a:schemeClr val="bg1"/>
              </a:solidFill>
            </a:endParaRPr>
          </a:p>
        </p:txBody>
      </p:sp>
      <p:sp>
        <p:nvSpPr>
          <p:cNvPr id="1048660" name="TextBox 6"/>
          <p:cNvSpPr txBox="1"/>
          <p:nvPr/>
        </p:nvSpPr>
        <p:spPr>
          <a:xfrm>
            <a:off x="5714831" y="2491972"/>
            <a:ext cx="1452881" cy="701040"/>
          </a:xfrm>
          <a:prstGeom prst="rect"/>
          <a:noFill/>
        </p:spPr>
        <p:txBody>
          <a:bodyPr rtlCol="0" wrap="none">
            <a:spAutoFit/>
          </a:bodyPr>
          <a:p>
            <a:pPr>
              <a:lnSpc>
                <a:spcPct val="125000"/>
              </a:lnSpc>
            </a:pPr>
            <a:r>
              <a:rPr altLang="en-US" dirty="0" sz="2000" lang="zh-CN" smtClean="0">
                <a:solidFill>
                  <a:schemeClr val="bg1"/>
                </a:solidFill>
              </a:rPr>
              <a:t>仿真分析与</a:t>
            </a:r>
            <a:endParaRPr altLang="zh-CN" dirty="0" sz="2000" lang="en-US" smtClean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altLang="en-US" dirty="0" sz="2000" lang="zh-CN" smtClean="0">
                <a:solidFill>
                  <a:schemeClr val="bg1"/>
                </a:solidFill>
              </a:rPr>
              <a:t> 实验验证</a:t>
            </a:r>
            <a:endParaRPr altLang="en-US" dirty="0" sz="2000" lang="zh-CN">
              <a:solidFill>
                <a:schemeClr val="bg1"/>
              </a:solidFill>
            </a:endParaRPr>
          </a:p>
        </p:txBody>
      </p:sp>
      <p:sp>
        <p:nvSpPr>
          <p:cNvPr id="1048661" name="TextBox 7"/>
          <p:cNvSpPr txBox="1"/>
          <p:nvPr/>
        </p:nvSpPr>
        <p:spPr>
          <a:xfrm>
            <a:off x="7322978" y="4812484"/>
            <a:ext cx="1198880" cy="701041"/>
          </a:xfrm>
          <a:prstGeom prst="rect"/>
          <a:noFill/>
        </p:spPr>
        <p:txBody>
          <a:bodyPr rtlCol="0" wrap="none">
            <a:spAutoFit/>
          </a:bodyPr>
          <a:p>
            <a:pPr>
              <a:lnSpc>
                <a:spcPct val="125000"/>
              </a:lnSpc>
            </a:pPr>
            <a:r>
              <a:rPr altLang="en-US" dirty="0" sz="2000" lang="zh-CN" smtClean="0">
                <a:solidFill>
                  <a:schemeClr val="bg1"/>
                </a:solidFill>
              </a:rPr>
              <a:t>毕业论文</a:t>
            </a:r>
            <a:endParaRPr altLang="zh-CN" dirty="0" sz="2000" lang="en-US" smtClean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altLang="zh-CN" dirty="0" sz="2000" lang="en-US">
                <a:solidFill>
                  <a:schemeClr val="bg1"/>
                </a:solidFill>
              </a:rPr>
              <a:t> </a:t>
            </a:r>
            <a:r>
              <a:rPr altLang="zh-CN" dirty="0" sz="2000" lang="en-US" smtClean="0">
                <a:solidFill>
                  <a:schemeClr val="bg1"/>
                </a:solidFill>
              </a:rPr>
              <a:t> </a:t>
            </a:r>
            <a:r>
              <a:rPr altLang="en-US" dirty="0" sz="2000" lang="zh-CN" smtClean="0">
                <a:solidFill>
                  <a:schemeClr val="bg1"/>
                </a:solidFill>
              </a:rPr>
              <a:t>的撰写</a:t>
            </a:r>
            <a:endParaRPr altLang="en-US" dirty="0" sz="2000" 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75146"/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直接连接符 11"/>
          <p:cNvSpPr>
            <a:spLocks noChangeShapeType="1"/>
          </p:cNvSpPr>
          <p:nvPr/>
        </p:nvSpPr>
        <p:spPr bwMode="auto">
          <a:xfrm>
            <a:off x="-218364" y="757356"/>
            <a:ext cx="5940425" cy="0"/>
          </a:xfrm>
          <a:prstGeom prst="line"/>
          <a:noFill/>
          <a:ln w="15875">
            <a:solidFill>
              <a:schemeClr val="accent1"/>
            </a:solidFill>
            <a:round/>
          </a:ln>
        </p:spPr>
        <p:txBody>
          <a:bodyPr/>
          <a:p>
            <a:endParaRPr altLang="en-US" lang="zh-CN"/>
          </a:p>
        </p:txBody>
      </p:sp>
      <p:sp>
        <p:nvSpPr>
          <p:cNvPr id="1048663" name="直接连接符 12"/>
          <p:cNvSpPr>
            <a:spLocks noChangeShapeType="1"/>
          </p:cNvSpPr>
          <p:nvPr/>
        </p:nvSpPr>
        <p:spPr bwMode="auto">
          <a:xfrm rot="16200000" flipV="1">
            <a:off x="-1123086" y="1620114"/>
            <a:ext cx="2697411" cy="12783"/>
          </a:xfrm>
          <a:prstGeom prst="line"/>
          <a:noFill/>
          <a:ln w="15875">
            <a:solidFill>
              <a:schemeClr val="accent1"/>
            </a:solidFill>
            <a:round/>
          </a:ln>
        </p:spPr>
        <p:txBody>
          <a:bodyPr/>
          <a:p>
            <a:endParaRPr altLang="en-US" lang="zh-CN"/>
          </a:p>
        </p:txBody>
      </p:sp>
      <p:grpSp>
        <p:nvGrpSpPr>
          <p:cNvPr id="51" name="组合 8"/>
          <p:cNvGrpSpPr/>
          <p:nvPr/>
        </p:nvGrpSpPr>
        <p:grpSpPr bwMode="auto">
          <a:xfrm>
            <a:off x="0" y="763163"/>
            <a:ext cx="803275" cy="261937"/>
            <a:chOff x="0" y="0"/>
            <a:chExt cx="803049" cy="262191"/>
          </a:xfrm>
        </p:grpSpPr>
        <p:sp>
          <p:nvSpPr>
            <p:cNvPr id="1048664" name="矩形 9"/>
            <p:cNvSpPr>
              <a:spLocks noChangeArrowheads="1"/>
            </p:cNvSpPr>
            <p:nvPr/>
          </p:nvSpPr>
          <p:spPr bwMode="auto">
            <a:xfrm rot="18900000" flipH="1">
              <a:off x="177727" y="0"/>
              <a:ext cx="262191" cy="262191"/>
            </a:xfrm>
            <a:prstGeom prst="rect"/>
            <a:solidFill>
              <a:srgbClr val="4472C4"/>
            </a:solidFill>
            <a:ln w="9525">
              <a:noFill/>
              <a:miter lim="800000"/>
            </a:ln>
          </p:spPr>
          <p:txBody>
            <a:bodyPr anchor="ctr"/>
            <a:p>
              <a:pPr algn="ctr"/>
              <a:endParaRPr altLang="zh-CN" lang="zh-CN">
                <a:solidFill>
                  <a:srgbClr val="FFFFFF"/>
                </a:solidFill>
              </a:endParaRPr>
            </a:p>
          </p:txBody>
        </p:sp>
        <p:sp>
          <p:nvSpPr>
            <p:cNvPr id="1048665" name="直接连接符 10"/>
            <p:cNvSpPr>
              <a:spLocks noChangeShapeType="1"/>
            </p:cNvSpPr>
            <p:nvPr/>
          </p:nvSpPr>
          <p:spPr bwMode="auto">
            <a:xfrm rot="18900000" flipH="1">
              <a:off x="-3" y="223794"/>
              <a:ext cx="803049" cy="1"/>
            </a:xfrm>
            <a:prstGeom prst="line"/>
            <a:noFill/>
            <a:ln w="25400">
              <a:solidFill>
                <a:schemeClr val="accent1"/>
              </a:solidFill>
              <a:round/>
            </a:ln>
          </p:spPr>
          <p:txBody>
            <a:bodyPr/>
            <a:p>
              <a:endParaRPr altLang="en-US" lang="zh-CN"/>
            </a:p>
          </p:txBody>
        </p:sp>
      </p:grpSp>
      <p:sp>
        <p:nvSpPr>
          <p:cNvPr id="1048666" name="圆角矩形 11"/>
          <p:cNvSpPr/>
          <p:nvPr/>
        </p:nvSpPr>
        <p:spPr>
          <a:xfrm>
            <a:off x="491320" y="846159"/>
            <a:ext cx="4326340" cy="518612"/>
          </a:xfrm>
          <a:prstGeom prst="roundRect"/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b="1" dirty="0" sz="2400" lang="zh-CN">
                <a:solidFill>
                  <a:schemeClr val="accent5"/>
                </a:solidFill>
              </a:rPr>
              <a:t>单部电梯实现的功能分析</a:t>
            </a:r>
            <a:endParaRPr altLang="en-US" b="1" dirty="0" sz="2400" lang="zh-CN">
              <a:solidFill>
                <a:schemeClr val="accent5"/>
              </a:solidFill>
            </a:endParaRPr>
          </a:p>
        </p:txBody>
      </p:sp>
      <p:sp>
        <p:nvSpPr>
          <p:cNvPr id="104866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sp>
        <p:nvSpPr>
          <p:cNvPr id="10486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sp>
        <p:nvSpPr>
          <p:cNvPr id="104866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sp>
        <p:nvSpPr>
          <p:cNvPr id="104867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sp>
        <p:nvSpPr>
          <p:cNvPr id="104867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sp>
        <p:nvSpPr>
          <p:cNvPr id="1048672" name="云形标注 2"/>
          <p:cNvSpPr/>
          <p:nvPr/>
        </p:nvSpPr>
        <p:spPr>
          <a:xfrm>
            <a:off x="5722139" y="1079470"/>
            <a:ext cx="3210059" cy="985652"/>
          </a:xfrm>
          <a:prstGeom prst="cloudCallout">
            <a:avLst>
              <a:gd name="adj1" fmla="val -25642"/>
              <a:gd name="adj2" fmla="val 781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2400" lang="zh-CN"/>
              <a:t>单部电梯需要实现的功能</a:t>
            </a:r>
            <a:endParaRPr altLang="en-US" dirty="0" sz="2400" lang="zh-CN"/>
          </a:p>
        </p:txBody>
      </p:sp>
      <p:pic>
        <p:nvPicPr>
          <p:cNvPr id="2097154" name="图片 1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85165" y="2015490"/>
            <a:ext cx="5761990" cy="2827020"/>
          </a:xfrm>
          <a:prstGeom prst="rect"/>
          <a:noFill/>
          <a:ln w="9525">
            <a:noFill/>
          </a:ln>
        </p:spPr>
      </p:pic>
      <p:sp>
        <p:nvSpPr>
          <p:cNvPr id="1048673" name="文本框 3"/>
          <p:cNvSpPr txBox="1"/>
          <p:nvPr/>
        </p:nvSpPr>
        <p:spPr>
          <a:xfrm>
            <a:off x="1826260" y="5497830"/>
            <a:ext cx="5800725" cy="64516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/>
              <a:t>单部电梯和多部电梯需要实现的功能大致相同，但是多部电梯的控制系统设计的关键在于电梯群控程序的设计</a:t>
            </a:r>
            <a:endParaRPr altLang="en-US" lang="zh-CN"/>
          </a:p>
        </p:txBody>
      </p:sp>
    </p:spTree>
    <p:custDataLst>
      <p:tags r:id="rId2"/>
    </p:custDataLst>
  </p:cSld>
  <p:clrMapOvr>
    <a:masterClrMapping/>
  </p:clrMapOvr>
  <p:transition advTm="134994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104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直接连接符 11"/>
          <p:cNvSpPr>
            <a:spLocks noChangeShapeType="1"/>
          </p:cNvSpPr>
          <p:nvPr/>
        </p:nvSpPr>
        <p:spPr bwMode="auto">
          <a:xfrm>
            <a:off x="-218364" y="757356"/>
            <a:ext cx="5940425" cy="0"/>
          </a:xfrm>
          <a:prstGeom prst="line"/>
          <a:noFill/>
          <a:ln w="15875">
            <a:solidFill>
              <a:schemeClr val="accent1"/>
            </a:solidFill>
            <a:round/>
          </a:ln>
        </p:spPr>
        <p:txBody>
          <a:bodyPr/>
          <a:p>
            <a:endParaRPr altLang="en-US" lang="zh-CN"/>
          </a:p>
        </p:txBody>
      </p:sp>
      <p:sp>
        <p:nvSpPr>
          <p:cNvPr id="1048675" name="直接连接符 12"/>
          <p:cNvSpPr>
            <a:spLocks noChangeShapeType="1"/>
          </p:cNvSpPr>
          <p:nvPr/>
        </p:nvSpPr>
        <p:spPr bwMode="auto">
          <a:xfrm rot="16200000" flipV="1">
            <a:off x="-1123086" y="1620114"/>
            <a:ext cx="2697411" cy="12783"/>
          </a:xfrm>
          <a:prstGeom prst="line"/>
          <a:noFill/>
          <a:ln w="15875">
            <a:solidFill>
              <a:schemeClr val="accent1"/>
            </a:solidFill>
            <a:round/>
          </a:ln>
        </p:spPr>
        <p:txBody>
          <a:bodyPr/>
          <a:p>
            <a:endParaRPr altLang="en-US" lang="zh-CN"/>
          </a:p>
        </p:txBody>
      </p:sp>
      <p:grpSp>
        <p:nvGrpSpPr>
          <p:cNvPr id="53" name="组合 8"/>
          <p:cNvGrpSpPr/>
          <p:nvPr/>
        </p:nvGrpSpPr>
        <p:grpSpPr bwMode="auto">
          <a:xfrm>
            <a:off x="0" y="763163"/>
            <a:ext cx="803275" cy="261937"/>
            <a:chOff x="0" y="0"/>
            <a:chExt cx="803049" cy="262191"/>
          </a:xfrm>
        </p:grpSpPr>
        <p:sp>
          <p:nvSpPr>
            <p:cNvPr id="1048676" name="矩形 9"/>
            <p:cNvSpPr>
              <a:spLocks noChangeArrowheads="1"/>
            </p:cNvSpPr>
            <p:nvPr/>
          </p:nvSpPr>
          <p:spPr bwMode="auto">
            <a:xfrm rot="18900000" flipH="1">
              <a:off x="177727" y="0"/>
              <a:ext cx="262191" cy="262191"/>
            </a:xfrm>
            <a:prstGeom prst="rect"/>
            <a:solidFill>
              <a:srgbClr val="4472C4"/>
            </a:solidFill>
            <a:ln w="9525">
              <a:noFill/>
              <a:miter lim="800000"/>
            </a:ln>
          </p:spPr>
          <p:txBody>
            <a:bodyPr anchor="ctr"/>
            <a:p>
              <a:pPr algn="ctr"/>
              <a:endParaRPr altLang="zh-CN" lang="zh-CN">
                <a:solidFill>
                  <a:srgbClr val="FFFFFF"/>
                </a:solidFill>
              </a:endParaRPr>
            </a:p>
          </p:txBody>
        </p:sp>
        <p:sp>
          <p:nvSpPr>
            <p:cNvPr id="1048677" name="直接连接符 10"/>
            <p:cNvSpPr>
              <a:spLocks noChangeShapeType="1"/>
            </p:cNvSpPr>
            <p:nvPr/>
          </p:nvSpPr>
          <p:spPr bwMode="auto">
            <a:xfrm rot="18900000" flipH="1">
              <a:off x="-3" y="223794"/>
              <a:ext cx="803049" cy="1"/>
            </a:xfrm>
            <a:prstGeom prst="line"/>
            <a:noFill/>
            <a:ln w="25400">
              <a:solidFill>
                <a:schemeClr val="accent1"/>
              </a:solidFill>
              <a:round/>
            </a:ln>
          </p:spPr>
          <p:txBody>
            <a:bodyPr/>
            <a:p>
              <a:endParaRPr altLang="en-US" lang="zh-CN"/>
            </a:p>
          </p:txBody>
        </p:sp>
      </p:grpSp>
      <p:sp>
        <p:nvSpPr>
          <p:cNvPr id="1048678" name="圆角矩形 11"/>
          <p:cNvSpPr/>
          <p:nvPr/>
        </p:nvSpPr>
        <p:spPr>
          <a:xfrm>
            <a:off x="491320" y="846159"/>
            <a:ext cx="4326340" cy="518612"/>
          </a:xfrm>
          <a:prstGeom prst="roundRect"/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altLang="zh-CN" b="1" dirty="0" sz="2400" lang="zh-CN">
                <a:solidFill>
                  <a:schemeClr val="accent5"/>
                </a:solidFill>
              </a:rPr>
              <a:t>三部电梯的群控算法思想介绍</a:t>
            </a:r>
            <a:endParaRPr altLang="zh-CN" b="1" dirty="0" sz="2400" lang="zh-CN">
              <a:solidFill>
                <a:schemeClr val="accent5"/>
              </a:solidFill>
            </a:endParaRPr>
          </a:p>
        </p:txBody>
      </p:sp>
      <p:sp>
        <p:nvSpPr>
          <p:cNvPr id="104867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sp>
        <p:nvSpPr>
          <p:cNvPr id="10486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sp>
        <p:nvSpPr>
          <p:cNvPr id="104868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sp>
        <p:nvSpPr>
          <p:cNvPr id="104868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sp>
        <p:nvSpPr>
          <p:cNvPr id="1048683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pic>
        <p:nvPicPr>
          <p:cNvPr id="2097155" name="图片 3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94665" y="1487170"/>
            <a:ext cx="4922520" cy="5093970"/>
          </a:xfrm>
          <a:prstGeom prst="rect"/>
          <a:noFill/>
          <a:ln w="9525">
            <a:noFill/>
          </a:ln>
        </p:spPr>
      </p:pic>
      <p:sp>
        <p:nvSpPr>
          <p:cNvPr id="1048684" name="云形标注 2"/>
          <p:cNvSpPr/>
          <p:nvPr/>
        </p:nvSpPr>
        <p:spPr>
          <a:xfrm>
            <a:off x="5268749" y="1079470"/>
            <a:ext cx="3210059" cy="985652"/>
          </a:xfrm>
          <a:prstGeom prst="cloudCallout">
            <a:avLst>
              <a:gd name="adj1" fmla="val -25642"/>
              <a:gd name="adj2" fmla="val 781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sz="2400" lang="zh-CN"/>
              <a:t>主要的原则：就近原则</a:t>
            </a:r>
            <a:endParaRPr altLang="en-US" dirty="0" sz="2400" lang="zh-CN"/>
          </a:p>
        </p:txBody>
      </p:sp>
      <p:sp>
        <p:nvSpPr>
          <p:cNvPr id="1048685" name="文本框 1"/>
          <p:cNvSpPr txBox="1"/>
          <p:nvPr/>
        </p:nvSpPr>
        <p:spPr>
          <a:xfrm>
            <a:off x="5950585" y="3458845"/>
            <a:ext cx="2869565" cy="203009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/>
              <a:t>设计思想：：就近原则，先看距离再看方向，简单来说，就是在电梯相应的过程中，需要安排距离目的楼层最近的电梯去响应，然后根据同方向的优先响应。</a:t>
            </a:r>
            <a:endParaRPr altLang="en-US" lang="zh-CN"/>
          </a:p>
        </p:txBody>
      </p:sp>
    </p:spTree>
  </p:cSld>
  <p:clrMapOvr>
    <a:masterClrMapping/>
  </p:clrMapOvr>
  <p:transition advTm="81761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104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直接连接符 11"/>
          <p:cNvSpPr>
            <a:spLocks noChangeShapeType="1"/>
          </p:cNvSpPr>
          <p:nvPr/>
        </p:nvSpPr>
        <p:spPr bwMode="auto">
          <a:xfrm>
            <a:off x="-218364" y="757356"/>
            <a:ext cx="5940425" cy="0"/>
          </a:xfrm>
          <a:prstGeom prst="line"/>
          <a:noFill/>
          <a:ln w="15875">
            <a:solidFill>
              <a:schemeClr val="accent1"/>
            </a:solidFill>
            <a:round/>
          </a:ln>
        </p:spPr>
        <p:txBody>
          <a:bodyPr/>
          <a:p>
            <a:endParaRPr altLang="en-US" lang="zh-CN"/>
          </a:p>
        </p:txBody>
      </p:sp>
      <p:sp>
        <p:nvSpPr>
          <p:cNvPr id="1048687" name="直接连接符 12"/>
          <p:cNvSpPr>
            <a:spLocks noChangeShapeType="1"/>
          </p:cNvSpPr>
          <p:nvPr/>
        </p:nvSpPr>
        <p:spPr bwMode="auto">
          <a:xfrm rot="16200000" flipV="1">
            <a:off x="-1123086" y="1620114"/>
            <a:ext cx="2697411" cy="12783"/>
          </a:xfrm>
          <a:prstGeom prst="line"/>
          <a:noFill/>
          <a:ln w="15875">
            <a:solidFill>
              <a:schemeClr val="accent1"/>
            </a:solidFill>
            <a:round/>
          </a:ln>
        </p:spPr>
        <p:txBody>
          <a:bodyPr/>
          <a:p>
            <a:endParaRPr altLang="en-US" lang="zh-CN"/>
          </a:p>
        </p:txBody>
      </p:sp>
      <p:grpSp>
        <p:nvGrpSpPr>
          <p:cNvPr id="55" name="组合 8"/>
          <p:cNvGrpSpPr/>
          <p:nvPr/>
        </p:nvGrpSpPr>
        <p:grpSpPr bwMode="auto">
          <a:xfrm>
            <a:off x="0" y="763163"/>
            <a:ext cx="803275" cy="261937"/>
            <a:chOff x="0" y="0"/>
            <a:chExt cx="803049" cy="262191"/>
          </a:xfrm>
        </p:grpSpPr>
        <p:sp>
          <p:nvSpPr>
            <p:cNvPr id="1048688" name="矩形 9"/>
            <p:cNvSpPr>
              <a:spLocks noChangeArrowheads="1"/>
            </p:cNvSpPr>
            <p:nvPr/>
          </p:nvSpPr>
          <p:spPr bwMode="auto">
            <a:xfrm rot="18900000" flipH="1">
              <a:off x="177727" y="0"/>
              <a:ext cx="262191" cy="262191"/>
            </a:xfrm>
            <a:prstGeom prst="rect"/>
            <a:solidFill>
              <a:srgbClr val="4472C4"/>
            </a:solidFill>
            <a:ln w="9525">
              <a:noFill/>
              <a:miter lim="800000"/>
            </a:ln>
          </p:spPr>
          <p:txBody>
            <a:bodyPr anchor="ctr"/>
            <a:p>
              <a:pPr algn="ctr"/>
              <a:endParaRPr altLang="zh-CN" lang="zh-CN">
                <a:solidFill>
                  <a:srgbClr val="FFFFFF"/>
                </a:solidFill>
              </a:endParaRPr>
            </a:p>
          </p:txBody>
        </p:sp>
        <p:sp>
          <p:nvSpPr>
            <p:cNvPr id="1048689" name="直接连接符 10"/>
            <p:cNvSpPr>
              <a:spLocks noChangeShapeType="1"/>
            </p:cNvSpPr>
            <p:nvPr/>
          </p:nvSpPr>
          <p:spPr bwMode="auto">
            <a:xfrm rot="18900000" flipH="1">
              <a:off x="-3" y="223794"/>
              <a:ext cx="803049" cy="1"/>
            </a:xfrm>
            <a:prstGeom prst="line"/>
            <a:noFill/>
            <a:ln w="25400">
              <a:solidFill>
                <a:schemeClr val="accent1"/>
              </a:solidFill>
              <a:round/>
            </a:ln>
          </p:spPr>
          <p:txBody>
            <a:bodyPr/>
            <a:p>
              <a:endParaRPr altLang="en-US" lang="zh-CN"/>
            </a:p>
          </p:txBody>
        </p:sp>
      </p:grpSp>
      <p:sp>
        <p:nvSpPr>
          <p:cNvPr id="1048690" name="圆角矩形 11"/>
          <p:cNvSpPr/>
          <p:nvPr/>
        </p:nvSpPr>
        <p:spPr>
          <a:xfrm>
            <a:off x="494243" y="856845"/>
            <a:ext cx="5660098" cy="518612"/>
          </a:xfrm>
          <a:prstGeom prst="roundRect"/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altLang="en-US" b="1" dirty="0" sz="2400" lang="zh-CN" smtClean="0">
                <a:solidFill>
                  <a:schemeClr val="accent5"/>
                </a:solidFill>
              </a:rPr>
              <a:t>三部电梯群控设计中的重要程序介绍</a:t>
            </a:r>
            <a:endParaRPr altLang="en-US" b="1" dirty="0" sz="2400" lang="zh-CN">
              <a:solidFill>
                <a:schemeClr val="accent5"/>
              </a:solidFill>
            </a:endParaRPr>
          </a:p>
        </p:txBody>
      </p:sp>
      <p:sp>
        <p:nvSpPr>
          <p:cNvPr id="104869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sp>
        <p:nvSpPr>
          <p:cNvPr id="10486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sp>
        <p:nvSpPr>
          <p:cNvPr id="104869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sp>
        <p:nvSpPr>
          <p:cNvPr id="104869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sp>
        <p:nvSpPr>
          <p:cNvPr id="104869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pic>
        <p:nvPicPr>
          <p:cNvPr id="2097156" name="图片 3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93713" y="1833563"/>
            <a:ext cx="3434715" cy="3189605"/>
          </a:xfrm>
          <a:prstGeom prst="rect"/>
          <a:noFill/>
          <a:ln w="9525">
            <a:noFill/>
          </a:ln>
        </p:spPr>
      </p:pic>
      <p:pic>
        <p:nvPicPr>
          <p:cNvPr id="2097157" name="图片 3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624388" y="2050733"/>
            <a:ext cx="3853815" cy="2756535"/>
          </a:xfrm>
          <a:prstGeom prst="rect"/>
          <a:noFill/>
          <a:ln w="9525">
            <a:noFill/>
          </a:ln>
        </p:spPr>
      </p:pic>
      <p:sp>
        <p:nvSpPr>
          <p:cNvPr id="1048696" name="文本框 2"/>
          <p:cNvSpPr txBox="1"/>
          <p:nvPr/>
        </p:nvSpPr>
        <p:spPr>
          <a:xfrm>
            <a:off x="1630045" y="5483225"/>
            <a:ext cx="6344285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/>
              <a:t>楼层比较程序                                     轿厢比较程序</a:t>
            </a:r>
            <a:endParaRPr altLang="en-US" lang="zh-CN"/>
          </a:p>
        </p:txBody>
      </p:sp>
    </p:spTree>
  </p:cSld>
  <p:clrMapOvr>
    <a:masterClrMapping/>
  </p:clrMapOvr>
  <p:transition advTm="47901"/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直接连接符 11"/>
          <p:cNvSpPr>
            <a:spLocks noChangeShapeType="1"/>
          </p:cNvSpPr>
          <p:nvPr/>
        </p:nvSpPr>
        <p:spPr bwMode="auto">
          <a:xfrm>
            <a:off x="-218364" y="634801"/>
            <a:ext cx="5940425" cy="0"/>
          </a:xfrm>
          <a:prstGeom prst="line"/>
          <a:noFill/>
          <a:ln w="15875">
            <a:solidFill>
              <a:schemeClr val="accent1"/>
            </a:solidFill>
            <a:round/>
          </a:ln>
        </p:spPr>
        <p:txBody>
          <a:bodyPr/>
          <a:p>
            <a:endParaRPr altLang="en-US" lang="zh-CN"/>
          </a:p>
        </p:txBody>
      </p:sp>
      <p:sp>
        <p:nvSpPr>
          <p:cNvPr id="1048698" name="直接连接符 12"/>
          <p:cNvSpPr>
            <a:spLocks noChangeShapeType="1"/>
          </p:cNvSpPr>
          <p:nvPr/>
        </p:nvSpPr>
        <p:spPr bwMode="auto">
          <a:xfrm rot="16200000" flipV="1">
            <a:off x="-1046886" y="1620114"/>
            <a:ext cx="2697411" cy="12783"/>
          </a:xfrm>
          <a:prstGeom prst="line"/>
          <a:noFill/>
          <a:ln w="15875">
            <a:solidFill>
              <a:schemeClr val="accent1"/>
            </a:solidFill>
            <a:round/>
          </a:ln>
        </p:spPr>
        <p:txBody>
          <a:bodyPr/>
          <a:p>
            <a:endParaRPr altLang="en-US" lang="zh-CN"/>
          </a:p>
        </p:txBody>
      </p:sp>
      <p:grpSp>
        <p:nvGrpSpPr>
          <p:cNvPr id="57" name="组合 8"/>
          <p:cNvGrpSpPr/>
          <p:nvPr/>
        </p:nvGrpSpPr>
        <p:grpSpPr bwMode="auto">
          <a:xfrm>
            <a:off x="190500" y="441218"/>
            <a:ext cx="803275" cy="261937"/>
            <a:chOff x="0" y="0"/>
            <a:chExt cx="803049" cy="262191"/>
          </a:xfrm>
        </p:grpSpPr>
        <p:sp>
          <p:nvSpPr>
            <p:cNvPr id="1048699" name="矩形 9"/>
            <p:cNvSpPr>
              <a:spLocks noChangeArrowheads="1"/>
            </p:cNvSpPr>
            <p:nvPr/>
          </p:nvSpPr>
          <p:spPr bwMode="auto">
            <a:xfrm rot="18900000" flipH="1">
              <a:off x="177727" y="0"/>
              <a:ext cx="262191" cy="262191"/>
            </a:xfrm>
            <a:prstGeom prst="rect"/>
            <a:solidFill>
              <a:srgbClr val="4472C4"/>
            </a:solidFill>
            <a:ln w="9525">
              <a:noFill/>
              <a:miter lim="800000"/>
            </a:ln>
          </p:spPr>
          <p:txBody>
            <a:bodyPr anchor="ctr"/>
            <a:p>
              <a:pPr algn="ctr"/>
              <a:endParaRPr altLang="zh-CN" lang="zh-CN">
                <a:solidFill>
                  <a:srgbClr val="FFFFFF"/>
                </a:solidFill>
              </a:endParaRPr>
            </a:p>
          </p:txBody>
        </p:sp>
        <p:sp>
          <p:nvSpPr>
            <p:cNvPr id="1048700" name="直接连接符 10"/>
            <p:cNvSpPr>
              <a:spLocks noChangeShapeType="1"/>
            </p:cNvSpPr>
            <p:nvPr/>
          </p:nvSpPr>
          <p:spPr bwMode="auto">
            <a:xfrm rot="18900000" flipH="1">
              <a:off x="-3" y="223794"/>
              <a:ext cx="803049" cy="1"/>
            </a:xfrm>
            <a:prstGeom prst="line"/>
            <a:noFill/>
            <a:ln w="25400">
              <a:solidFill>
                <a:schemeClr val="accent1"/>
              </a:solidFill>
              <a:round/>
            </a:ln>
          </p:spPr>
          <p:txBody>
            <a:bodyPr/>
            <a:p>
              <a:endParaRPr altLang="en-US" lang="zh-CN"/>
            </a:p>
          </p:txBody>
        </p:sp>
      </p:grpSp>
      <p:sp>
        <p:nvSpPr>
          <p:cNvPr id="1048701" name="圆角矩形 11"/>
          <p:cNvSpPr/>
          <p:nvPr/>
        </p:nvSpPr>
        <p:spPr>
          <a:xfrm>
            <a:off x="611718" y="634866"/>
            <a:ext cx="3436489" cy="518612"/>
          </a:xfrm>
          <a:prstGeom prst="roundRect"/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b="1" dirty="0" sz="2400" lang="zh-CN">
                <a:solidFill>
                  <a:schemeClr val="accent5"/>
                </a:solidFill>
              </a:rPr>
              <a:t>电梯程序仿真监控</a:t>
            </a:r>
            <a:endParaRPr altLang="en-US" b="1" dirty="0" sz="2400" lang="zh-CN">
              <a:solidFill>
                <a:schemeClr val="accent5"/>
              </a:solidFill>
            </a:endParaRPr>
          </a:p>
        </p:txBody>
      </p:sp>
      <p:sp>
        <p:nvSpPr>
          <p:cNvPr id="104870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sp>
        <p:nvSpPr>
          <p:cNvPr id="104870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sp>
        <p:nvSpPr>
          <p:cNvPr id="104870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sp>
        <p:nvSpPr>
          <p:cNvPr id="1048705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sp>
        <p:nvSpPr>
          <p:cNvPr id="104870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</a:ln>
          <a:effectLst/>
        </p:spPr>
        <p:txBody>
          <a:bodyPr anchor="ctr" anchorCtr="0" bIns="45720" compatLnSpc="1" lIns="91440" numCol="1" rIns="91440" tIns="45720" vert="horz" wrap="none">
            <a:spAutoFit/>
          </a:bodyPr>
          <a:p>
            <a:endParaRPr altLang="en-US" lang="zh-CN"/>
          </a:p>
        </p:txBody>
      </p:sp>
      <p:pic>
        <p:nvPicPr>
          <p:cNvPr id="2097158" name="图片 37" descr="chushihua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85165" y="1402715"/>
            <a:ext cx="4756785" cy="2575560"/>
          </a:xfrm>
          <a:prstGeom prst="rect"/>
        </p:spPr>
      </p:pic>
      <p:sp>
        <p:nvSpPr>
          <p:cNvPr id="1048707" name="云形标注 39"/>
          <p:cNvSpPr/>
          <p:nvPr/>
        </p:nvSpPr>
        <p:spPr>
          <a:xfrm>
            <a:off x="5721985" y="1270635"/>
            <a:ext cx="2394585" cy="518160"/>
          </a:xfrm>
          <a:prstGeom prst="cloudCallout">
            <a:avLst>
              <a:gd name="adj1" fmla="val -25642"/>
              <a:gd name="adj2" fmla="val 781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sz="2400" lang="zh-CN"/>
          </a:p>
        </p:txBody>
      </p:sp>
      <p:sp>
        <p:nvSpPr>
          <p:cNvPr id="1048708" name="文本框 40"/>
          <p:cNvSpPr txBox="1"/>
          <p:nvPr/>
        </p:nvSpPr>
        <p:spPr>
          <a:xfrm>
            <a:off x="6239510" y="1345565"/>
            <a:ext cx="1359535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>
                <a:solidFill>
                  <a:schemeClr val="bg1"/>
                </a:solidFill>
              </a:rPr>
              <a:t>初始化画面</a:t>
            </a:r>
            <a:endParaRPr altLang="en-US" lang="zh-CN">
              <a:solidFill>
                <a:schemeClr val="bg1"/>
              </a:solidFill>
            </a:endParaRPr>
          </a:p>
        </p:txBody>
      </p:sp>
      <p:pic>
        <p:nvPicPr>
          <p:cNvPr id="2097159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11505" y="3977958"/>
            <a:ext cx="4904740" cy="2742565"/>
          </a:xfrm>
          <a:prstGeom prst="rect"/>
          <a:noFill/>
          <a:ln w="9525">
            <a:noFill/>
          </a:ln>
        </p:spPr>
      </p:pic>
      <p:sp>
        <p:nvSpPr>
          <p:cNvPr id="1048709" name="文本框 42"/>
          <p:cNvSpPr txBox="1"/>
          <p:nvPr/>
        </p:nvSpPr>
        <p:spPr>
          <a:xfrm>
            <a:off x="5935345" y="4093210"/>
            <a:ext cx="2794000" cy="175323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/>
              <a:t>初始化位置：</a:t>
            </a:r>
            <a:endParaRPr altLang="en-US" lang="zh-CN"/>
          </a:p>
          <a:p>
            <a:r>
              <a:rPr altLang="en-US" lang="zh-CN"/>
              <a:t>       三部电梯都在一层</a:t>
            </a:r>
            <a:endParaRPr altLang="en-US" lang="zh-CN"/>
          </a:p>
          <a:p>
            <a:r>
              <a:rPr altLang="en-US" lang="zh-CN"/>
              <a:t>电梯的呼叫指定：</a:t>
            </a:r>
            <a:endParaRPr altLang="en-US" lang="zh-CN"/>
          </a:p>
          <a:p>
            <a:r>
              <a:rPr altLang="en-US" lang="zh-CN"/>
              <a:t>      二层向上的外呼</a:t>
            </a:r>
            <a:endParaRPr altLang="en-US" lang="zh-CN"/>
          </a:p>
          <a:p>
            <a:r>
              <a:rPr altLang="en-US" lang="zh-CN"/>
              <a:t>       四层向下的外呼</a:t>
            </a:r>
            <a:endParaRPr altLang="en-US" lang="zh-CN"/>
          </a:p>
          <a:p>
            <a:r>
              <a:rPr altLang="en-US" lang="zh-CN"/>
              <a:t>响应：</a:t>
            </a:r>
            <a:r>
              <a:rPr altLang="zh-CN" lang="en-US"/>
              <a:t>1</a:t>
            </a:r>
            <a:r>
              <a:rPr altLang="en-US" lang="zh-CN"/>
              <a:t>号梯 、</a:t>
            </a:r>
            <a:r>
              <a:rPr altLang="zh-CN" lang="en-US"/>
              <a:t>2</a:t>
            </a:r>
            <a:r>
              <a:rPr altLang="en-US" lang="zh-CN"/>
              <a:t>号梯</a:t>
            </a:r>
            <a:endParaRPr altLang="en-US" lang="zh-CN"/>
          </a:p>
        </p:txBody>
      </p:sp>
    </p:spTree>
  </p:cSld>
  <p:clrMapOvr>
    <a:masterClrMapping/>
  </p:clrMapOvr>
  <p:transition advTm="235612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104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7" grpId="0" bldLvl="0" animBg="1"/>
    </p:bldLst>
  </p:timing>
</p:sld>
</file>

<file path=ppt/tags/tag1.xml><?xml version="1.0" encoding="utf-8"?>
<p:tagLst xmlns:p="http://schemas.openxmlformats.org/presentationml/2006/main">
  <p:tag name="TIMING" val="|1.2"/>
</p:tagLst>
</file>

<file path=ppt/tags/tag2.xml><?xml version="1.0" encoding="utf-8"?>
<p:tagLst xmlns:p="http://schemas.openxmlformats.org/presentationml/2006/main">
  <p:tag name="TIMING" val="|1.2|10.6|17.2|8.2"/>
</p:tagLst>
</file>

<file path=ppt/tags/tag3.xml><?xml version="1.0" encoding="utf-8"?>
<p:tagLst xmlns:p="http://schemas.openxmlformats.org/presentationml/2006/main">
  <p:tag name="TIMING" val="|3.1"/>
</p:tagLst>
</file>

<file path=ppt/tags/tag4.xml><?xml version="1.0" encoding="utf-8"?>
<p:tagLst xmlns:p="http://schemas.openxmlformats.org/presentationml/2006/main">
  <p:tag name="TIMING" val="|70.2"/>
</p:tagLst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www.pptbz.com</dc:creator>
  <cp:lastModifiedBy>张小彪</cp:lastModifiedBy>
  <dcterms:created xsi:type="dcterms:W3CDTF">2015-04-18T15:39:00Z</dcterms:created>
  <dcterms:modified xsi:type="dcterms:W3CDTF">2018-06-08T14:42:27Z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