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62" r:id="rId5"/>
    <p:sldId id="298" r:id="rId6"/>
    <p:sldId id="299" r:id="rId7"/>
    <p:sldId id="300" r:id="rId8"/>
    <p:sldId id="363" r:id="rId9"/>
    <p:sldId id="305" r:id="rId10"/>
    <p:sldId id="306" r:id="rId11"/>
    <p:sldId id="307" r:id="rId12"/>
    <p:sldId id="357" r:id="rId13"/>
    <p:sldId id="355" r:id="rId14"/>
    <p:sldId id="264"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66FFFF"/>
    <a:srgbClr val="FF9900"/>
    <a:srgbClr val="FFCC00"/>
    <a:srgbClr val="969696"/>
    <a:srgbClr val="EAEAEA"/>
    <a:srgbClr val="C0C0C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36"/>
    <p:restoredTop sz="94660"/>
  </p:normalViewPr>
  <p:slideViewPr>
    <p:cSldViewPr showGuides="1">
      <p:cViewPr>
        <p:scale>
          <a:sx n="66" d="100"/>
          <a:sy n="66" d="100"/>
        </p:scale>
        <p:origin x="-1284" y="612"/>
      </p:cViewPr>
      <p:guideLst>
        <p:guide orient="horz" pos="2237"/>
        <p:guide pos="290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8482" name="页眉占位符 148481"/>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148483" name="日期占位符 148482"/>
          <p:cNvSpPr>
            <a:spLocks noGrp="1"/>
          </p:cNvSpPr>
          <p:nvPr>
            <p:ph type="dt" sz="quarter"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148484" name="页脚占位符 148483"/>
          <p:cNvSpPr>
            <a:spLocks noGrp="1"/>
          </p:cNvSpPr>
          <p:nvPr>
            <p:ph type="ftr" sz="quarter" idx="2"/>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148485" name="灯片编号占位符 148484"/>
          <p:cNvSpPr>
            <a:spLocks noGrp="1"/>
          </p:cNvSpPr>
          <p:nvPr>
            <p:ph type="sldNum" sz="quarter" idx="3"/>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3075" name="日期占位符 3074"/>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3076" name="幻灯片图像占位符 3075"/>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3076"/>
          <p:cNvSpPr>
            <a:spLocks noGrp="1"/>
          </p:cNvSpPr>
          <p:nvPr>
            <p:ph type="body" sz="quarter"/>
          </p:nvPr>
        </p:nvSpPr>
        <p:spPr>
          <a:xfrm>
            <a:off x="685800" y="4343400"/>
            <a:ext cx="54864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8" name="页脚占位符 3077"/>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4097"/>
          <p:cNvSpPr>
            <a:spLocks noRot="1" noTextEdit="1"/>
          </p:cNvSpPr>
          <p:nvPr>
            <p:ph type="sldImg"/>
          </p:nvPr>
        </p:nvSpPr>
        <p:spPr/>
      </p:sp>
      <p:sp>
        <p:nvSpPr>
          <p:cNvPr id="5122" name="文本占位符 4098"/>
          <p:cNvSpPr>
            <a:spLocks noGrp="1"/>
          </p:cNvSpPr>
          <p:nvPr>
            <p:ph type="body"/>
          </p:nvPr>
        </p:nvSpPr>
        <p:spPr/>
        <p:txBody>
          <a:bodyPr anchor="t"/>
          <a:p>
            <a:pPr lvl="0" indent="0"/>
            <a:r>
              <a:rPr lang="zh-CN" altLang="en-US" dirty="0"/>
              <a:t>素材天下 </a:t>
            </a:r>
            <a:r>
              <a:rPr lang="en-US" altLang="zh-CN" dirty="0" err="1"/>
              <a:t>sucaitianxia.com-ppt</a:t>
            </a:r>
            <a:r>
              <a:rPr lang="zh-CN" altLang="en-US" dirty="0"/>
              <a:t>模板免费下载，无需注册</a:t>
            </a:r>
            <a:endParaRPr lang="zh-CN" altLang="en-US" dirty="0"/>
          </a:p>
        </p:txBody>
      </p:sp>
      <p:sp>
        <p:nvSpPr>
          <p:cNvPr id="512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23553"/>
          <p:cNvSpPr>
            <a:spLocks noRot="1" noTextEdit="1"/>
          </p:cNvSpPr>
          <p:nvPr>
            <p:ph type="sldImg"/>
          </p:nvPr>
        </p:nvSpPr>
        <p:spPr/>
      </p:sp>
      <p:sp>
        <p:nvSpPr>
          <p:cNvPr id="7170" name="文本占位符 23554"/>
          <p:cNvSpPr>
            <a:spLocks noGrp="1"/>
          </p:cNvSpPr>
          <p:nvPr>
            <p:ph type="body"/>
          </p:nvPr>
        </p:nvSpPr>
        <p:spPr/>
        <p:txBody>
          <a:bodyPr anchor="t"/>
          <a:p>
            <a:pPr lvl="0" indent="0"/>
            <a:endParaRPr lang="zh-CN" altLang="zh-CN" dirty="0"/>
          </a:p>
        </p:txBody>
      </p:sp>
      <p:sp>
        <p:nvSpPr>
          <p:cNvPr id="717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29697"/>
          <p:cNvSpPr>
            <a:spLocks noRot="1" noTextEdit="1"/>
          </p:cNvSpPr>
          <p:nvPr>
            <p:ph type="sldImg"/>
          </p:nvPr>
        </p:nvSpPr>
        <p:spPr/>
      </p:sp>
      <p:sp>
        <p:nvSpPr>
          <p:cNvPr id="29698" name="文本占位符 29698"/>
          <p:cNvSpPr>
            <a:spLocks noGrp="1"/>
          </p:cNvSpPr>
          <p:nvPr>
            <p:ph type="body"/>
          </p:nvPr>
        </p:nvSpPr>
        <p:spPr/>
        <p:txBody>
          <a:bodyPr anchor="t"/>
          <a:p>
            <a:pPr lvl="0" indent="0"/>
            <a:endParaRPr lang="zh-CN" altLang="zh-CN" dirty="0"/>
          </a:p>
        </p:txBody>
      </p:sp>
      <p:sp>
        <p:nvSpPr>
          <p:cNvPr id="2969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33793"/>
          <p:cNvSpPr>
            <a:spLocks noGrp="1"/>
          </p:cNvSpPr>
          <p:nvPr>
            <p:ph type="title"/>
          </p:nvPr>
        </p:nvSpPr>
        <p:spPr>
          <a:xfrm>
            <a:off x="457200" y="274638"/>
            <a:ext cx="8229600" cy="1143000"/>
          </a:xfrm>
          <a:prstGeom prst="rect">
            <a:avLst/>
          </a:prstGeom>
          <a:noFill/>
          <a:ln w="9525">
            <a:noFill/>
          </a:ln>
        </p:spPr>
        <p:txBody>
          <a:bodyPr anchor="ctr"/>
          <a:p>
            <a:pPr lvl="0" indent="0"/>
            <a:r>
              <a:rPr lang="zh-CN" altLang="en-US" dirty="0"/>
              <a:t>单击此处编辑母版标题样式</a:t>
            </a:r>
            <a:endParaRPr lang="zh-CN" altLang="en-US" dirty="0"/>
          </a:p>
        </p:txBody>
      </p:sp>
      <p:sp>
        <p:nvSpPr>
          <p:cNvPr id="1027" name="文本占位符 33794"/>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3796" name="日期占位符 33795"/>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dirty="0">
              <a:latin typeface="Arial" panose="020B0604020202020204" pitchFamily="34" charset="0"/>
            </a:endParaRPr>
          </a:p>
        </p:txBody>
      </p:sp>
      <p:sp>
        <p:nvSpPr>
          <p:cNvPr id="33797" name="页脚占位符 33796"/>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dirty="0">
              <a:latin typeface="Arial" panose="020B0604020202020204" pitchFamily="34" charset="0"/>
            </a:endParaRPr>
          </a:p>
        </p:txBody>
      </p:sp>
      <p:sp>
        <p:nvSpPr>
          <p:cNvPr id="33798" name="灯片编号占位符 33797"/>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hemeOverride" Target="../theme/themeOverride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53" name="副标题 2052"/>
          <p:cNvSpPr>
            <a:spLocks noGrp="1"/>
          </p:cNvSpPr>
          <p:nvPr>
            <p:ph type="subTitle" idx="1"/>
          </p:nvPr>
        </p:nvSpPr>
        <p:spPr>
          <a:xfrm>
            <a:off x="1187450" y="3500438"/>
            <a:ext cx="3055938" cy="398780"/>
          </a:xfrm>
        </p:spPr>
        <p:txBody>
          <a:bodyPr wrap="square" anchor="t">
            <a:spAutoFit/>
          </a:bodyPr>
          <a:p>
            <a:pPr algn="l" defTabSz="914400"/>
            <a:r>
              <a:rPr lang="zh-CN" altLang="en-US" sz="2000" b="1" kern="1200" baseline="0" dirty="0">
                <a:solidFill>
                  <a:schemeClr val="bg1"/>
                </a:solidFill>
                <a:latin typeface="+mn-lt"/>
                <a:ea typeface="+mn-ea"/>
                <a:cs typeface="+mn-cs"/>
              </a:rPr>
              <a:t>答辩人：刘洋</a:t>
            </a:r>
            <a:endParaRPr lang="en-US" altLang="zh-CN" sz="2000" b="1" kern="1200" baseline="0">
              <a:solidFill>
                <a:schemeClr val="bg1"/>
              </a:solidFill>
              <a:latin typeface="+mn-lt"/>
              <a:ea typeface="+mn-ea"/>
              <a:cs typeface="+mn-cs"/>
            </a:endParaRPr>
          </a:p>
        </p:txBody>
      </p:sp>
      <p:sp>
        <p:nvSpPr>
          <p:cNvPr id="2072" name="文本框 2071"/>
          <p:cNvSpPr txBox="1"/>
          <p:nvPr/>
        </p:nvSpPr>
        <p:spPr>
          <a:xfrm>
            <a:off x="938213" y="1712913"/>
            <a:ext cx="6840537" cy="1630045"/>
          </a:xfrm>
          <a:prstGeom prst="rect">
            <a:avLst/>
          </a:prstGeom>
          <a:noFill/>
          <a:ln w="9525">
            <a:noFill/>
          </a:ln>
        </p:spPr>
        <p:txBody>
          <a:bodyPr anchor="t">
            <a:spAutoFit/>
          </a:bodyPr>
          <a:p>
            <a:pPr algn="ctr">
              <a:spcBef>
                <a:spcPct val="50000"/>
              </a:spcBef>
            </a:pPr>
            <a:r>
              <a:rPr lang="zh-CN" altLang="en-US" sz="4000" b="1" dirty="0">
                <a:solidFill>
                  <a:srgbClr val="FF0000"/>
                </a:solidFill>
                <a:latin typeface="+mj-ea"/>
                <a:ea typeface="+mj-ea"/>
              </a:rPr>
              <a:t>基于嵌入式的智能花盆</a:t>
            </a:r>
            <a:endParaRPr lang="zh-CN" altLang="en-US" sz="4000" b="1" dirty="0">
              <a:solidFill>
                <a:srgbClr val="FF0000"/>
              </a:solidFill>
              <a:latin typeface="+mj-ea"/>
              <a:ea typeface="+mj-ea"/>
            </a:endParaRPr>
          </a:p>
          <a:p>
            <a:pPr algn="ctr">
              <a:spcBef>
                <a:spcPct val="50000"/>
              </a:spcBef>
            </a:pPr>
            <a:endParaRPr lang="zh-CN" altLang="en-US" sz="4000" b="1" dirty="0">
              <a:solidFill>
                <a:srgbClr val="FF0000"/>
              </a:solidFill>
              <a:latin typeface="+mj-ea"/>
              <a:ea typeface="+mj-ea"/>
            </a:endParaRPr>
          </a:p>
        </p:txBody>
      </p:sp>
      <p:sp>
        <p:nvSpPr>
          <p:cNvPr id="2079" name="矩形 2078"/>
          <p:cNvSpPr/>
          <p:nvPr/>
        </p:nvSpPr>
        <p:spPr>
          <a:xfrm>
            <a:off x="1187450" y="4149725"/>
            <a:ext cx="3055938" cy="1014730"/>
          </a:xfrm>
          <a:prstGeom prst="rect">
            <a:avLst/>
          </a:prstGeom>
          <a:noFill/>
          <a:ln w="9525">
            <a:noFill/>
          </a:ln>
        </p:spPr>
        <p:txBody>
          <a:bodyPr anchor="t">
            <a:spAutoFit/>
          </a:bodyPr>
          <a:p>
            <a:r>
              <a:rPr lang="zh-CN" altLang="en-US" sz="2000" b="1" dirty="0">
                <a:solidFill>
                  <a:schemeClr val="bg1"/>
                </a:solidFill>
                <a:latin typeface="Arial" panose="020B0604020202020204" pitchFamily="34" charset="0"/>
                <a:ea typeface="宋体" panose="02010600030101010101" pitchFamily="2" charset="-122"/>
              </a:rPr>
              <a:t>专   业：自动化</a:t>
            </a:r>
            <a:endParaRPr lang="zh-CN" altLang="en-US" sz="2000" b="1" dirty="0">
              <a:solidFill>
                <a:schemeClr val="bg1"/>
              </a:solidFill>
              <a:latin typeface="Arial" panose="020B0604020202020204" pitchFamily="34" charset="0"/>
              <a:ea typeface="宋体" panose="02010600030101010101" pitchFamily="2" charset="-122"/>
            </a:endParaRPr>
          </a:p>
          <a:p>
            <a:r>
              <a:rPr lang="zh-CN" altLang="en-US" sz="2000" b="1" dirty="0">
                <a:solidFill>
                  <a:schemeClr val="bg1"/>
                </a:solidFill>
                <a:sym typeface="+mn-ea"/>
              </a:rPr>
              <a:t>班   级：自动</a:t>
            </a:r>
            <a:r>
              <a:rPr lang="en-US" altLang="zh-CN" sz="2000" b="1" dirty="0">
                <a:solidFill>
                  <a:schemeClr val="bg1"/>
                </a:solidFill>
                <a:sym typeface="+mn-ea"/>
              </a:rPr>
              <a:t>1403</a:t>
            </a:r>
            <a:endParaRPr lang="en-US" altLang="zh-CN" sz="2000" b="1" dirty="0">
              <a:solidFill>
                <a:schemeClr val="bg1"/>
              </a:solidFill>
              <a:latin typeface="Arial" panose="020B0604020202020204" pitchFamily="34" charset="0"/>
              <a:ea typeface="宋体" panose="02010600030101010101" pitchFamily="2" charset="-122"/>
            </a:endParaRPr>
          </a:p>
          <a:p>
            <a:r>
              <a:rPr lang="en-US" altLang="zh-CN" sz="2000" b="1" dirty="0">
                <a:solidFill>
                  <a:schemeClr val="bg1"/>
                </a:solidFill>
                <a:latin typeface="Arial" panose="020B0604020202020204" pitchFamily="34" charset="0"/>
                <a:ea typeface="宋体" panose="02010600030101010101" pitchFamily="2" charset="-122"/>
              </a:rPr>
              <a:t>             </a:t>
            </a:r>
            <a:endParaRPr lang="en-US" altLang="zh-CN" sz="2000" b="1" dirty="0">
              <a:solidFill>
                <a:schemeClr val="bg1"/>
              </a:solidFill>
              <a:latin typeface="Arial" panose="020B0604020202020204" pitchFamily="34" charset="0"/>
              <a:ea typeface="宋体" panose="02010600030101010101" pitchFamily="2" charset="-122"/>
            </a:endParaRPr>
          </a:p>
        </p:txBody>
      </p:sp>
      <p:sp>
        <p:nvSpPr>
          <p:cNvPr id="2080" name="矩形 2079"/>
          <p:cNvSpPr/>
          <p:nvPr/>
        </p:nvSpPr>
        <p:spPr>
          <a:xfrm>
            <a:off x="1187450" y="5300663"/>
            <a:ext cx="3055938" cy="398780"/>
          </a:xfrm>
          <a:prstGeom prst="rect">
            <a:avLst/>
          </a:prstGeom>
          <a:noFill/>
          <a:ln w="9525">
            <a:noFill/>
          </a:ln>
        </p:spPr>
        <p:txBody>
          <a:bodyPr anchor="t">
            <a:spAutoFit/>
          </a:bodyPr>
          <a:p>
            <a:r>
              <a:rPr lang="zh-CN" altLang="en-US" sz="2000" b="1" dirty="0">
                <a:solidFill>
                  <a:schemeClr val="bg1"/>
                </a:solidFill>
                <a:latin typeface="Arial" panose="020B0604020202020204" pitchFamily="34" charset="0"/>
                <a:ea typeface="宋体" panose="02010600030101010101" pitchFamily="2" charset="-122"/>
              </a:rPr>
              <a:t>指导老师：张英</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2086" name="矩形 2085"/>
          <p:cNvSpPr/>
          <p:nvPr/>
        </p:nvSpPr>
        <p:spPr>
          <a:xfrm>
            <a:off x="1187450" y="4797425"/>
            <a:ext cx="3055938" cy="398780"/>
          </a:xfrm>
          <a:prstGeom prst="rect">
            <a:avLst/>
          </a:prstGeom>
          <a:noFill/>
          <a:ln w="9525">
            <a:noFill/>
          </a:ln>
        </p:spPr>
        <p:txBody>
          <a:bodyPr anchor="t">
            <a:spAutoFit/>
          </a:bodyPr>
          <a:p>
            <a:r>
              <a:rPr lang="zh-CN" altLang="en-US" sz="2000" b="1" dirty="0">
                <a:solidFill>
                  <a:schemeClr val="bg1"/>
                </a:solidFill>
                <a:latin typeface="Arial" panose="020B0604020202020204" pitchFamily="34" charset="0"/>
                <a:ea typeface="宋体" panose="02010600030101010101" pitchFamily="2" charset="-122"/>
              </a:rPr>
              <a:t>学   号：</a:t>
            </a:r>
            <a:r>
              <a:rPr lang="en-US" altLang="zh-CN" sz="2000" b="1" dirty="0">
                <a:solidFill>
                  <a:schemeClr val="bg1"/>
                </a:solidFill>
                <a:latin typeface="Arial" panose="020B0604020202020204" pitchFamily="34" charset="0"/>
                <a:ea typeface="宋体" panose="02010600030101010101" pitchFamily="2" charset="-122"/>
              </a:rPr>
              <a:t>06141082</a:t>
            </a:r>
            <a:endParaRPr lang="en-US" altLang="zh-CN" sz="2000" b="1" dirty="0">
              <a:solidFill>
                <a:schemeClr val="bg1"/>
              </a:solidFill>
              <a:latin typeface="Arial" panose="020B0604020202020204" pitchFamily="34" charset="0"/>
              <a:ea typeface="宋体" panose="02010600030101010101" pitchFamily="2" charset="-122"/>
            </a:endParaRPr>
          </a:p>
        </p:txBody>
      </p:sp>
      <p:sp>
        <p:nvSpPr>
          <p:cNvPr id="2" name="圆角矩形 1"/>
          <p:cNvSpPr/>
          <p:nvPr/>
        </p:nvSpPr>
        <p:spPr>
          <a:xfrm>
            <a:off x="3286125" y="344488"/>
            <a:ext cx="4895850" cy="576263"/>
          </a:xfrm>
          <a:prstGeom prst="round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04" name="文本框 2"/>
          <p:cNvSpPr txBox="1"/>
          <p:nvPr/>
        </p:nvSpPr>
        <p:spPr>
          <a:xfrm>
            <a:off x="3962400" y="493713"/>
            <a:ext cx="3627438" cy="368300"/>
          </a:xfrm>
          <a:prstGeom prst="rect">
            <a:avLst/>
          </a:prstGeom>
          <a:noFill/>
          <a:ln w="9525">
            <a:noFill/>
          </a:ln>
        </p:spPr>
        <p:txBody>
          <a:bodyPr wrap="square" anchor="t">
            <a:spAutoFit/>
          </a:bodyPr>
          <a:p>
            <a:pPr algn="ctr"/>
            <a:r>
              <a:rPr lang="en-US" altLang="zh-CN" dirty="0">
                <a:solidFill>
                  <a:schemeClr val="bg1"/>
                </a:solidFill>
                <a:latin typeface="微软雅黑" panose="020B0503020204020204" charset="-122"/>
                <a:ea typeface="微软雅黑" panose="020B0503020204020204" charset="-122"/>
              </a:rPr>
              <a:t>GRADUATION  THESIS</a:t>
            </a:r>
            <a:endParaRPr lang="en-US" altLang="zh-CN" dirty="0">
              <a:solidFill>
                <a:schemeClr val="bg1"/>
              </a:solidFill>
              <a:latin typeface="微软雅黑" panose="020B0503020204020204" charset="-122"/>
              <a:ea typeface="微软雅黑" panose="020B0503020204020204" charset="-122"/>
            </a:endParaRPr>
          </a:p>
        </p:txBody>
      </p:sp>
      <p:pic>
        <p:nvPicPr>
          <p:cNvPr id="4105" name="图片 22565" descr="wenhuayongpinyi2_0016"/>
          <p:cNvPicPr>
            <a:picLocks noChangeAspect="1"/>
          </p:cNvPicPr>
          <p:nvPr/>
        </p:nvPicPr>
        <p:blipFill>
          <a:blip r:embed="rId2">
            <a:clrChange>
              <a:clrFrom>
                <a:srgbClr val="FFFFFF"/>
              </a:clrFrom>
              <a:clrTo>
                <a:srgbClr val="FFFFFF">
                  <a:alpha val="0"/>
                </a:srgbClr>
              </a:clrTo>
            </a:clrChange>
          </a:blip>
          <a:stretch>
            <a:fillRect/>
          </a:stretch>
        </p:blipFill>
        <p:spPr>
          <a:xfrm>
            <a:off x="7035800" y="4670425"/>
            <a:ext cx="1493838" cy="1028700"/>
          </a:xfrm>
          <a:prstGeom prst="rect">
            <a:avLst/>
          </a:prstGeom>
          <a:noFill/>
          <a:ln w="9525">
            <a:noFill/>
          </a:ln>
        </p:spPr>
      </p:pic>
      <p:pic>
        <p:nvPicPr>
          <p:cNvPr id="4106" name="图片 2083" descr="QQ截图未命名"/>
          <p:cNvPicPr>
            <a:picLocks noChangeAspect="1"/>
          </p:cNvPicPr>
          <p:nvPr/>
        </p:nvPicPr>
        <p:blipFill>
          <a:blip r:embed="rId3"/>
          <a:stretch>
            <a:fillRect/>
          </a:stretch>
        </p:blipFill>
        <p:spPr>
          <a:xfrm>
            <a:off x="4774565" y="3699510"/>
            <a:ext cx="4032250" cy="25939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72"/>
                                        </p:tgtEl>
                                        <p:attrNameLst>
                                          <p:attrName>style.visibility</p:attrName>
                                        </p:attrNameLst>
                                      </p:cBhvr>
                                      <p:to>
                                        <p:strVal val="visible"/>
                                      </p:to>
                                    </p:set>
                                    <p:animEffect transition="in" filter="fade">
                                      <p:cBhvr>
                                        <p:cTn id="7" dur="500"/>
                                        <p:tgtEl>
                                          <p:spTgt spid="2072"/>
                                        </p:tgtEl>
                                      </p:cBhvr>
                                    </p:animEffect>
                                    <p:anim calcmode="lin" valueType="num">
                                      <p:cBhvr>
                                        <p:cTn id="8" dur="500" fill="hold"/>
                                        <p:tgtEl>
                                          <p:spTgt spid="2072"/>
                                        </p:tgtEl>
                                        <p:attrNameLst>
                                          <p:attrName>ppt_x</p:attrName>
                                        </p:attrNameLst>
                                      </p:cBhvr>
                                      <p:tavLst>
                                        <p:tav tm="0">
                                          <p:val>
                                            <p:strVal val="#ppt_x"/>
                                          </p:val>
                                        </p:tav>
                                        <p:tav tm="100000">
                                          <p:val>
                                            <p:strVal val="#ppt_x"/>
                                          </p:val>
                                        </p:tav>
                                      </p:tavLst>
                                    </p:anim>
                                    <p:anim calcmode="lin" valueType="num">
                                      <p:cBhvr>
                                        <p:cTn id="9" dur="500" fill="hold"/>
                                        <p:tgtEl>
                                          <p:spTgt spid="207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053">
                                            <p:txEl>
                                              <p:charRg st="0" end="8"/>
                                            </p:txEl>
                                          </p:spTgt>
                                        </p:tgtEl>
                                        <p:attrNameLst>
                                          <p:attrName>style.visibility</p:attrName>
                                        </p:attrNameLst>
                                      </p:cBhvr>
                                      <p:to>
                                        <p:strVal val="visible"/>
                                      </p:to>
                                    </p:set>
                                    <p:animEffect transition="in" filter="fade">
                                      <p:cBhvr>
                                        <p:cTn id="13" dur="500"/>
                                        <p:tgtEl>
                                          <p:spTgt spid="2053">
                                            <p:txEl>
                                              <p:charRg st="0" end="8"/>
                                            </p:txEl>
                                          </p:spTgt>
                                        </p:tgtEl>
                                      </p:cBhvr>
                                    </p:animEffect>
                                    <p:anim calcmode="lin" valueType="num">
                                      <p:cBhvr>
                                        <p:cTn id="14" dur="500" fill="hold"/>
                                        <p:tgtEl>
                                          <p:spTgt spid="2053">
                                            <p:txEl>
                                              <p:charRg st="0" end="8"/>
                                            </p:txEl>
                                          </p:spTgt>
                                        </p:tgtEl>
                                        <p:attrNameLst>
                                          <p:attrName>ppt_x</p:attrName>
                                        </p:attrNameLst>
                                      </p:cBhvr>
                                      <p:tavLst>
                                        <p:tav tm="0">
                                          <p:val>
                                            <p:strVal val="#ppt_x"/>
                                          </p:val>
                                        </p:tav>
                                        <p:tav tm="100000">
                                          <p:val>
                                            <p:strVal val="#ppt_x"/>
                                          </p:val>
                                        </p:tav>
                                      </p:tavLst>
                                    </p:anim>
                                    <p:anim calcmode="lin" valueType="num">
                                      <p:cBhvr>
                                        <p:cTn id="15" dur="500" fill="hold"/>
                                        <p:tgtEl>
                                          <p:spTgt spid="2053">
                                            <p:txEl>
                                              <p:charRg st="0" end="8"/>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2079">
                                            <p:txEl>
                                              <p:charRg st="0" end="14"/>
                                            </p:txEl>
                                          </p:spTgt>
                                        </p:tgtEl>
                                        <p:attrNameLst>
                                          <p:attrName>style.visibility</p:attrName>
                                        </p:attrNameLst>
                                      </p:cBhvr>
                                      <p:to>
                                        <p:strVal val="visible"/>
                                      </p:to>
                                    </p:set>
                                    <p:animEffect transition="in" filter="fade">
                                      <p:cBhvr>
                                        <p:cTn id="19" dur="1000"/>
                                        <p:tgtEl>
                                          <p:spTgt spid="2079">
                                            <p:txEl>
                                              <p:charRg st="0" end="14"/>
                                            </p:txEl>
                                          </p:spTgt>
                                        </p:tgtEl>
                                      </p:cBhvr>
                                    </p:animEffect>
                                    <p:anim calcmode="lin" valueType="num">
                                      <p:cBhvr>
                                        <p:cTn id="20" dur="1000" fill="hold"/>
                                        <p:tgtEl>
                                          <p:spTgt spid="2079">
                                            <p:txEl>
                                              <p:charRg st="0" end="14"/>
                                            </p:txEl>
                                          </p:spTgt>
                                        </p:tgtEl>
                                        <p:attrNameLst>
                                          <p:attrName>ppt_x</p:attrName>
                                        </p:attrNameLst>
                                      </p:cBhvr>
                                      <p:tavLst>
                                        <p:tav tm="0">
                                          <p:val>
                                            <p:strVal val="#ppt_x"/>
                                          </p:val>
                                        </p:tav>
                                        <p:tav tm="100000">
                                          <p:val>
                                            <p:strVal val="#ppt_x"/>
                                          </p:val>
                                        </p:tav>
                                      </p:tavLst>
                                    </p:anim>
                                    <p:anim calcmode="lin" valueType="num">
                                      <p:cBhvr>
                                        <p:cTn id="21" dur="1000" fill="hold"/>
                                        <p:tgtEl>
                                          <p:spTgt spid="2079">
                                            <p:txEl>
                                              <p:charRg st="0" end="1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2079">
                                            <p:txEl>
                                              <p:charRg st="1" end="1"/>
                                            </p:txEl>
                                          </p:spTgt>
                                        </p:tgtEl>
                                        <p:attrNameLst>
                                          <p:attrName>style.visibility</p:attrName>
                                        </p:attrNameLst>
                                      </p:cBhvr>
                                      <p:to>
                                        <p:strVal val="visible"/>
                                      </p:to>
                                    </p:set>
                                    <p:animEffect transition="in" filter="fade">
                                      <p:cBhvr>
                                        <p:cTn id="26" dur="1000"/>
                                        <p:tgtEl>
                                          <p:spTgt spid="2079">
                                            <p:txEl>
                                              <p:charRg st="1" end="1"/>
                                            </p:txEl>
                                          </p:spTgt>
                                        </p:tgtEl>
                                      </p:cBhvr>
                                    </p:animEffect>
                                    <p:anim calcmode="lin" valueType="num">
                                      <p:cBhvr>
                                        <p:cTn id="27" dur="1000" fill="hold"/>
                                        <p:tgtEl>
                                          <p:spTgt spid="2079">
                                            <p:txEl>
                                              <p:char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079">
                                            <p:txEl>
                                              <p:char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2079">
                                            <p:txEl>
                                              <p:charRg st="1" end="1"/>
                                            </p:txEl>
                                          </p:spTgt>
                                        </p:tgtEl>
                                        <p:attrNameLst>
                                          <p:attrName>style.visibility</p:attrName>
                                        </p:attrNameLst>
                                      </p:cBhvr>
                                      <p:to>
                                        <p:strVal val="visible"/>
                                      </p:to>
                                    </p:set>
                                    <p:animEffect transition="in" filter="fade">
                                      <p:cBhvr>
                                        <p:cTn id="33" dur="1000"/>
                                        <p:tgtEl>
                                          <p:spTgt spid="2079">
                                            <p:txEl>
                                              <p:charRg st="1" end="1"/>
                                            </p:txEl>
                                          </p:spTgt>
                                        </p:tgtEl>
                                      </p:cBhvr>
                                    </p:animEffect>
                                    <p:anim calcmode="lin" valueType="num">
                                      <p:cBhvr>
                                        <p:cTn id="34" dur="1000" fill="hold"/>
                                        <p:tgtEl>
                                          <p:spTgt spid="2079">
                                            <p:txEl>
                                              <p:char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2079">
                                            <p:txEl>
                                              <p:charRg st="1" end="1"/>
                                            </p:txEl>
                                          </p:spTgt>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7" presetClass="entr" presetSubtype="0" fill="hold" grpId="0" nodeType="afterEffect">
                                  <p:stCondLst>
                                    <p:cond delay="0"/>
                                  </p:stCondLst>
                                  <p:childTnLst>
                                    <p:set>
                                      <p:cBhvr>
                                        <p:cTn id="38" dur="1" fill="hold">
                                          <p:stCondLst>
                                            <p:cond delay="0"/>
                                          </p:stCondLst>
                                        </p:cTn>
                                        <p:tgtEl>
                                          <p:spTgt spid="2086">
                                            <p:txEl>
                                              <p:charRg st="0" end="13"/>
                                            </p:txEl>
                                          </p:spTgt>
                                        </p:tgtEl>
                                        <p:attrNameLst>
                                          <p:attrName>style.visibility</p:attrName>
                                        </p:attrNameLst>
                                      </p:cBhvr>
                                      <p:to>
                                        <p:strVal val="visible"/>
                                      </p:to>
                                    </p:set>
                                    <p:animEffect transition="in" filter="fade">
                                      <p:cBhvr>
                                        <p:cTn id="39" dur="500"/>
                                        <p:tgtEl>
                                          <p:spTgt spid="2086">
                                            <p:txEl>
                                              <p:charRg st="0" end="13"/>
                                            </p:txEl>
                                          </p:spTgt>
                                        </p:tgtEl>
                                      </p:cBhvr>
                                    </p:animEffect>
                                    <p:anim calcmode="lin" valueType="num">
                                      <p:cBhvr>
                                        <p:cTn id="40" dur="500" fill="hold"/>
                                        <p:tgtEl>
                                          <p:spTgt spid="2086">
                                            <p:txEl>
                                              <p:charRg st="0" end="13"/>
                                            </p:txEl>
                                          </p:spTgt>
                                        </p:tgtEl>
                                        <p:attrNameLst>
                                          <p:attrName>ppt_x</p:attrName>
                                        </p:attrNameLst>
                                      </p:cBhvr>
                                      <p:tavLst>
                                        <p:tav tm="0">
                                          <p:val>
                                            <p:strVal val="#ppt_x"/>
                                          </p:val>
                                        </p:tav>
                                        <p:tav tm="100000">
                                          <p:val>
                                            <p:strVal val="#ppt_x"/>
                                          </p:val>
                                        </p:tav>
                                      </p:tavLst>
                                    </p:anim>
                                    <p:anim calcmode="lin" valueType="num">
                                      <p:cBhvr>
                                        <p:cTn id="41" dur="500" fill="hold"/>
                                        <p:tgtEl>
                                          <p:spTgt spid="2086">
                                            <p:txEl>
                                              <p:charRg st="0" end="13"/>
                                            </p:txEl>
                                          </p:spTgt>
                                        </p:tgtEl>
                                        <p:attrNameLst>
                                          <p:attrName>ppt_y</p:attrName>
                                        </p:attrNameLst>
                                      </p:cBhvr>
                                      <p:tavLst>
                                        <p:tav tm="0">
                                          <p:val>
                                            <p:strVal val="#ppt_y-.1"/>
                                          </p:val>
                                        </p:tav>
                                        <p:tav tm="100000">
                                          <p:val>
                                            <p:strVal val="#ppt_y"/>
                                          </p:val>
                                        </p:tav>
                                      </p:tavLst>
                                    </p:anim>
                                  </p:childTnLst>
                                </p:cTn>
                              </p:par>
                            </p:childTnLst>
                          </p:cTn>
                        </p:par>
                        <p:par>
                          <p:cTn id="42" fill="hold">
                            <p:stCondLst>
                              <p:cond delay="1500"/>
                            </p:stCondLst>
                            <p:childTnLst>
                              <p:par>
                                <p:cTn id="43" presetID="47" presetClass="entr" presetSubtype="0" fill="hold" grpId="0" nodeType="afterEffect">
                                  <p:stCondLst>
                                    <p:cond delay="0"/>
                                  </p:stCondLst>
                                  <p:childTnLst>
                                    <p:set>
                                      <p:cBhvr>
                                        <p:cTn id="44" dur="1" fill="hold">
                                          <p:stCondLst>
                                            <p:cond delay="0"/>
                                          </p:stCondLst>
                                        </p:cTn>
                                        <p:tgtEl>
                                          <p:spTgt spid="2080">
                                            <p:txEl>
                                              <p:charRg st="0" end="15"/>
                                            </p:txEl>
                                          </p:spTgt>
                                        </p:tgtEl>
                                        <p:attrNameLst>
                                          <p:attrName>style.visibility</p:attrName>
                                        </p:attrNameLst>
                                      </p:cBhvr>
                                      <p:to>
                                        <p:strVal val="visible"/>
                                      </p:to>
                                    </p:set>
                                    <p:animEffect transition="in" filter="fade">
                                      <p:cBhvr>
                                        <p:cTn id="45" dur="500"/>
                                        <p:tgtEl>
                                          <p:spTgt spid="2080">
                                            <p:txEl>
                                              <p:charRg st="0" end="15"/>
                                            </p:txEl>
                                          </p:spTgt>
                                        </p:tgtEl>
                                      </p:cBhvr>
                                    </p:animEffect>
                                    <p:anim calcmode="lin" valueType="num">
                                      <p:cBhvr>
                                        <p:cTn id="46" dur="500" fill="hold"/>
                                        <p:tgtEl>
                                          <p:spTgt spid="2080">
                                            <p:txEl>
                                              <p:charRg st="0" end="15"/>
                                            </p:txEl>
                                          </p:spTgt>
                                        </p:tgtEl>
                                        <p:attrNameLst>
                                          <p:attrName>ppt_x</p:attrName>
                                        </p:attrNameLst>
                                      </p:cBhvr>
                                      <p:tavLst>
                                        <p:tav tm="0">
                                          <p:val>
                                            <p:strVal val="#ppt_x"/>
                                          </p:val>
                                        </p:tav>
                                        <p:tav tm="100000">
                                          <p:val>
                                            <p:strVal val="#ppt_x"/>
                                          </p:val>
                                        </p:tav>
                                      </p:tavLst>
                                    </p:anim>
                                    <p:anim calcmode="lin" valueType="num">
                                      <p:cBhvr>
                                        <p:cTn id="47" dur="500" fill="hold"/>
                                        <p:tgtEl>
                                          <p:spTgt spid="2080">
                                            <p:txEl>
                                              <p:charRg st="0"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P spid="2072" grpId="0"/>
      <p:bldP spid="2079" grpId="0" build="p"/>
      <p:bldP spid="2080" grpId="0" uiExpand="1" build="p"/>
      <p:bldP spid="208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3224213" y="334963"/>
            <a:ext cx="4968875" cy="576263"/>
          </a:xfrm>
          <a:prstGeom prst="roundRect">
            <a:avLst/>
          </a:prstGeom>
          <a:noFill/>
          <a:ln w="38100">
            <a:solidFill>
              <a:srgbClr val="FF99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5602" name="文本框 3"/>
          <p:cNvSpPr txBox="1"/>
          <p:nvPr/>
        </p:nvSpPr>
        <p:spPr>
          <a:xfrm>
            <a:off x="3224213" y="300038"/>
            <a:ext cx="4881562" cy="922337"/>
          </a:xfrm>
          <a:prstGeom prst="rect">
            <a:avLst/>
          </a:prstGeom>
          <a:noFill/>
          <a:ln w="9525">
            <a:noFill/>
          </a:ln>
        </p:spPr>
        <p:txBody>
          <a:bodyPr wrap="square" anchor="t">
            <a:spAutoFit/>
          </a:bodyPr>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Part 05 / </a:t>
            </a:r>
            <a:r>
              <a:rPr lang="zh-CN" altLang="en-US" b="1" dirty="0">
                <a:solidFill>
                  <a:schemeClr val="bg1"/>
                </a:solidFill>
                <a:latin typeface="Arial" panose="020B0604020202020204" pitchFamily="34" charset="0"/>
                <a:ea typeface="宋体" panose="02010600030101010101" pitchFamily="2" charset="-122"/>
                <a:sym typeface="宋体" panose="02010600030101010101" pitchFamily="2" charset="-122"/>
              </a:rPr>
              <a:t>设计成果及总结</a:t>
            </a:r>
            <a:endParaRPr lang="zh-CN" altLang="en-US" b="1" dirty="0">
              <a:solidFill>
                <a:schemeClr val="bg1"/>
              </a:solidFill>
              <a:latin typeface="Arial" panose="020B0604020202020204" pitchFamily="34" charset="0"/>
              <a:ea typeface="宋体" panose="02010600030101010101" pitchFamily="2" charset="-122"/>
            </a:endParaRPr>
          </a:p>
          <a:p>
            <a:endPar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endParaRPr>
          </a:p>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25603" name="矩形 113671"/>
          <p:cNvSpPr/>
          <p:nvPr/>
        </p:nvSpPr>
        <p:spPr>
          <a:xfrm>
            <a:off x="1120458" y="1690370"/>
            <a:ext cx="6902450" cy="3476625"/>
          </a:xfrm>
          <a:prstGeom prst="rect">
            <a:avLst/>
          </a:prstGeom>
          <a:gradFill rotWithShape="1">
            <a:gsLst>
              <a:gs pos="0">
                <a:schemeClr val="tx1">
                  <a:alpha val="0"/>
                </a:schemeClr>
              </a:gs>
              <a:gs pos="100000">
                <a:schemeClr val="tx1"/>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t"/>
          <a:p>
            <a:endParaRPr lang="zh-CN" altLang="en-US">
              <a:latin typeface="Arial" panose="020B0604020202020204" pitchFamily="34" charset="0"/>
              <a:ea typeface="宋体" panose="02010600030101010101" pitchFamily="2" charset="-122"/>
            </a:endParaRPr>
          </a:p>
        </p:txBody>
      </p:sp>
      <p:sp>
        <p:nvSpPr>
          <p:cNvPr id="25604" name="矩形 113672"/>
          <p:cNvSpPr/>
          <p:nvPr/>
        </p:nvSpPr>
        <p:spPr>
          <a:xfrm>
            <a:off x="1203008" y="1828800"/>
            <a:ext cx="6902450" cy="3633788"/>
          </a:xfrm>
          <a:prstGeom prst="rect">
            <a:avLst/>
          </a:prstGeom>
          <a:gradFill rotWithShape="1">
            <a:gsLst>
              <a:gs pos="0">
                <a:schemeClr val="tx1"/>
              </a:gs>
              <a:gs pos="100000">
                <a:schemeClr val="tx1">
                  <a:alpha val="0"/>
                </a:schemeClr>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ctr"/>
          <a:p>
            <a:pPr>
              <a:lnSpc>
                <a:spcPct val="200000"/>
              </a:lnSpc>
            </a:pPr>
            <a:r>
              <a:rPr lang="en-US" altLang="zh-CN" sz="1200" dirty="0">
                <a:latin typeface="Arial" panose="020B0604020202020204" pitchFamily="34" charset="0"/>
                <a:ea typeface="宋体" panose="02010600030101010101" pitchFamily="2" charset="-122"/>
              </a:rPr>
              <a:t>      </a:t>
            </a:r>
            <a:endParaRPr lang="en-US" altLang="zh-CN" sz="1200" dirty="0">
              <a:solidFill>
                <a:schemeClr val="bg1"/>
              </a:solidFill>
              <a:latin typeface="Arial" panose="020B0604020202020204" pitchFamily="34" charset="0"/>
              <a:ea typeface="宋体" panose="02010600030101010101" pitchFamily="2" charset="-122"/>
            </a:endParaRPr>
          </a:p>
        </p:txBody>
      </p:sp>
      <p:pic>
        <p:nvPicPr>
          <p:cNvPr id="25605" name="图片 113673" descr="wenhuayongpinyi2_0016"/>
          <p:cNvPicPr>
            <a:picLocks noChangeAspect="1"/>
          </p:cNvPicPr>
          <p:nvPr/>
        </p:nvPicPr>
        <p:blipFill>
          <a:blip r:embed="rId1">
            <a:clrChange>
              <a:clrFrom>
                <a:srgbClr val="FFFFFF"/>
              </a:clrFrom>
              <a:clrTo>
                <a:srgbClr val="FFFFFF">
                  <a:alpha val="0"/>
                </a:srgbClr>
              </a:clrTo>
            </a:clrChange>
          </a:blip>
          <a:stretch>
            <a:fillRect/>
          </a:stretch>
        </p:blipFill>
        <p:spPr>
          <a:xfrm>
            <a:off x="6823075" y="4992688"/>
            <a:ext cx="1493838" cy="1028700"/>
          </a:xfrm>
          <a:prstGeom prst="rect">
            <a:avLst/>
          </a:prstGeom>
          <a:noFill/>
          <a:ln w="9525">
            <a:noFill/>
          </a:ln>
        </p:spPr>
      </p:pic>
      <p:sp>
        <p:nvSpPr>
          <p:cNvPr id="25606" name="文本框 10"/>
          <p:cNvSpPr txBox="1"/>
          <p:nvPr/>
        </p:nvSpPr>
        <p:spPr>
          <a:xfrm>
            <a:off x="1571625" y="2092325"/>
            <a:ext cx="425450" cy="1291590"/>
          </a:xfrm>
          <a:prstGeom prst="rect">
            <a:avLst/>
          </a:prstGeom>
          <a:noFill/>
          <a:ln w="9525">
            <a:noFill/>
          </a:ln>
        </p:spPr>
        <p:txBody>
          <a:bodyPr wrap="square" anchor="t">
            <a:spAutoFit/>
          </a:bodyPr>
          <a:p>
            <a:pPr>
              <a:lnSpc>
                <a:spcPct val="150000"/>
              </a:lnSpc>
            </a:pPr>
            <a:r>
              <a:rPr lang="zh-CN" altLang="en-US" b="1" dirty="0">
                <a:solidFill>
                  <a:srgbClr val="FF0000"/>
                </a:solidFill>
                <a:latin typeface="宋体" panose="02010600030101010101" pitchFamily="2" charset="-122"/>
                <a:ea typeface="宋体" panose="02010600030101010101" pitchFamily="2" charset="-122"/>
              </a:rPr>
              <a:t>结果</a:t>
            </a:r>
            <a:endParaRPr lang="zh-CN" altLang="en-US" sz="1600" b="1" dirty="0">
              <a:solidFill>
                <a:schemeClr val="bg1"/>
              </a:solidFill>
              <a:latin typeface="宋体" panose="02010600030101010101" pitchFamily="2" charset="-122"/>
              <a:ea typeface="宋体" panose="02010600030101010101" pitchFamily="2" charset="-122"/>
            </a:endParaRPr>
          </a:p>
          <a:p>
            <a:pPr>
              <a:lnSpc>
                <a:spcPct val="150000"/>
              </a:lnSpc>
            </a:pPr>
            <a:r>
              <a:rPr lang="zh-CN" altLang="en-US" sz="1600" b="1" dirty="0">
                <a:solidFill>
                  <a:schemeClr val="bg1"/>
                </a:solidFill>
                <a:latin typeface="宋体" panose="02010600030101010101" pitchFamily="2" charset="-122"/>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pic>
        <p:nvPicPr>
          <p:cNvPr id="4" name="图片 3" descr="EL~6BP8WEQGW08TEK`03ACN"/>
          <p:cNvPicPr>
            <a:picLocks noChangeAspect="1"/>
          </p:cNvPicPr>
          <p:nvPr/>
        </p:nvPicPr>
        <p:blipFill>
          <a:blip r:embed="rId2"/>
          <a:stretch>
            <a:fillRect/>
          </a:stretch>
        </p:blipFill>
        <p:spPr>
          <a:xfrm>
            <a:off x="2247265" y="1918970"/>
            <a:ext cx="5359400" cy="3454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3224213" y="334963"/>
            <a:ext cx="4968875" cy="576263"/>
          </a:xfrm>
          <a:prstGeom prst="roundRect">
            <a:avLst/>
          </a:prstGeom>
          <a:noFill/>
          <a:ln w="38100">
            <a:solidFill>
              <a:srgbClr val="FF99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7650" name="文本框 3"/>
          <p:cNvSpPr txBox="1"/>
          <p:nvPr/>
        </p:nvSpPr>
        <p:spPr>
          <a:xfrm>
            <a:off x="3224213" y="300038"/>
            <a:ext cx="4881562" cy="922337"/>
          </a:xfrm>
          <a:prstGeom prst="rect">
            <a:avLst/>
          </a:prstGeom>
          <a:noFill/>
          <a:ln w="9525">
            <a:noFill/>
          </a:ln>
        </p:spPr>
        <p:txBody>
          <a:bodyPr wrap="square" anchor="t">
            <a:spAutoFit/>
          </a:bodyPr>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Part 05 / </a:t>
            </a:r>
            <a:r>
              <a:rPr lang="zh-CN" altLang="en-US" b="1" dirty="0">
                <a:solidFill>
                  <a:schemeClr val="bg1"/>
                </a:solidFill>
                <a:latin typeface="Arial" panose="020B0604020202020204" pitchFamily="34" charset="0"/>
                <a:ea typeface="宋体" panose="02010600030101010101" pitchFamily="2" charset="-122"/>
                <a:sym typeface="宋体" panose="02010600030101010101" pitchFamily="2" charset="-122"/>
              </a:rPr>
              <a:t>设计成果及总结</a:t>
            </a:r>
            <a:endParaRPr lang="zh-CN" altLang="en-US" b="1" dirty="0">
              <a:solidFill>
                <a:schemeClr val="bg1"/>
              </a:solidFill>
              <a:latin typeface="Arial" panose="020B0604020202020204" pitchFamily="34" charset="0"/>
              <a:ea typeface="宋体" panose="02010600030101010101" pitchFamily="2" charset="-122"/>
            </a:endParaRPr>
          </a:p>
          <a:p>
            <a:endPar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endParaRPr>
          </a:p>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27651" name="矩形 3"/>
          <p:cNvSpPr/>
          <p:nvPr/>
        </p:nvSpPr>
        <p:spPr>
          <a:xfrm>
            <a:off x="438150" y="1092200"/>
            <a:ext cx="8191500" cy="5056188"/>
          </a:xfrm>
          <a:prstGeom prst="rect">
            <a:avLst/>
          </a:prstGeom>
          <a:gradFill rotWithShape="1">
            <a:gsLst>
              <a:gs pos="0">
                <a:schemeClr val="tx1">
                  <a:alpha val="0"/>
                </a:schemeClr>
              </a:gs>
              <a:gs pos="100000">
                <a:schemeClr val="tx1"/>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t"/>
          <a:p>
            <a:endParaRPr lang="zh-CN" altLang="en-US">
              <a:latin typeface="Arial" panose="020B0604020202020204" pitchFamily="34" charset="0"/>
              <a:ea typeface="宋体" panose="02010600030101010101" pitchFamily="2" charset="-122"/>
            </a:endParaRPr>
          </a:p>
        </p:txBody>
      </p:sp>
      <p:sp>
        <p:nvSpPr>
          <p:cNvPr id="5" name="矩形 4"/>
          <p:cNvSpPr/>
          <p:nvPr/>
        </p:nvSpPr>
        <p:spPr>
          <a:xfrm>
            <a:off x="592138" y="1222375"/>
            <a:ext cx="8147050" cy="4806950"/>
          </a:xfrm>
          <a:prstGeom prst="rect">
            <a:avLst/>
          </a:prstGeom>
          <a:gradFill rotWithShape="1">
            <a:gsLst>
              <a:gs pos="0">
                <a:schemeClr val="tx1"/>
              </a:gs>
              <a:gs pos="100000">
                <a:schemeClr val="tx1">
                  <a:alpha val="0"/>
                </a:schemeClr>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ctr"/>
          <a:p>
            <a:pPr>
              <a:lnSpc>
                <a:spcPct val="200000"/>
              </a:lnSpc>
            </a:pPr>
            <a:r>
              <a:rPr lang="en-US" altLang="zh-CN" sz="1200" dirty="0">
                <a:latin typeface="Arial" panose="020B0604020202020204" pitchFamily="34" charset="0"/>
                <a:ea typeface="宋体" panose="02010600030101010101" pitchFamily="2" charset="-122"/>
              </a:rPr>
              <a:t>      </a:t>
            </a:r>
            <a:endParaRPr lang="en-US" altLang="zh-CN" sz="1200" dirty="0">
              <a:solidFill>
                <a:schemeClr val="bg1"/>
              </a:solidFill>
              <a:latin typeface="Arial" panose="020B0604020202020204" pitchFamily="34" charset="0"/>
              <a:ea typeface="宋体" panose="02010600030101010101" pitchFamily="2" charset="-122"/>
            </a:endParaRPr>
          </a:p>
        </p:txBody>
      </p:sp>
      <p:pic>
        <p:nvPicPr>
          <p:cNvPr id="27653" name="图片 113673" descr="wenhuayongpinyi2_0016"/>
          <p:cNvPicPr>
            <a:picLocks noChangeAspect="1"/>
          </p:cNvPicPr>
          <p:nvPr/>
        </p:nvPicPr>
        <p:blipFill>
          <a:blip r:embed="rId1">
            <a:clrChange>
              <a:clrFrom>
                <a:srgbClr val="FFFFFF"/>
              </a:clrFrom>
              <a:clrTo>
                <a:srgbClr val="FFFFFF">
                  <a:alpha val="0"/>
                </a:srgbClr>
              </a:clrTo>
            </a:clrChange>
          </a:blip>
          <a:stretch>
            <a:fillRect/>
          </a:stretch>
        </p:blipFill>
        <p:spPr>
          <a:xfrm>
            <a:off x="6611938" y="4781550"/>
            <a:ext cx="1493837" cy="1028700"/>
          </a:xfrm>
          <a:prstGeom prst="rect">
            <a:avLst/>
          </a:prstGeom>
          <a:noFill/>
          <a:ln w="9525">
            <a:noFill/>
          </a:ln>
        </p:spPr>
      </p:pic>
      <p:sp>
        <p:nvSpPr>
          <p:cNvPr id="27654" name="文本框 7"/>
          <p:cNvSpPr txBox="1"/>
          <p:nvPr/>
        </p:nvSpPr>
        <p:spPr>
          <a:xfrm>
            <a:off x="735013" y="1393825"/>
            <a:ext cx="7673975" cy="2768600"/>
          </a:xfrm>
          <a:prstGeom prst="rect">
            <a:avLst/>
          </a:prstGeom>
          <a:noFill/>
          <a:ln w="9525">
            <a:noFill/>
          </a:ln>
        </p:spPr>
        <p:txBody>
          <a:bodyPr wrap="square" anchor="t">
            <a:spAutoFit/>
          </a:bodyPr>
          <a:p>
            <a:pPr>
              <a:lnSpc>
                <a:spcPct val="150000"/>
              </a:lnSpc>
            </a:pPr>
            <a:r>
              <a:rPr lang="en-US" altLang="zh-CN" b="1" dirty="0">
                <a:solidFill>
                  <a:srgbClr val="FF0000"/>
                </a:solidFill>
                <a:latin typeface="Arial" panose="020B0604020202020204" pitchFamily="34" charset="0"/>
                <a:ea typeface="宋体" panose="02010600030101010101" pitchFamily="2" charset="-122"/>
              </a:rPr>
              <a:t>5.4  </a:t>
            </a:r>
            <a:r>
              <a:rPr lang="zh-CN" altLang="en-US" b="1" dirty="0">
                <a:solidFill>
                  <a:srgbClr val="FF0000"/>
                </a:solidFill>
                <a:latin typeface="Arial" panose="020B0604020202020204" pitchFamily="34" charset="0"/>
                <a:ea typeface="宋体" panose="02010600030101010101" pitchFamily="2" charset="-122"/>
              </a:rPr>
              <a:t>总结</a:t>
            </a:r>
            <a:endParaRPr lang="zh-CN" altLang="en-US" b="1" dirty="0">
              <a:solidFill>
                <a:schemeClr val="bg1"/>
              </a:solidFill>
              <a:latin typeface="Arial" panose="020B0604020202020204" pitchFamily="34" charset="0"/>
              <a:ea typeface="宋体" panose="02010600030101010101" pitchFamily="2" charset="-122"/>
            </a:endParaRPr>
          </a:p>
          <a:p>
            <a:pPr>
              <a:lnSpc>
                <a:spcPct val="150000"/>
              </a:lnSpc>
            </a:pPr>
            <a:r>
              <a:rPr lang="zh-CN" altLang="en-US" b="1" dirty="0">
                <a:solidFill>
                  <a:schemeClr val="bg1"/>
                </a:solidFill>
                <a:latin typeface="Arial" panose="020B0604020202020204" pitchFamily="34" charset="0"/>
                <a:ea typeface="宋体" panose="02010600030101010101" pitchFamily="2" charset="-122"/>
              </a:rPr>
              <a:t>    </a:t>
            </a:r>
            <a:r>
              <a:rPr lang="zh-CN" altLang="en-US" sz="1600" b="1" dirty="0">
                <a:solidFill>
                  <a:schemeClr val="bg1"/>
                </a:solidFill>
                <a:latin typeface="Arial" panose="020B0604020202020204" pitchFamily="34" charset="0"/>
                <a:ea typeface="宋体" panose="02010600030101010101" pitchFamily="2" charset="-122"/>
              </a:rPr>
              <a:t>本文在利用单片机实现花盆温湿度的控制，从而在温湿度超出温湿度阈值启动变温变湿设备，达到智能控制的目的。</a:t>
            </a:r>
            <a:endParaRPr lang="zh-CN" altLang="en-US" sz="1600" b="1" dirty="0">
              <a:solidFill>
                <a:schemeClr val="bg1"/>
              </a:solidFill>
              <a:latin typeface="Arial" panose="020B0604020202020204" pitchFamily="34" charset="0"/>
              <a:ea typeface="宋体" panose="02010600030101010101" pitchFamily="2" charset="-122"/>
            </a:endParaRPr>
          </a:p>
          <a:p>
            <a:pPr>
              <a:lnSpc>
                <a:spcPct val="150000"/>
              </a:lnSpc>
            </a:pPr>
            <a:r>
              <a:rPr lang="zh-CN" altLang="en-US" sz="1600" b="1" dirty="0">
                <a:solidFill>
                  <a:schemeClr val="bg1"/>
                </a:solidFill>
                <a:latin typeface="Arial" panose="020B0604020202020204" pitchFamily="34" charset="0"/>
                <a:ea typeface="宋体" panose="02010600030101010101" pitchFamily="2" charset="-122"/>
              </a:rPr>
              <a:t>     设计中除了可以实现现有的功能之外，还可以对其进行完善，可以做以下的改进：</a:t>
            </a:r>
            <a:endParaRPr lang="zh-CN" altLang="en-US" sz="1600" b="1" dirty="0">
              <a:solidFill>
                <a:schemeClr val="bg1"/>
              </a:solidFill>
              <a:latin typeface="Arial" panose="020B0604020202020204" pitchFamily="34" charset="0"/>
              <a:ea typeface="宋体" panose="02010600030101010101" pitchFamily="2" charset="-122"/>
            </a:endParaRPr>
          </a:p>
          <a:p>
            <a:pPr>
              <a:lnSpc>
                <a:spcPct val="150000"/>
              </a:lnSpc>
            </a:pPr>
            <a:r>
              <a:rPr lang="zh-CN" altLang="en-US" sz="1600" b="1" dirty="0">
                <a:solidFill>
                  <a:schemeClr val="bg1"/>
                </a:solidFill>
                <a:latin typeface="Arial" panose="020B0604020202020204" pitchFamily="34" charset="0"/>
                <a:ea typeface="宋体" panose="02010600030101010101" pitchFamily="2" charset="-122"/>
              </a:rPr>
              <a:t>（</a:t>
            </a:r>
            <a:r>
              <a:rPr lang="en-US" altLang="zh-CN" sz="1600" b="1" dirty="0">
                <a:solidFill>
                  <a:schemeClr val="bg1"/>
                </a:solidFill>
                <a:latin typeface="Arial" panose="020B0604020202020204" pitchFamily="34" charset="0"/>
                <a:ea typeface="宋体" panose="02010600030101010101" pitchFamily="2" charset="-122"/>
              </a:rPr>
              <a:t>1</a:t>
            </a:r>
            <a:r>
              <a:rPr lang="zh-CN" altLang="en-US" sz="1600" b="1" dirty="0">
                <a:solidFill>
                  <a:schemeClr val="bg1"/>
                </a:solidFill>
                <a:latin typeface="Arial" panose="020B0604020202020204" pitchFamily="34" charset="0"/>
                <a:ea typeface="宋体" panose="02010600030101010101" pitchFamily="2" charset="-122"/>
              </a:rPr>
              <a:t>）可以加一个步进电机在花盆底座，当外界光强达到报警阈值，可转动电机，从而转动花盆，使植物均匀光照。</a:t>
            </a:r>
            <a:endParaRPr lang="zh-CN" altLang="en-US" sz="1600" b="1" dirty="0">
              <a:solidFill>
                <a:schemeClr val="bg1"/>
              </a:solidFill>
              <a:latin typeface="Arial" panose="020B0604020202020204" pitchFamily="34" charset="0"/>
              <a:ea typeface="宋体" panose="02010600030101010101" pitchFamily="2" charset="-122"/>
            </a:endParaRPr>
          </a:p>
          <a:p>
            <a:pPr>
              <a:lnSpc>
                <a:spcPct val="150000"/>
              </a:lnSpc>
            </a:pPr>
            <a:r>
              <a:rPr lang="zh-CN" altLang="en-US" sz="1600" b="1" dirty="0">
                <a:solidFill>
                  <a:schemeClr val="bg1"/>
                </a:solidFill>
                <a:latin typeface="Arial" panose="020B0604020202020204" pitchFamily="34" charset="0"/>
                <a:ea typeface="宋体" panose="02010600030101010101" pitchFamily="2" charset="-122"/>
              </a:rPr>
              <a:t>（</a:t>
            </a:r>
            <a:r>
              <a:rPr lang="en-US" altLang="zh-CN" sz="1600" b="1" dirty="0">
                <a:solidFill>
                  <a:schemeClr val="bg1"/>
                </a:solidFill>
                <a:latin typeface="Arial" panose="020B0604020202020204" pitchFamily="34" charset="0"/>
                <a:ea typeface="宋体" panose="02010600030101010101" pitchFamily="2" charset="-122"/>
              </a:rPr>
              <a:t>2</a:t>
            </a:r>
            <a:r>
              <a:rPr lang="zh-CN" altLang="en-US" sz="1600" b="1" dirty="0">
                <a:solidFill>
                  <a:schemeClr val="bg1"/>
                </a:solidFill>
                <a:latin typeface="Arial" panose="020B0604020202020204" pitchFamily="34" charset="0"/>
                <a:ea typeface="宋体" panose="02010600030101010101" pitchFamily="2" charset="-122"/>
              </a:rPr>
              <a:t>）可以加入神经网络，可以提前预测温湿度相关情况。</a:t>
            </a:r>
            <a:endParaRPr lang="zh-CN" altLang="en-US" sz="1600" b="1" dirty="0">
              <a:solidFill>
                <a:schemeClr val="bg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27654">
                                            <p:txEl>
                                              <p:charRg st="0" end="8"/>
                                            </p:txEl>
                                          </p:spTgt>
                                        </p:tgtEl>
                                        <p:attrNameLst>
                                          <p:attrName>style.visibility</p:attrName>
                                        </p:attrNameLst>
                                      </p:cBhvr>
                                      <p:to>
                                        <p:strVal val="visible"/>
                                      </p:to>
                                    </p:set>
                                    <p:animEffect transition="in" filter="wedge">
                                      <p:cBhvr>
                                        <p:cTn id="11" dur="500"/>
                                        <p:tgtEl>
                                          <p:spTgt spid="27654">
                                            <p:txEl>
                                              <p:charRg st="0" end="8"/>
                                            </p:txEl>
                                          </p:spTgt>
                                        </p:tgtEl>
                                      </p:cBhvr>
                                    </p:animEffect>
                                  </p:childTnLst>
                                </p:cTn>
                              </p:par>
                            </p:childTnLst>
                          </p:cTn>
                        </p:par>
                        <p:par>
                          <p:cTn id="12" fill="hold">
                            <p:stCondLst>
                              <p:cond delay="1000"/>
                            </p:stCondLst>
                            <p:childTnLst>
                              <p:par>
                                <p:cTn id="13" presetID="20" presetClass="entr" presetSubtype="0" fill="hold" nodeType="afterEffect">
                                  <p:stCondLst>
                                    <p:cond delay="0"/>
                                  </p:stCondLst>
                                  <p:childTnLst>
                                    <p:set>
                                      <p:cBhvr>
                                        <p:cTn id="14" dur="1" fill="hold">
                                          <p:stCondLst>
                                            <p:cond delay="0"/>
                                          </p:stCondLst>
                                        </p:cTn>
                                        <p:tgtEl>
                                          <p:spTgt spid="27654">
                                            <p:txEl>
                                              <p:charRg st="8" end="94"/>
                                            </p:txEl>
                                          </p:spTgt>
                                        </p:tgtEl>
                                        <p:attrNameLst>
                                          <p:attrName>style.visibility</p:attrName>
                                        </p:attrNameLst>
                                      </p:cBhvr>
                                      <p:to>
                                        <p:strVal val="visible"/>
                                      </p:to>
                                    </p:set>
                                    <p:animEffect transition="in" filter="wedge">
                                      <p:cBhvr>
                                        <p:cTn id="15" dur="500"/>
                                        <p:tgtEl>
                                          <p:spTgt spid="27654">
                                            <p:txEl>
                                              <p:charRg st="8" end="94"/>
                                            </p:txEl>
                                          </p:spTgt>
                                        </p:tgtEl>
                                      </p:cBhvr>
                                    </p:animEffect>
                                  </p:childTnLst>
                                </p:cTn>
                              </p:par>
                            </p:childTnLst>
                          </p:cTn>
                        </p:par>
                        <p:par>
                          <p:cTn id="16" fill="hold">
                            <p:stCondLst>
                              <p:cond delay="1500"/>
                            </p:stCondLst>
                            <p:childTnLst>
                              <p:par>
                                <p:cTn id="17" presetID="20" presetClass="entr" presetSubtype="0" fill="hold" nodeType="afterEffect">
                                  <p:stCondLst>
                                    <p:cond delay="0"/>
                                  </p:stCondLst>
                                  <p:childTnLst>
                                    <p:set>
                                      <p:cBhvr>
                                        <p:cTn id="18" dur="1" fill="hold">
                                          <p:stCondLst>
                                            <p:cond delay="0"/>
                                          </p:stCondLst>
                                        </p:cTn>
                                        <p:tgtEl>
                                          <p:spTgt spid="27654">
                                            <p:txEl>
                                              <p:charRg st="94" end="136"/>
                                            </p:txEl>
                                          </p:spTgt>
                                        </p:tgtEl>
                                        <p:attrNameLst>
                                          <p:attrName>style.visibility</p:attrName>
                                        </p:attrNameLst>
                                      </p:cBhvr>
                                      <p:to>
                                        <p:strVal val="visible"/>
                                      </p:to>
                                    </p:set>
                                    <p:animEffect transition="in" filter="wedge">
                                      <p:cBhvr>
                                        <p:cTn id="19" dur="500"/>
                                        <p:tgtEl>
                                          <p:spTgt spid="27654">
                                            <p:txEl>
                                              <p:charRg st="94" end="136"/>
                                            </p:txEl>
                                          </p:spTgt>
                                        </p:tgtEl>
                                      </p:cBhvr>
                                    </p:animEffect>
                                  </p:childTnLst>
                                </p:cTn>
                              </p:par>
                            </p:childTnLst>
                          </p:cTn>
                        </p:par>
                        <p:par>
                          <p:cTn id="20" fill="hold">
                            <p:stCondLst>
                              <p:cond delay="2000"/>
                            </p:stCondLst>
                            <p:childTnLst>
                              <p:par>
                                <p:cTn id="21" presetID="20" presetClass="entr" presetSubtype="0" fill="hold" nodeType="afterEffect">
                                  <p:stCondLst>
                                    <p:cond delay="0"/>
                                  </p:stCondLst>
                                  <p:childTnLst>
                                    <p:set>
                                      <p:cBhvr>
                                        <p:cTn id="22" dur="1" fill="hold">
                                          <p:stCondLst>
                                            <p:cond delay="0"/>
                                          </p:stCondLst>
                                        </p:cTn>
                                        <p:tgtEl>
                                          <p:spTgt spid="27654">
                                            <p:txEl>
                                              <p:charRg st="136" end="204"/>
                                            </p:txEl>
                                          </p:spTgt>
                                        </p:tgtEl>
                                        <p:attrNameLst>
                                          <p:attrName>style.visibility</p:attrName>
                                        </p:attrNameLst>
                                      </p:cBhvr>
                                      <p:to>
                                        <p:strVal val="visible"/>
                                      </p:to>
                                    </p:set>
                                    <p:animEffect transition="in" filter="wedge">
                                      <p:cBhvr>
                                        <p:cTn id="23" dur="500"/>
                                        <p:tgtEl>
                                          <p:spTgt spid="27654">
                                            <p:txEl>
                                              <p:charRg st="136" end="204"/>
                                            </p:txEl>
                                          </p:spTgt>
                                        </p:tgtEl>
                                      </p:cBhvr>
                                    </p:animEffect>
                                  </p:childTnLst>
                                </p:cTn>
                              </p:par>
                            </p:childTnLst>
                          </p:cTn>
                        </p:par>
                        <p:par>
                          <p:cTn id="24" fill="hold">
                            <p:stCondLst>
                              <p:cond delay="2500"/>
                            </p:stCondLst>
                            <p:childTnLst>
                              <p:par>
                                <p:cTn id="25" presetID="20" presetClass="entr" presetSubtype="0" fill="hold" nodeType="afterEffect">
                                  <p:stCondLst>
                                    <p:cond delay="0"/>
                                  </p:stCondLst>
                                  <p:childTnLst>
                                    <p:set>
                                      <p:cBhvr>
                                        <p:cTn id="26" dur="1" fill="hold">
                                          <p:stCondLst>
                                            <p:cond delay="0"/>
                                          </p:stCondLst>
                                        </p:cTn>
                                        <p:tgtEl>
                                          <p:spTgt spid="27654">
                                            <p:txEl>
                                              <p:charRg st="4" end="4"/>
                                            </p:txEl>
                                          </p:spTgt>
                                        </p:tgtEl>
                                        <p:attrNameLst>
                                          <p:attrName>style.visibility</p:attrName>
                                        </p:attrNameLst>
                                      </p:cBhvr>
                                      <p:to>
                                        <p:strVal val="visible"/>
                                      </p:to>
                                    </p:set>
                                    <p:animEffect transition="in" filter="wedge">
                                      <p:cBhvr>
                                        <p:cTn id="27" dur="500"/>
                                        <p:tgtEl>
                                          <p:spTgt spid="27654">
                                            <p:txEl>
                                              <p:char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83" name="文本框 28682"/>
          <p:cNvSpPr txBox="1"/>
          <p:nvPr/>
        </p:nvSpPr>
        <p:spPr>
          <a:xfrm>
            <a:off x="900113" y="6858000"/>
            <a:ext cx="7345363" cy="3415030"/>
          </a:xfrm>
          <a:prstGeom prst="rect">
            <a:avLst/>
          </a:prstGeom>
          <a:noFill/>
          <a:ln w="9525">
            <a:noFill/>
          </a:ln>
        </p:spPr>
        <p:txBody>
          <a:bodyPr>
            <a:spAutoFit/>
          </a:bodyPr>
          <a:p>
            <a:pPr fontAlgn="t">
              <a:lnSpc>
                <a:spcPct val="150000"/>
              </a:lnSpc>
              <a:spcBef>
                <a:spcPct val="50000"/>
              </a:spcBef>
            </a:pPr>
            <a:r>
              <a:rPr lang="zh-CN" altLang="en-US" sz="2400" b="1" noProof="1" dirty="0" err="1">
                <a:solidFill>
                  <a:schemeClr val="bg1"/>
                </a:solidFill>
                <a:effectLst>
                  <a:outerShdw blurRad="38100" dist="38100" dir="2700000">
                    <a:srgbClr val="000000"/>
                  </a:outerShdw>
                </a:effectLst>
                <a:latin typeface="楷体_GB2312" pitchFamily="49" charset="-122"/>
                <a:ea typeface="楷体_GB2312" pitchFamily="49" charset="-122"/>
                <a:cs typeface="+mn-cs"/>
              </a:rPr>
              <a:t>感谢导</a:t>
            </a:r>
            <a:r>
              <a:rPr lang="zh-CN" altLang="en-US" sz="2400" b="1" noProof="1" dirty="0">
                <a:solidFill>
                  <a:schemeClr val="bg1"/>
                </a:solidFill>
                <a:effectLst>
                  <a:outerShdw blurRad="38100" dist="38100" dir="2700000">
                    <a:srgbClr val="000000"/>
                  </a:outerShdw>
                </a:effectLst>
                <a:latin typeface="楷体_GB2312" pitchFamily="49" charset="-122"/>
                <a:ea typeface="楷体_GB2312" pitchFamily="49" charset="-122"/>
                <a:cs typeface="+mn-cs"/>
              </a:rPr>
              <a:t>师张英</a:t>
            </a:r>
            <a:r>
              <a:rPr lang="zh-CN" altLang="en-US" sz="2400" b="1" noProof="1" dirty="0" err="1">
                <a:solidFill>
                  <a:schemeClr val="bg1"/>
                </a:solidFill>
                <a:effectLst>
                  <a:outerShdw blurRad="38100" dist="38100" dir="2700000">
                    <a:srgbClr val="000000"/>
                  </a:outerShdw>
                </a:effectLst>
                <a:latin typeface="楷体_GB2312" pitchFamily="49" charset="-122"/>
                <a:ea typeface="楷体_GB2312" pitchFamily="49" charset="-122"/>
                <a:cs typeface="+mn-cs"/>
              </a:rPr>
              <a:t>对我的悉心指导</a:t>
            </a:r>
            <a:r>
              <a:rPr lang="zh-CN" altLang="en-US" sz="2400" b="1" noProof="1" dirty="0">
                <a:solidFill>
                  <a:schemeClr val="bg1"/>
                </a:solidFill>
                <a:effectLst>
                  <a:outerShdw blurRad="38100" dist="38100" dir="2700000">
                    <a:srgbClr val="000000"/>
                  </a:outerShdw>
                </a:effectLst>
                <a:latin typeface="楷体_GB2312" pitchFamily="49" charset="-122"/>
                <a:ea typeface="楷体_GB2312" pitchFamily="49" charset="-122"/>
                <a:cs typeface="+mn-cs"/>
              </a:rPr>
              <a:t>！</a:t>
            </a:r>
            <a:endParaRPr lang="zh-CN" altLang="en-US" sz="2400" b="1" noProof="1" dirty="0">
              <a:solidFill>
                <a:schemeClr val="bg1"/>
              </a:solidFill>
              <a:effectLst>
                <a:outerShdw blurRad="38100" dist="38100" dir="2700000">
                  <a:srgbClr val="000000"/>
                </a:outerShdw>
              </a:effectLst>
              <a:latin typeface="楷体_GB2312" pitchFamily="49" charset="-122"/>
              <a:ea typeface="楷体_GB2312" pitchFamily="49" charset="-122"/>
            </a:endParaRPr>
          </a:p>
          <a:p>
            <a:pPr fontAlgn="t">
              <a:lnSpc>
                <a:spcPct val="150000"/>
              </a:lnSpc>
              <a:spcBef>
                <a:spcPct val="50000"/>
              </a:spcBef>
            </a:pPr>
            <a:r>
              <a:rPr lang="zh-CN" altLang="en-US" sz="2400" b="1" noProof="1" dirty="0" err="1">
                <a:solidFill>
                  <a:schemeClr val="bg1"/>
                </a:solidFill>
                <a:effectLst>
                  <a:outerShdw blurRad="38100" dist="38100" dir="2700000">
                    <a:srgbClr val="000000"/>
                  </a:outerShdw>
                </a:effectLst>
                <a:latin typeface="楷体_GB2312" pitchFamily="49" charset="-122"/>
                <a:ea typeface="楷体_GB2312" pitchFamily="49" charset="-122"/>
                <a:cs typeface="+mn-cs"/>
              </a:rPr>
              <a:t>感谢自动化专业的各位老师在我四年的学习期间在学术上给我的帮助与付出</a:t>
            </a:r>
            <a:r>
              <a:rPr lang="en-US" altLang="zh-CN" sz="2400" b="1" noProof="1">
                <a:solidFill>
                  <a:schemeClr val="bg1"/>
                </a:solidFill>
                <a:effectLst>
                  <a:outerShdw blurRad="38100" dist="38100" dir="2700000">
                    <a:srgbClr val="000000"/>
                  </a:outerShdw>
                </a:effectLst>
                <a:latin typeface="楷体_GB2312" pitchFamily="49" charset="-122"/>
                <a:ea typeface="楷体_GB2312" pitchFamily="49" charset="-122"/>
                <a:cs typeface="+mn-cs"/>
              </a:rPr>
              <a:t>!</a:t>
            </a:r>
            <a:endParaRPr lang="en-US" altLang="zh-CN" sz="2400" b="1" noProof="1">
              <a:solidFill>
                <a:schemeClr val="bg1"/>
              </a:solidFill>
              <a:effectLst>
                <a:outerShdw blurRad="38100" dist="38100" dir="2700000">
                  <a:srgbClr val="000000"/>
                </a:outerShdw>
              </a:effectLst>
              <a:latin typeface="楷体_GB2312" pitchFamily="49" charset="-122"/>
              <a:ea typeface="楷体_GB2312" pitchFamily="49" charset="-122"/>
            </a:endParaRPr>
          </a:p>
          <a:p>
            <a:pPr fontAlgn="t">
              <a:lnSpc>
                <a:spcPct val="150000"/>
              </a:lnSpc>
              <a:spcBef>
                <a:spcPct val="50000"/>
              </a:spcBef>
            </a:pPr>
            <a:r>
              <a:rPr lang="zh-CN" altLang="en-US" sz="2400" b="1" noProof="1" dirty="0">
                <a:solidFill>
                  <a:schemeClr val="bg1"/>
                </a:solidFill>
                <a:effectLst>
                  <a:outerShdw blurRad="38100" dist="38100" dir="2700000">
                    <a:srgbClr val="000000"/>
                  </a:outerShdw>
                </a:effectLst>
                <a:latin typeface="楷体_GB2312" pitchFamily="49" charset="-122"/>
                <a:ea typeface="楷体_GB2312" pitchFamily="49" charset="-122"/>
                <a:cs typeface="+mn-cs"/>
              </a:rPr>
              <a:t>感谢我的同学给我的支持与鼓励！</a:t>
            </a:r>
            <a:endParaRPr lang="zh-CN" altLang="en-US" sz="2400" b="1" noProof="1" dirty="0">
              <a:solidFill>
                <a:schemeClr val="bg1"/>
              </a:solidFill>
              <a:effectLst>
                <a:outerShdw blurRad="38100" dist="38100" dir="2700000">
                  <a:srgbClr val="000000"/>
                </a:outerShdw>
              </a:effectLst>
              <a:latin typeface="楷体_GB2312" pitchFamily="49" charset="-122"/>
              <a:ea typeface="楷体_GB2312" pitchFamily="49" charset="-122"/>
            </a:endParaRPr>
          </a:p>
          <a:p>
            <a:pPr fontAlgn="t">
              <a:lnSpc>
                <a:spcPct val="150000"/>
              </a:lnSpc>
              <a:spcBef>
                <a:spcPct val="50000"/>
              </a:spcBef>
            </a:pPr>
            <a:r>
              <a:rPr lang="zh-CN" altLang="en-US" sz="2400" b="1" noProof="1" dirty="0">
                <a:solidFill>
                  <a:schemeClr val="bg1"/>
                </a:solidFill>
                <a:effectLst>
                  <a:outerShdw blurRad="38100" dist="38100" dir="2700000">
                    <a:srgbClr val="000000"/>
                  </a:outerShdw>
                </a:effectLst>
                <a:latin typeface="楷体_GB2312" pitchFamily="49" charset="-122"/>
                <a:ea typeface="楷体_GB2312" pitchFamily="49" charset="-122"/>
                <a:cs typeface="+mn-cs"/>
              </a:rPr>
              <a:t>最后，向百忙中参与本次答辩的各位评审老师致谢！</a:t>
            </a:r>
            <a:endParaRPr lang="zh-CN" altLang="en-US" sz="2400" b="1" noProof="1">
              <a:solidFill>
                <a:schemeClr val="bg1"/>
              </a:solidFill>
              <a:effectLst>
                <a:outerShdw blurRad="38100" dist="38100" dir="2700000">
                  <a:srgbClr val="000000"/>
                </a:outerShdw>
              </a:effectLst>
              <a:latin typeface="楷体_GB2312" pitchFamily="49" charset="-122"/>
              <a:ea typeface="楷体_GB2312" pitchFamily="49" charset="-122"/>
            </a:endParaRPr>
          </a:p>
        </p:txBody>
      </p:sp>
      <p:sp>
        <p:nvSpPr>
          <p:cNvPr id="28675" name="圆角矩形 28686"/>
          <p:cNvSpPr/>
          <p:nvPr/>
        </p:nvSpPr>
        <p:spPr>
          <a:xfrm>
            <a:off x="3271838" y="331788"/>
            <a:ext cx="4918075" cy="534987"/>
          </a:xfrm>
          <a:prstGeom prst="roundRect">
            <a:avLst>
              <a:gd name="adj" fmla="val 16667"/>
            </a:avLst>
          </a:prstGeom>
          <a:noFill/>
          <a:ln w="38100" cap="flat" cmpd="sng">
            <a:solidFill>
              <a:srgbClr val="FF9900"/>
            </a:solidFill>
            <a:prstDash val="solid"/>
            <a:round/>
            <a:headEnd type="none" w="med" len="med"/>
            <a:tailEnd type="none" w="med" len="med"/>
          </a:ln>
        </p:spPr>
        <p:txBody>
          <a:bodyPr anchor="t">
            <a:spAutoFit/>
          </a:bodyPr>
          <a:p>
            <a:pPr algn="ctr">
              <a:spcBef>
                <a:spcPct val="50000"/>
              </a:spcBef>
            </a:pPr>
            <a:r>
              <a:rPr lang="en-US" altLang="zh-CN" sz="2400" dirty="0">
                <a:solidFill>
                  <a:schemeClr val="bg1"/>
                </a:solidFill>
                <a:latin typeface="Arial" panose="020B0604020202020204" pitchFamily="34" charset="0"/>
                <a:ea typeface="黑体" panose="02010609060101010101" pitchFamily="2" charset="-122"/>
              </a:rPr>
              <a:t>                 </a:t>
            </a:r>
            <a:r>
              <a:rPr lang="en-US" altLang="zh-CN" sz="2400">
                <a:solidFill>
                  <a:schemeClr val="bg1"/>
                </a:solidFill>
                <a:latin typeface="Arial" panose="020B0604020202020204" pitchFamily="34" charset="0"/>
                <a:ea typeface="黑体" panose="02010609060101010101" pitchFamily="2" charset="-122"/>
              </a:rPr>
              <a:t>   </a:t>
            </a:r>
            <a:r>
              <a:rPr lang="zh-CN" altLang="en-US" sz="2000" dirty="0">
                <a:solidFill>
                  <a:schemeClr val="bg1"/>
                </a:solidFill>
                <a:latin typeface="Arial" panose="020B0604020202020204" pitchFamily="34" charset="0"/>
                <a:ea typeface="黑体" panose="02010609060101010101" pitchFamily="2" charset="-122"/>
              </a:rPr>
              <a:t>致  谢</a:t>
            </a:r>
            <a:endParaRPr lang="zh-CN" altLang="en-US" sz="2000">
              <a:solidFill>
                <a:schemeClr val="bg1"/>
              </a:solidFill>
              <a:latin typeface="Impact" panose="020B0806030902050204" pitchFamily="34" charset="0"/>
              <a:ea typeface="方正姚体" pitchFamily="2" charset="-122"/>
            </a:endParaRPr>
          </a:p>
        </p:txBody>
      </p:sp>
      <p:grpSp>
        <p:nvGrpSpPr>
          <p:cNvPr id="2" name="组合 28687"/>
          <p:cNvGrpSpPr/>
          <p:nvPr/>
        </p:nvGrpSpPr>
        <p:grpSpPr>
          <a:xfrm>
            <a:off x="3325813" y="366713"/>
            <a:ext cx="2565400" cy="473075"/>
            <a:chOff x="2095" y="223"/>
            <a:chExt cx="1164" cy="298"/>
          </a:xfrm>
        </p:grpSpPr>
        <p:sp>
          <p:nvSpPr>
            <p:cNvPr id="28677" name="文本框 28688"/>
            <p:cNvSpPr txBox="1"/>
            <p:nvPr/>
          </p:nvSpPr>
          <p:spPr>
            <a:xfrm>
              <a:off x="2101" y="223"/>
              <a:ext cx="1158" cy="154"/>
            </a:xfrm>
            <a:prstGeom prst="rect">
              <a:avLst/>
            </a:prstGeom>
            <a:noFill/>
            <a:ln w="9525">
              <a:noFill/>
            </a:ln>
          </p:spPr>
          <p:txBody>
            <a:bodyPr anchor="t">
              <a:spAutoFit/>
            </a:bodyPr>
            <a:p>
              <a:pPr algn="dist">
                <a:spcBef>
                  <a:spcPct val="50000"/>
                </a:spcBef>
              </a:pPr>
              <a:r>
                <a:rPr lang="zh-CN" altLang="en-US" sz="1000" dirty="0">
                  <a:solidFill>
                    <a:srgbClr val="EAEAEA"/>
                  </a:solidFill>
                  <a:latin typeface="Arial" panose="020B0604020202020204" pitchFamily="34" charset="0"/>
                  <a:ea typeface="宋体" panose="02010600030101010101" pitchFamily="2" charset="-122"/>
                </a:rPr>
                <a:t>基于嵌入式的智能花盆</a:t>
              </a:r>
              <a:endParaRPr lang="zh-CN" altLang="en-US" sz="1000" dirty="0">
                <a:solidFill>
                  <a:srgbClr val="EAEAEA"/>
                </a:solidFill>
                <a:latin typeface="Arial" panose="020B0604020202020204" pitchFamily="34" charset="0"/>
                <a:ea typeface="宋体" panose="02010600030101010101" pitchFamily="2" charset="-122"/>
              </a:endParaRPr>
            </a:p>
          </p:txBody>
        </p:sp>
        <p:sp>
          <p:nvSpPr>
            <p:cNvPr id="28678" name="文本框 28689"/>
            <p:cNvSpPr txBox="1"/>
            <p:nvPr/>
          </p:nvSpPr>
          <p:spPr>
            <a:xfrm>
              <a:off x="2095" y="367"/>
              <a:ext cx="1148" cy="154"/>
            </a:xfrm>
            <a:prstGeom prst="rect">
              <a:avLst/>
            </a:prstGeom>
            <a:noFill/>
            <a:ln w="9525">
              <a:noFill/>
            </a:ln>
          </p:spPr>
          <p:txBody>
            <a:bodyPr anchor="t">
              <a:spAutoFit/>
            </a:bodyPr>
            <a:p>
              <a:pPr algn="dist">
                <a:spcBef>
                  <a:spcPct val="50000"/>
                </a:spcBef>
              </a:pPr>
              <a:r>
                <a:rPr lang="zh-CN" altLang="en-US" sz="1000" dirty="0">
                  <a:solidFill>
                    <a:srgbClr val="EAEAEA"/>
                  </a:solidFill>
                  <a:latin typeface="Arial" panose="020B0604020202020204" pitchFamily="34" charset="0"/>
                  <a:ea typeface="宋体" panose="02010600030101010101" pitchFamily="2" charset="-122"/>
                </a:rPr>
                <a:t>毕业答辩</a:t>
              </a:r>
              <a:endParaRPr lang="zh-CN" altLang="en-US" sz="1000" dirty="0">
                <a:solidFill>
                  <a:srgbClr val="EAEAEA"/>
                </a:solidFill>
                <a:latin typeface="Arial" panose="020B0604020202020204" pitchFamily="34" charset="0"/>
                <a:ea typeface="宋体" panose="02010600030101010101" pitchFamily="2" charset="-122"/>
              </a:endParaRPr>
            </a:p>
          </p:txBody>
        </p:sp>
        <p:sp>
          <p:nvSpPr>
            <p:cNvPr id="28679" name="直接连接符 28690"/>
            <p:cNvSpPr/>
            <p:nvPr/>
          </p:nvSpPr>
          <p:spPr>
            <a:xfrm>
              <a:off x="2149" y="386"/>
              <a:ext cx="1041" cy="0"/>
            </a:xfrm>
            <a:prstGeom prst="line">
              <a:avLst/>
            </a:prstGeom>
            <a:ln w="9525" cap="flat" cmpd="sng">
              <a:solidFill>
                <a:srgbClr val="FFCC00"/>
              </a:solidFill>
              <a:prstDash val="solid"/>
              <a:round/>
              <a:headEnd type="none" w="med" len="med"/>
              <a:tailEnd type="none" w="med" len="med"/>
            </a:ln>
          </p:spPr>
        </p:sp>
      </p:grpSp>
      <p:sp>
        <p:nvSpPr>
          <p:cNvPr id="4" name="文本框 3"/>
          <p:cNvSpPr txBox="1"/>
          <p:nvPr/>
        </p:nvSpPr>
        <p:spPr>
          <a:xfrm>
            <a:off x="3166745" y="1710690"/>
            <a:ext cx="4613275" cy="706755"/>
          </a:xfrm>
          <a:prstGeom prst="rect">
            <a:avLst/>
          </a:prstGeom>
          <a:noFill/>
        </p:spPr>
        <p:txBody>
          <a:bodyPr wrap="square" rtlCol="0">
            <a:spAutoFit/>
          </a:bodyPr>
          <a:p>
            <a:r>
              <a:rPr lang="en-US" altLang="zh-CN" sz="4000">
                <a:solidFill>
                  <a:srgbClr val="FF0000"/>
                </a:solidFill>
              </a:rPr>
              <a:t>Thank you!</a:t>
            </a:r>
            <a:endParaRPr lang="en-US" altLang="zh-CN" sz="4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1" nodeType="afterEffect">
                                  <p:stCondLst>
                                    <p:cond delay="0"/>
                                  </p:stCondLst>
                                  <p:childTnLst>
                                    <p:animMotion origin="layout" path="M 0 -1.50289E-6 L 0 -0.70543 " pathEditMode="relative" rAng="0" ptsTypes="AA">
                                      <p:cBhvr>
                                        <p:cTn id="6" dur="3000" fill="hold"/>
                                        <p:tgtEl>
                                          <p:spTgt spid="28683"/>
                                        </p:tgtEl>
                                        <p:attrNameLst>
                                          <p:attrName>ppt_x</p:attrName>
                                          <p:attrName>ppt_y</p:attrName>
                                        </p:attrNameLst>
                                      </p:cBhvr>
                                      <p:rCtr x="0" y="-35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圆角矩形 22529"/>
          <p:cNvSpPr/>
          <p:nvPr/>
        </p:nvSpPr>
        <p:spPr>
          <a:xfrm>
            <a:off x="3271838" y="331788"/>
            <a:ext cx="4918075" cy="509587"/>
          </a:xfrm>
          <a:prstGeom prst="roundRect">
            <a:avLst>
              <a:gd name="adj" fmla="val 16667"/>
            </a:avLst>
          </a:prstGeom>
          <a:noFill/>
          <a:ln w="38100" cap="flat" cmpd="sng">
            <a:solidFill>
              <a:srgbClr val="FF9900"/>
            </a:solidFill>
            <a:prstDash val="solid"/>
            <a:round/>
            <a:headEnd type="none" w="med" len="med"/>
            <a:tailEnd type="none" w="med" len="med"/>
          </a:ln>
        </p:spPr>
        <p:txBody>
          <a:bodyPr anchor="t">
            <a:spAutoFit/>
          </a:bodyPr>
          <a:p>
            <a:pPr algn="ctr">
              <a:spcBef>
                <a:spcPct val="50000"/>
              </a:spcBef>
            </a:pPr>
            <a:r>
              <a:rPr lang="en-US" altLang="zh-CN" sz="2400" dirty="0">
                <a:solidFill>
                  <a:schemeClr val="bg1"/>
                </a:solidFill>
                <a:latin typeface="Arial" panose="020B0604020202020204" pitchFamily="34" charset="0"/>
                <a:ea typeface="宋体" panose="02010600030101010101" pitchFamily="2" charset="-122"/>
              </a:rPr>
              <a:t>                  </a:t>
            </a:r>
            <a:r>
              <a:rPr lang="zh-CN" altLang="en-US" sz="2400" dirty="0">
                <a:solidFill>
                  <a:schemeClr val="bg1"/>
                </a:solidFill>
                <a:latin typeface="Arial" panose="020B0604020202020204" pitchFamily="34" charset="0"/>
                <a:ea typeface="宋体" panose="02010600030101010101" pitchFamily="2" charset="-122"/>
              </a:rPr>
              <a:t>目录   </a:t>
            </a:r>
            <a:endParaRPr lang="zh-CN" altLang="en-US" sz="2400">
              <a:solidFill>
                <a:schemeClr val="bg1"/>
              </a:solidFill>
              <a:latin typeface="Arial" panose="020B0604020202020204" pitchFamily="34" charset="0"/>
              <a:ea typeface="宋体" panose="02010600030101010101" pitchFamily="2" charset="-122"/>
            </a:endParaRPr>
          </a:p>
        </p:txBody>
      </p:sp>
      <p:grpSp>
        <p:nvGrpSpPr>
          <p:cNvPr id="6146" name="组合 22544"/>
          <p:cNvGrpSpPr/>
          <p:nvPr/>
        </p:nvGrpSpPr>
        <p:grpSpPr>
          <a:xfrm>
            <a:off x="3271838" y="367983"/>
            <a:ext cx="2476500" cy="476249"/>
            <a:chOff x="2095" y="223"/>
            <a:chExt cx="1164" cy="300"/>
          </a:xfrm>
        </p:grpSpPr>
        <p:sp>
          <p:nvSpPr>
            <p:cNvPr id="6147" name="文本框 22545"/>
            <p:cNvSpPr txBox="1"/>
            <p:nvPr/>
          </p:nvSpPr>
          <p:spPr>
            <a:xfrm>
              <a:off x="2101" y="223"/>
              <a:ext cx="1158" cy="300"/>
            </a:xfrm>
            <a:prstGeom prst="rect">
              <a:avLst/>
            </a:prstGeom>
            <a:noFill/>
            <a:ln w="9525">
              <a:noFill/>
            </a:ln>
          </p:spPr>
          <p:txBody>
            <a:bodyPr anchor="t">
              <a:spAutoFit/>
            </a:bodyPr>
            <a:p>
              <a:pPr algn="dist">
                <a:spcBef>
                  <a:spcPct val="50000"/>
                </a:spcBef>
              </a:pPr>
              <a:r>
                <a:rPr lang="zh-CN" altLang="en-US" sz="1000" dirty="0">
                  <a:solidFill>
                    <a:srgbClr val="EAEAEA"/>
                  </a:solidFill>
                  <a:latin typeface="Arial" panose="020B0604020202020204" pitchFamily="34" charset="0"/>
                  <a:ea typeface="宋体" panose="02010600030101010101" pitchFamily="2" charset="-122"/>
                </a:rPr>
                <a:t>基于嵌入式智能花盆</a:t>
              </a:r>
              <a:endParaRPr lang="zh-CN" altLang="en-US" sz="1000" dirty="0">
                <a:solidFill>
                  <a:srgbClr val="EAEAEA"/>
                </a:solidFill>
                <a:latin typeface="Arial" panose="020B0604020202020204" pitchFamily="34" charset="0"/>
                <a:ea typeface="宋体" panose="02010600030101010101" pitchFamily="2" charset="-122"/>
              </a:endParaRPr>
            </a:p>
            <a:p>
              <a:pPr algn="dist">
                <a:spcBef>
                  <a:spcPct val="50000"/>
                </a:spcBef>
              </a:pPr>
              <a:endParaRPr lang="zh-CN" altLang="en-US" sz="1000" dirty="0">
                <a:solidFill>
                  <a:srgbClr val="EAEAEA"/>
                </a:solidFill>
                <a:latin typeface="Arial" panose="020B0604020202020204" pitchFamily="34" charset="0"/>
                <a:ea typeface="宋体" panose="02010600030101010101" pitchFamily="2" charset="-122"/>
              </a:endParaRPr>
            </a:p>
          </p:txBody>
        </p:sp>
        <p:sp>
          <p:nvSpPr>
            <p:cNvPr id="6148" name="文本框 22546"/>
            <p:cNvSpPr txBox="1"/>
            <p:nvPr/>
          </p:nvSpPr>
          <p:spPr>
            <a:xfrm>
              <a:off x="2095" y="367"/>
              <a:ext cx="1148" cy="154"/>
            </a:xfrm>
            <a:prstGeom prst="rect">
              <a:avLst/>
            </a:prstGeom>
            <a:noFill/>
            <a:ln w="9525">
              <a:noFill/>
            </a:ln>
          </p:spPr>
          <p:txBody>
            <a:bodyPr anchor="t">
              <a:spAutoFit/>
            </a:bodyPr>
            <a:p>
              <a:pPr algn="dist">
                <a:spcBef>
                  <a:spcPct val="50000"/>
                </a:spcBef>
              </a:pPr>
              <a:r>
                <a:rPr lang="zh-CN" altLang="en-US" sz="1000" dirty="0">
                  <a:solidFill>
                    <a:srgbClr val="EAEAEA"/>
                  </a:solidFill>
                  <a:latin typeface="Arial" panose="020B0604020202020204" pitchFamily="34" charset="0"/>
                  <a:ea typeface="宋体" panose="02010600030101010101" pitchFamily="2" charset="-122"/>
                </a:rPr>
                <a:t>毕业答辩</a:t>
              </a:r>
              <a:endParaRPr lang="zh-CN" altLang="en-US" sz="1000" dirty="0">
                <a:solidFill>
                  <a:srgbClr val="EAEAEA"/>
                </a:solidFill>
                <a:latin typeface="Arial" panose="020B0604020202020204" pitchFamily="34" charset="0"/>
                <a:ea typeface="宋体" panose="02010600030101010101" pitchFamily="2" charset="-122"/>
              </a:endParaRPr>
            </a:p>
          </p:txBody>
        </p:sp>
        <p:sp>
          <p:nvSpPr>
            <p:cNvPr id="6149" name="直接连接符 22547"/>
            <p:cNvSpPr/>
            <p:nvPr/>
          </p:nvSpPr>
          <p:spPr>
            <a:xfrm>
              <a:off x="2149" y="386"/>
              <a:ext cx="1041" cy="0"/>
            </a:xfrm>
            <a:prstGeom prst="line">
              <a:avLst/>
            </a:prstGeom>
            <a:ln w="9525" cap="flat" cmpd="sng">
              <a:solidFill>
                <a:srgbClr val="FFCC00"/>
              </a:solidFill>
              <a:prstDash val="solid"/>
              <a:round/>
              <a:headEnd type="none" w="med" len="med"/>
              <a:tailEnd type="none" w="med" len="med"/>
            </a:ln>
          </p:spPr>
        </p:sp>
      </p:grpSp>
      <p:pic>
        <p:nvPicPr>
          <p:cNvPr id="22572" name="Picture 31" descr="5 horiz glass bars"/>
          <p:cNvPicPr>
            <a:picLocks noChangeAspect="1"/>
          </p:cNvPicPr>
          <p:nvPr/>
        </p:nvPicPr>
        <p:blipFill>
          <a:blip r:embed="rId1"/>
          <a:stretch>
            <a:fillRect/>
          </a:stretch>
        </p:blipFill>
        <p:spPr>
          <a:xfrm>
            <a:off x="714375" y="1267460"/>
            <a:ext cx="7200900" cy="4323715"/>
          </a:xfrm>
          <a:prstGeom prst="rect">
            <a:avLst/>
          </a:prstGeom>
          <a:noFill/>
          <a:ln w="9525">
            <a:noFill/>
          </a:ln>
        </p:spPr>
      </p:pic>
      <p:pic>
        <p:nvPicPr>
          <p:cNvPr id="22573" name="图片 22572" descr="未命名-1"/>
          <p:cNvPicPr>
            <a:picLocks noChangeAspect="1"/>
          </p:cNvPicPr>
          <p:nvPr/>
        </p:nvPicPr>
        <p:blipFill>
          <a:blip r:embed="rId2"/>
          <a:stretch>
            <a:fillRect/>
          </a:stretch>
        </p:blipFill>
        <p:spPr>
          <a:xfrm>
            <a:off x="1042988" y="1627188"/>
            <a:ext cx="288925" cy="288925"/>
          </a:xfrm>
          <a:prstGeom prst="rect">
            <a:avLst/>
          </a:prstGeom>
          <a:noFill/>
          <a:ln w="9525">
            <a:noFill/>
          </a:ln>
        </p:spPr>
      </p:pic>
      <p:pic>
        <p:nvPicPr>
          <p:cNvPr id="22574" name="图片 22573" descr="未命名-1"/>
          <p:cNvPicPr>
            <a:picLocks noChangeAspect="1"/>
          </p:cNvPicPr>
          <p:nvPr/>
        </p:nvPicPr>
        <p:blipFill>
          <a:blip r:embed="rId2"/>
          <a:stretch>
            <a:fillRect/>
          </a:stretch>
        </p:blipFill>
        <p:spPr>
          <a:xfrm>
            <a:off x="1042988" y="2492375"/>
            <a:ext cx="288925" cy="288925"/>
          </a:xfrm>
          <a:prstGeom prst="rect">
            <a:avLst/>
          </a:prstGeom>
          <a:noFill/>
          <a:ln w="9525">
            <a:noFill/>
          </a:ln>
        </p:spPr>
      </p:pic>
      <p:pic>
        <p:nvPicPr>
          <p:cNvPr id="22575" name="图片 22574" descr="未命名-1"/>
          <p:cNvPicPr>
            <a:picLocks noChangeAspect="1"/>
          </p:cNvPicPr>
          <p:nvPr/>
        </p:nvPicPr>
        <p:blipFill>
          <a:blip r:embed="rId2"/>
          <a:stretch>
            <a:fillRect/>
          </a:stretch>
        </p:blipFill>
        <p:spPr>
          <a:xfrm>
            <a:off x="1042988" y="3376613"/>
            <a:ext cx="288925" cy="288925"/>
          </a:xfrm>
          <a:prstGeom prst="rect">
            <a:avLst/>
          </a:prstGeom>
          <a:noFill/>
          <a:ln w="9525">
            <a:noFill/>
          </a:ln>
        </p:spPr>
      </p:pic>
      <p:pic>
        <p:nvPicPr>
          <p:cNvPr id="22576" name="图片 22575" descr="未命名-1"/>
          <p:cNvPicPr>
            <a:picLocks noChangeAspect="1"/>
          </p:cNvPicPr>
          <p:nvPr/>
        </p:nvPicPr>
        <p:blipFill>
          <a:blip r:embed="rId2"/>
          <a:stretch>
            <a:fillRect/>
          </a:stretch>
        </p:blipFill>
        <p:spPr>
          <a:xfrm>
            <a:off x="1042988" y="4219575"/>
            <a:ext cx="288925" cy="288925"/>
          </a:xfrm>
          <a:prstGeom prst="rect">
            <a:avLst/>
          </a:prstGeom>
          <a:noFill/>
          <a:ln w="9525">
            <a:noFill/>
          </a:ln>
        </p:spPr>
      </p:pic>
      <p:sp>
        <p:nvSpPr>
          <p:cNvPr id="22585" name="圆角矩形 22584"/>
          <p:cNvSpPr/>
          <p:nvPr/>
        </p:nvSpPr>
        <p:spPr>
          <a:xfrm>
            <a:off x="1908175" y="1460500"/>
            <a:ext cx="5688013" cy="647700"/>
          </a:xfrm>
          <a:prstGeom prst="roundRect">
            <a:avLst>
              <a:gd name="adj" fmla="val 16667"/>
            </a:avLst>
          </a:prstGeom>
          <a:gradFill rotWithShape="1">
            <a:gsLst>
              <a:gs pos="0">
                <a:schemeClr val="tx1">
                  <a:alpha val="0"/>
                </a:schemeClr>
              </a:gs>
              <a:gs pos="100000">
                <a:srgbClr val="000000"/>
              </a:gs>
            </a:gsLst>
            <a:lin ang="0" scaled="1"/>
            <a:tileRect/>
          </a:gradFill>
          <a:ln w="9525" cap="flat" cmpd="sng">
            <a:solidFill>
              <a:schemeClr val="bg2"/>
            </a:solidFill>
            <a:prstDash val="solid"/>
            <a:round/>
            <a:headEnd type="none" w="med" len="med"/>
            <a:tailEnd type="none" w="med" len="med"/>
          </a:ln>
        </p:spPr>
        <p:txBody>
          <a:bodyPr anchor="ctr"/>
          <a:p>
            <a:r>
              <a:rPr lang="en-US" altLang="zh-CN" sz="2400" b="1" dirty="0">
                <a:solidFill>
                  <a:schemeClr val="bg1"/>
                </a:solidFill>
                <a:latin typeface="Arial" panose="020B0604020202020204" pitchFamily="34" charset="0"/>
                <a:ea typeface="宋体" panose="02010600030101010101" pitchFamily="2" charset="-122"/>
              </a:rPr>
              <a:t>Part 01 / </a:t>
            </a:r>
            <a:r>
              <a:rPr lang="zh-CN" altLang="en-US" sz="2400" b="1" dirty="0">
                <a:solidFill>
                  <a:schemeClr val="bg1"/>
                </a:solidFill>
                <a:latin typeface="Arial" panose="020B0604020202020204" pitchFamily="34" charset="0"/>
                <a:ea typeface="宋体" panose="02010600030101010101" pitchFamily="2" charset="-122"/>
              </a:rPr>
              <a:t>设计背景及内容</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2586" name="圆角矩形 22585"/>
          <p:cNvSpPr/>
          <p:nvPr/>
        </p:nvSpPr>
        <p:spPr>
          <a:xfrm>
            <a:off x="1908175" y="2314575"/>
            <a:ext cx="5688013" cy="647700"/>
          </a:xfrm>
          <a:prstGeom prst="roundRect">
            <a:avLst>
              <a:gd name="adj" fmla="val 16667"/>
            </a:avLst>
          </a:prstGeom>
          <a:gradFill rotWithShape="1">
            <a:gsLst>
              <a:gs pos="0">
                <a:schemeClr val="tx1">
                  <a:alpha val="0"/>
                </a:schemeClr>
              </a:gs>
              <a:gs pos="100000">
                <a:srgbClr val="000000"/>
              </a:gs>
            </a:gsLst>
            <a:lin ang="0" scaled="1"/>
            <a:tileRect/>
          </a:gradFill>
          <a:ln w="9525" cap="flat" cmpd="sng">
            <a:solidFill>
              <a:schemeClr val="bg2"/>
            </a:solidFill>
            <a:prstDash val="solid"/>
            <a:round/>
            <a:headEnd type="none" w="med" len="med"/>
            <a:tailEnd type="none" w="med" len="med"/>
          </a:ln>
        </p:spPr>
        <p:txBody>
          <a:bodyPr anchor="ctr"/>
          <a:p>
            <a:r>
              <a:rPr lang="en-US" altLang="zh-CN" sz="2400" b="1" dirty="0">
                <a:solidFill>
                  <a:schemeClr val="bg1"/>
                </a:solidFill>
                <a:latin typeface="Arial" panose="020B0604020202020204" pitchFamily="34" charset="0"/>
                <a:ea typeface="宋体" panose="02010600030101010101" pitchFamily="2" charset="-122"/>
              </a:rPr>
              <a:t>Part 02 / </a:t>
            </a:r>
            <a:r>
              <a:rPr lang="zh-CN" altLang="en-US" sz="2400" b="1" dirty="0">
                <a:solidFill>
                  <a:schemeClr val="bg1"/>
                </a:solidFill>
                <a:latin typeface="Arial" panose="020B0604020202020204" pitchFamily="34" charset="0"/>
                <a:ea typeface="宋体" panose="02010600030101010101" pitchFamily="2" charset="-122"/>
              </a:rPr>
              <a:t>系统硬件设计</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2587" name="圆角矩形 22586"/>
          <p:cNvSpPr/>
          <p:nvPr/>
        </p:nvSpPr>
        <p:spPr>
          <a:xfrm>
            <a:off x="1908175" y="3197225"/>
            <a:ext cx="5688013" cy="647700"/>
          </a:xfrm>
          <a:prstGeom prst="roundRect">
            <a:avLst>
              <a:gd name="adj" fmla="val 16667"/>
            </a:avLst>
          </a:prstGeom>
          <a:gradFill rotWithShape="1">
            <a:gsLst>
              <a:gs pos="0">
                <a:schemeClr val="tx1">
                  <a:alpha val="0"/>
                </a:schemeClr>
              </a:gs>
              <a:gs pos="100000">
                <a:srgbClr val="000000"/>
              </a:gs>
            </a:gsLst>
            <a:lin ang="0" scaled="1"/>
            <a:tileRect/>
          </a:gradFill>
          <a:ln w="9525" cap="flat" cmpd="sng">
            <a:solidFill>
              <a:schemeClr val="bg2"/>
            </a:solidFill>
            <a:prstDash val="solid"/>
            <a:round/>
            <a:headEnd type="none" w="med" len="med"/>
            <a:tailEnd type="none" w="med" len="med"/>
          </a:ln>
        </p:spPr>
        <p:txBody>
          <a:bodyPr anchor="ctr"/>
          <a:p>
            <a:r>
              <a:rPr lang="en-US" altLang="zh-CN" sz="2400" b="1" dirty="0">
                <a:solidFill>
                  <a:schemeClr val="bg1"/>
                </a:solidFill>
                <a:latin typeface="Arial" panose="020B0604020202020204" pitchFamily="34" charset="0"/>
                <a:ea typeface="宋体" panose="02010600030101010101" pitchFamily="2" charset="-122"/>
                <a:sym typeface="宋体" panose="02010600030101010101" pitchFamily="2" charset="-122"/>
              </a:rPr>
              <a:t>Part 03 / </a:t>
            </a:r>
            <a:r>
              <a:rPr lang="zh-CN" altLang="en-US" sz="2400" b="1" dirty="0">
                <a:solidFill>
                  <a:schemeClr val="bg1"/>
                </a:solidFill>
                <a:latin typeface="Arial" panose="020B0604020202020204" pitchFamily="34" charset="0"/>
                <a:ea typeface="宋体" panose="02010600030101010101" pitchFamily="2" charset="-122"/>
                <a:sym typeface="宋体" panose="02010600030101010101" pitchFamily="2" charset="-122"/>
              </a:rPr>
              <a:t>系统软件设计</a:t>
            </a:r>
            <a:endParaRPr lang="zh-CN" altLang="en-US" sz="2400" b="1" dirty="0">
              <a:solidFill>
                <a:schemeClr val="bg1"/>
              </a:solidFill>
              <a:latin typeface="Arial" panose="020B0604020202020204" pitchFamily="34" charset="0"/>
              <a:ea typeface="宋体" panose="02010600030101010101" pitchFamily="2" charset="-122"/>
              <a:sym typeface="宋体" panose="02010600030101010101" pitchFamily="2" charset="-122"/>
            </a:endParaRPr>
          </a:p>
        </p:txBody>
      </p:sp>
      <p:sp>
        <p:nvSpPr>
          <p:cNvPr id="3" name="圆角矩形 2"/>
          <p:cNvSpPr/>
          <p:nvPr/>
        </p:nvSpPr>
        <p:spPr>
          <a:xfrm>
            <a:off x="1908175" y="4040188"/>
            <a:ext cx="5688013" cy="647700"/>
          </a:xfrm>
          <a:prstGeom prst="roundRect">
            <a:avLst>
              <a:gd name="adj" fmla="val 16667"/>
            </a:avLst>
          </a:prstGeom>
          <a:gradFill rotWithShape="1">
            <a:gsLst>
              <a:gs pos="0">
                <a:schemeClr val="tx1">
                  <a:alpha val="0"/>
                </a:schemeClr>
              </a:gs>
              <a:gs pos="100000">
                <a:srgbClr val="000000"/>
              </a:gs>
            </a:gsLst>
            <a:lin ang="0" scaled="1"/>
            <a:tileRect/>
          </a:gradFill>
          <a:ln w="9525" cap="flat" cmpd="sng">
            <a:solidFill>
              <a:schemeClr val="bg2"/>
            </a:solidFill>
            <a:prstDash val="solid"/>
            <a:round/>
            <a:headEnd type="none" w="med" len="med"/>
            <a:tailEnd type="none" w="med" len="med"/>
          </a:ln>
        </p:spPr>
        <p:txBody>
          <a:bodyPr anchor="ctr"/>
          <a:p>
            <a:r>
              <a:rPr lang="en-US" altLang="zh-CN" sz="2400" b="1" dirty="0">
                <a:solidFill>
                  <a:schemeClr val="bg1"/>
                </a:solidFill>
                <a:latin typeface="Arial" panose="020B0604020202020204" pitchFamily="34" charset="0"/>
                <a:ea typeface="宋体" panose="02010600030101010101" pitchFamily="2" charset="-122"/>
                <a:sym typeface="宋体" panose="02010600030101010101" pitchFamily="2" charset="-122"/>
              </a:rPr>
              <a:t>Part 04 / </a:t>
            </a:r>
            <a:r>
              <a:rPr lang="zh-CN" altLang="en-US" sz="2400" b="1" dirty="0">
                <a:solidFill>
                  <a:schemeClr val="bg1"/>
                </a:solidFill>
                <a:latin typeface="Arial" panose="020B0604020202020204" pitchFamily="34" charset="0"/>
                <a:ea typeface="宋体" panose="02010600030101010101" pitchFamily="2" charset="-122"/>
                <a:sym typeface="宋体" panose="02010600030101010101" pitchFamily="2" charset="-122"/>
              </a:rPr>
              <a:t>设计成果及总结</a:t>
            </a:r>
            <a:endParaRPr lang="zh-CN" altLang="en-US" sz="2400" b="1" dirty="0">
              <a:solidFill>
                <a:schemeClr val="bg1"/>
              </a:solidFill>
              <a:latin typeface="Arial" panose="020B0604020202020204" pitchFamily="34"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2572"/>
                                        </p:tgtEl>
                                        <p:attrNameLst>
                                          <p:attrName>style.visibility</p:attrName>
                                        </p:attrNameLst>
                                      </p:cBhvr>
                                      <p:to>
                                        <p:strVal val="visible"/>
                                      </p:to>
                                    </p:set>
                                    <p:animEffect transition="in" filter="wipe(right)">
                                      <p:cBhvr>
                                        <p:cTn id="7" dur="1000"/>
                                        <p:tgtEl>
                                          <p:spTgt spid="2257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585"/>
                                        </p:tgtEl>
                                        <p:attrNameLst>
                                          <p:attrName>style.visibility</p:attrName>
                                        </p:attrNameLst>
                                      </p:cBhvr>
                                      <p:to>
                                        <p:strVal val="visible"/>
                                      </p:to>
                                    </p:set>
                                    <p:animEffect transition="in" filter="wipe(left)">
                                      <p:cBhvr>
                                        <p:cTn id="10" dur="500"/>
                                        <p:tgtEl>
                                          <p:spTgt spid="2258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586"/>
                                        </p:tgtEl>
                                        <p:attrNameLst>
                                          <p:attrName>style.visibility</p:attrName>
                                        </p:attrNameLst>
                                      </p:cBhvr>
                                      <p:to>
                                        <p:strVal val="visible"/>
                                      </p:to>
                                    </p:set>
                                    <p:animEffect transition="in" filter="wipe(left)">
                                      <p:cBhvr>
                                        <p:cTn id="13" dur="500"/>
                                        <p:tgtEl>
                                          <p:spTgt spid="2258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587"/>
                                        </p:tgtEl>
                                        <p:attrNameLst>
                                          <p:attrName>style.visibility</p:attrName>
                                        </p:attrNameLst>
                                      </p:cBhvr>
                                      <p:to>
                                        <p:strVal val="visible"/>
                                      </p:to>
                                    </p:set>
                                    <p:animEffect transition="in" filter="wipe(left)">
                                      <p:cBhvr>
                                        <p:cTn id="16" dur="500"/>
                                        <p:tgtEl>
                                          <p:spTgt spid="22587"/>
                                        </p:tgtEl>
                                      </p:cBhvr>
                                    </p:animEffect>
                                  </p:childTnLst>
                                </p:cTn>
                              </p:par>
                            </p:childTnLst>
                          </p:cTn>
                        </p:par>
                        <p:par>
                          <p:cTn id="17" fill="hold">
                            <p:stCondLst>
                              <p:cond delay="1000"/>
                            </p:stCondLst>
                            <p:childTnLst>
                              <p:par>
                                <p:cTn id="18" presetID="23" presetClass="entr" presetSubtype="16" fill="hold" nodeType="afterEffect">
                                  <p:stCondLst>
                                    <p:cond delay="0"/>
                                  </p:stCondLst>
                                  <p:childTnLst>
                                    <p:set>
                                      <p:cBhvr>
                                        <p:cTn id="19" dur="1" fill="hold">
                                          <p:stCondLst>
                                            <p:cond delay="0"/>
                                          </p:stCondLst>
                                        </p:cTn>
                                        <p:tgtEl>
                                          <p:spTgt spid="22573"/>
                                        </p:tgtEl>
                                        <p:attrNameLst>
                                          <p:attrName>style.visibility</p:attrName>
                                        </p:attrNameLst>
                                      </p:cBhvr>
                                      <p:to>
                                        <p:strVal val="visible"/>
                                      </p:to>
                                    </p:set>
                                    <p:anim calcmode="lin" valueType="num">
                                      <p:cBhvr>
                                        <p:cTn id="20" dur="500" fill="hold"/>
                                        <p:tgtEl>
                                          <p:spTgt spid="22573"/>
                                        </p:tgtEl>
                                        <p:attrNameLst>
                                          <p:attrName>ppt_w</p:attrName>
                                        </p:attrNameLst>
                                      </p:cBhvr>
                                      <p:tavLst>
                                        <p:tav tm="0">
                                          <p:val>
                                            <p:fltVal val="0.000000"/>
                                          </p:val>
                                        </p:tav>
                                        <p:tav tm="100000">
                                          <p:val>
                                            <p:strVal val="#ppt_w"/>
                                          </p:val>
                                        </p:tav>
                                      </p:tavLst>
                                    </p:anim>
                                    <p:anim calcmode="lin" valueType="num">
                                      <p:cBhvr>
                                        <p:cTn id="21" dur="500" fill="hold"/>
                                        <p:tgtEl>
                                          <p:spTgt spid="22573"/>
                                        </p:tgtEl>
                                        <p:attrNameLst>
                                          <p:attrName>ppt_h</p:attrName>
                                        </p:attrNameLst>
                                      </p:cBhvr>
                                      <p:tavLst>
                                        <p:tav tm="0">
                                          <p:val>
                                            <p:fltVal val="0.00000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22574"/>
                                        </p:tgtEl>
                                        <p:attrNameLst>
                                          <p:attrName>style.visibility</p:attrName>
                                        </p:attrNameLst>
                                      </p:cBhvr>
                                      <p:to>
                                        <p:strVal val="visible"/>
                                      </p:to>
                                    </p:set>
                                    <p:anim calcmode="lin" valueType="num">
                                      <p:cBhvr>
                                        <p:cTn id="24" dur="500" fill="hold"/>
                                        <p:tgtEl>
                                          <p:spTgt spid="22574"/>
                                        </p:tgtEl>
                                        <p:attrNameLst>
                                          <p:attrName>ppt_w</p:attrName>
                                        </p:attrNameLst>
                                      </p:cBhvr>
                                      <p:tavLst>
                                        <p:tav tm="0">
                                          <p:val>
                                            <p:fltVal val="0.000000"/>
                                          </p:val>
                                        </p:tav>
                                        <p:tav tm="100000">
                                          <p:val>
                                            <p:strVal val="#ppt_w"/>
                                          </p:val>
                                        </p:tav>
                                      </p:tavLst>
                                    </p:anim>
                                    <p:anim calcmode="lin" valueType="num">
                                      <p:cBhvr>
                                        <p:cTn id="25" dur="500" fill="hold"/>
                                        <p:tgtEl>
                                          <p:spTgt spid="22574"/>
                                        </p:tgtEl>
                                        <p:attrNameLst>
                                          <p:attrName>ppt_h</p:attrName>
                                        </p:attrNameLst>
                                      </p:cBhvr>
                                      <p:tavLst>
                                        <p:tav tm="0">
                                          <p:val>
                                            <p:fltVal val="0.00000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22575"/>
                                        </p:tgtEl>
                                        <p:attrNameLst>
                                          <p:attrName>style.visibility</p:attrName>
                                        </p:attrNameLst>
                                      </p:cBhvr>
                                      <p:to>
                                        <p:strVal val="visible"/>
                                      </p:to>
                                    </p:set>
                                    <p:anim calcmode="lin" valueType="num">
                                      <p:cBhvr>
                                        <p:cTn id="28" dur="500" fill="hold"/>
                                        <p:tgtEl>
                                          <p:spTgt spid="22575"/>
                                        </p:tgtEl>
                                        <p:attrNameLst>
                                          <p:attrName>ppt_w</p:attrName>
                                        </p:attrNameLst>
                                      </p:cBhvr>
                                      <p:tavLst>
                                        <p:tav tm="0">
                                          <p:val>
                                            <p:fltVal val="0.000000"/>
                                          </p:val>
                                        </p:tav>
                                        <p:tav tm="100000">
                                          <p:val>
                                            <p:strVal val="#ppt_w"/>
                                          </p:val>
                                        </p:tav>
                                      </p:tavLst>
                                    </p:anim>
                                    <p:anim calcmode="lin" valueType="num">
                                      <p:cBhvr>
                                        <p:cTn id="29" dur="500" fill="hold"/>
                                        <p:tgtEl>
                                          <p:spTgt spid="22575"/>
                                        </p:tgtEl>
                                        <p:attrNameLst>
                                          <p:attrName>ppt_h</p:attrName>
                                        </p:attrNameLst>
                                      </p:cBhvr>
                                      <p:tavLst>
                                        <p:tav tm="0">
                                          <p:val>
                                            <p:fltVal val="0.00000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22576"/>
                                        </p:tgtEl>
                                        <p:attrNameLst>
                                          <p:attrName>style.visibility</p:attrName>
                                        </p:attrNameLst>
                                      </p:cBhvr>
                                      <p:to>
                                        <p:strVal val="visible"/>
                                      </p:to>
                                    </p:set>
                                    <p:anim calcmode="lin" valueType="num">
                                      <p:cBhvr>
                                        <p:cTn id="32" dur="500" fill="hold"/>
                                        <p:tgtEl>
                                          <p:spTgt spid="22576"/>
                                        </p:tgtEl>
                                        <p:attrNameLst>
                                          <p:attrName>ppt_w</p:attrName>
                                        </p:attrNameLst>
                                      </p:cBhvr>
                                      <p:tavLst>
                                        <p:tav tm="0">
                                          <p:val>
                                            <p:fltVal val="0.000000"/>
                                          </p:val>
                                        </p:tav>
                                        <p:tav tm="100000">
                                          <p:val>
                                            <p:strVal val="#ppt_w"/>
                                          </p:val>
                                        </p:tav>
                                      </p:tavLst>
                                    </p:anim>
                                    <p:anim calcmode="lin" valueType="num">
                                      <p:cBhvr>
                                        <p:cTn id="33" dur="500" fill="hold"/>
                                        <p:tgtEl>
                                          <p:spTgt spid="22576"/>
                                        </p:tgtEl>
                                        <p:attrNameLst>
                                          <p:attrName>ppt_h</p:attrName>
                                        </p:attrNameLst>
                                      </p:cBhvr>
                                      <p:tavLst>
                                        <p:tav tm="0">
                                          <p:val>
                                            <p:fltVal val="0.000000"/>
                                          </p:val>
                                        </p:tav>
                                        <p:tav tm="100000">
                                          <p:val>
                                            <p:strVal val="#ppt_h"/>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5" grpId="0" animBg="1"/>
      <p:bldP spid="22586" grpId="0" animBg="1"/>
      <p:bldP spid="22587" grpId="0" bldLvl="0" animBg="1"/>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3244850" y="334963"/>
            <a:ext cx="4968875" cy="576263"/>
          </a:xfrm>
          <a:prstGeom prst="roundRect">
            <a:avLst/>
          </a:prstGeom>
          <a:noFill/>
          <a:ln w="38100">
            <a:solidFill>
              <a:srgbClr val="FF99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194" name="文本框 3"/>
          <p:cNvSpPr txBox="1"/>
          <p:nvPr/>
        </p:nvSpPr>
        <p:spPr>
          <a:xfrm>
            <a:off x="3246438" y="300038"/>
            <a:ext cx="4881562" cy="922337"/>
          </a:xfrm>
          <a:prstGeom prst="rect">
            <a:avLst/>
          </a:prstGeom>
          <a:noFill/>
          <a:ln w="9525">
            <a:noFill/>
          </a:ln>
        </p:spPr>
        <p:txBody>
          <a:bodyPr wrap="square" anchor="t">
            <a:spAutoFit/>
          </a:bodyPr>
          <a:p>
            <a:pPr algn="ctr"/>
            <a:r>
              <a:rPr lang="en-US" altLang="zh-CN" b="1" dirty="0">
                <a:solidFill>
                  <a:schemeClr val="bg1"/>
                </a:solidFill>
                <a:latin typeface="Arial" panose="020B0604020202020204" pitchFamily="34" charset="0"/>
                <a:ea typeface="宋体" panose="02010600030101010101" pitchFamily="2" charset="-122"/>
              </a:rPr>
              <a:t>      </a:t>
            </a: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Part 01 / </a:t>
            </a:r>
            <a:r>
              <a:rPr lang="zh-CN" altLang="en-US" b="1" dirty="0">
                <a:solidFill>
                  <a:schemeClr val="bg1"/>
                </a:solidFill>
                <a:latin typeface="Arial" panose="020B0604020202020204" pitchFamily="34" charset="0"/>
                <a:ea typeface="宋体" panose="02010600030101010101" pitchFamily="2" charset="-122"/>
                <a:sym typeface="宋体" panose="02010600030101010101" pitchFamily="2" charset="-122"/>
              </a:rPr>
              <a:t>设计背景及内容</a:t>
            </a:r>
            <a:endParaRPr lang="zh-CN" altLang="en-US" b="1" dirty="0">
              <a:solidFill>
                <a:schemeClr val="bg1"/>
              </a:solidFill>
              <a:latin typeface="Arial" panose="020B0604020202020204" pitchFamily="34" charset="0"/>
              <a:ea typeface="宋体" panose="02010600030101010101" pitchFamily="2" charset="-122"/>
            </a:endParaRPr>
          </a:p>
          <a:p>
            <a:pPr algn="ctr"/>
            <a:endParaRPr lang="en-US" altLang="zh-CN" b="1" dirty="0">
              <a:solidFill>
                <a:schemeClr val="bg1"/>
              </a:solidFill>
              <a:latin typeface="Arial" panose="020B0604020202020204" pitchFamily="34" charset="0"/>
              <a:ea typeface="宋体" panose="02010600030101010101" pitchFamily="2" charset="-122"/>
            </a:endParaRPr>
          </a:p>
          <a:p>
            <a:pPr algn="ctr"/>
            <a:r>
              <a:rPr lang="en-US" altLang="zh-CN" b="1" dirty="0">
                <a:solidFill>
                  <a:schemeClr val="bg1"/>
                </a:solidFill>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115720" name="矩形 115719"/>
          <p:cNvSpPr/>
          <p:nvPr/>
        </p:nvSpPr>
        <p:spPr>
          <a:xfrm>
            <a:off x="887413" y="1184275"/>
            <a:ext cx="7170737" cy="4822825"/>
          </a:xfrm>
          <a:prstGeom prst="rect">
            <a:avLst/>
          </a:prstGeom>
          <a:gradFill rotWithShape="1">
            <a:gsLst>
              <a:gs pos="0">
                <a:schemeClr val="tx1">
                  <a:alpha val="0"/>
                </a:schemeClr>
              </a:gs>
              <a:gs pos="100000">
                <a:schemeClr val="tx1"/>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t"/>
          <a:p>
            <a:endParaRPr lang="zh-CN" altLang="en-US">
              <a:latin typeface="Arial" panose="020B0604020202020204" pitchFamily="34" charset="0"/>
              <a:ea typeface="宋体" panose="02010600030101010101" pitchFamily="2" charset="-122"/>
            </a:endParaRPr>
          </a:p>
        </p:txBody>
      </p:sp>
      <p:pic>
        <p:nvPicPr>
          <p:cNvPr id="115723" name="图片 115722" descr="未命名-1"/>
          <p:cNvPicPr>
            <a:picLocks noChangeAspect="1"/>
          </p:cNvPicPr>
          <p:nvPr/>
        </p:nvPicPr>
        <p:blipFill>
          <a:blip r:embed="rId1"/>
          <a:stretch>
            <a:fillRect/>
          </a:stretch>
        </p:blipFill>
        <p:spPr>
          <a:xfrm>
            <a:off x="939800" y="1330325"/>
            <a:ext cx="287338" cy="287338"/>
          </a:xfrm>
          <a:prstGeom prst="rect">
            <a:avLst/>
          </a:prstGeom>
          <a:noFill/>
          <a:ln w="9525">
            <a:noFill/>
          </a:ln>
        </p:spPr>
      </p:pic>
      <p:sp>
        <p:nvSpPr>
          <p:cNvPr id="8197" name="文本框 5"/>
          <p:cNvSpPr txBox="1"/>
          <p:nvPr/>
        </p:nvSpPr>
        <p:spPr>
          <a:xfrm>
            <a:off x="1206500" y="1912938"/>
            <a:ext cx="6731000" cy="3415030"/>
          </a:xfrm>
          <a:prstGeom prst="rect">
            <a:avLst/>
          </a:prstGeom>
          <a:noFill/>
          <a:ln w="9525">
            <a:noFill/>
          </a:ln>
        </p:spPr>
        <p:txBody>
          <a:bodyPr wrap="square" anchor="t">
            <a:spAutoFit/>
          </a:bodyPr>
          <a:p>
            <a:pPr>
              <a:lnSpc>
                <a:spcPct val="150000"/>
              </a:lnSpc>
            </a:pPr>
            <a:r>
              <a:rPr lang="en-US" altLang="zh-CN" b="1" dirty="0">
                <a:solidFill>
                  <a:srgbClr val="FF0000"/>
                </a:solidFill>
                <a:latin typeface="Arial" panose="020B0604020202020204" pitchFamily="34" charset="0"/>
                <a:ea typeface="宋体" panose="02010600030101010101" pitchFamily="2" charset="-122"/>
              </a:rPr>
              <a:t>1.1 </a:t>
            </a:r>
            <a:r>
              <a:rPr lang="zh-CN" altLang="en-US" b="1" dirty="0">
                <a:solidFill>
                  <a:srgbClr val="FF0000"/>
                </a:solidFill>
                <a:latin typeface="Arial" panose="020B0604020202020204" pitchFamily="34" charset="0"/>
                <a:ea typeface="宋体" panose="02010600030101010101" pitchFamily="2" charset="-122"/>
              </a:rPr>
              <a:t>设计背景</a:t>
            </a:r>
            <a:endParaRPr lang="zh-CN" altLang="en-US" b="1" dirty="0">
              <a:solidFill>
                <a:schemeClr val="bg1"/>
              </a:solidFill>
              <a:latin typeface="Arial" panose="020B0604020202020204" pitchFamily="34" charset="0"/>
              <a:ea typeface="宋体" panose="02010600030101010101" pitchFamily="2" charset="-122"/>
            </a:endParaRPr>
          </a:p>
          <a:p>
            <a:pPr>
              <a:lnSpc>
                <a:spcPct val="150000"/>
              </a:lnSpc>
            </a:pPr>
            <a:r>
              <a:rPr lang="zh-CN" altLang="en-US" b="1" dirty="0">
                <a:solidFill>
                  <a:schemeClr val="bg1"/>
                </a:solidFill>
                <a:latin typeface="Arial" panose="020B0604020202020204" pitchFamily="34" charset="0"/>
                <a:ea typeface="宋体" panose="02010600030101010101" pitchFamily="2" charset="-122"/>
              </a:rPr>
              <a:t>（</a:t>
            </a:r>
            <a:r>
              <a:rPr lang="en-US" altLang="zh-CN" b="1" dirty="0">
                <a:solidFill>
                  <a:schemeClr val="bg1"/>
                </a:solidFill>
                <a:latin typeface="Arial" panose="020B0604020202020204" pitchFamily="34" charset="0"/>
                <a:ea typeface="宋体" panose="02010600030101010101" pitchFamily="2" charset="-122"/>
              </a:rPr>
              <a:t>1</a:t>
            </a:r>
            <a:r>
              <a:rPr lang="zh-CN" altLang="en-US" b="1" dirty="0">
                <a:solidFill>
                  <a:schemeClr val="bg1"/>
                </a:solidFill>
                <a:latin typeface="Arial" panose="020B0604020202020204" pitchFamily="34" charset="0"/>
                <a:ea typeface="宋体" panose="02010600030101010101" pitchFamily="2" charset="-122"/>
              </a:rPr>
              <a:t>）智能花盆的设计，温湿度是其设计中不可或缺的一部分，受到很多人的关注；</a:t>
            </a:r>
            <a:endParaRPr lang="zh-CN" altLang="en-US" b="1" dirty="0">
              <a:solidFill>
                <a:schemeClr val="bg1"/>
              </a:solidFill>
              <a:latin typeface="Arial" panose="020B0604020202020204" pitchFamily="34" charset="0"/>
              <a:ea typeface="宋体" panose="02010600030101010101" pitchFamily="2" charset="-122"/>
            </a:endParaRPr>
          </a:p>
          <a:p>
            <a:pPr>
              <a:lnSpc>
                <a:spcPct val="150000"/>
              </a:lnSpc>
            </a:pPr>
            <a:r>
              <a:rPr lang="zh-CN" altLang="en-US" b="1" dirty="0">
                <a:solidFill>
                  <a:schemeClr val="bg1"/>
                </a:solidFill>
                <a:latin typeface="Arial" panose="020B0604020202020204" pitchFamily="34" charset="0"/>
                <a:ea typeface="宋体" panose="02010600030101010101" pitchFamily="2" charset="-122"/>
              </a:rPr>
              <a:t>（</a:t>
            </a:r>
            <a:r>
              <a:rPr lang="en-US" altLang="zh-CN" b="1" dirty="0">
                <a:solidFill>
                  <a:schemeClr val="bg1"/>
                </a:solidFill>
                <a:latin typeface="Arial" panose="020B0604020202020204" pitchFamily="34" charset="0"/>
                <a:ea typeface="宋体" panose="02010600030101010101" pitchFamily="2" charset="-122"/>
              </a:rPr>
              <a:t>2</a:t>
            </a:r>
            <a:r>
              <a:rPr lang="zh-CN" altLang="en-US" b="1" dirty="0">
                <a:solidFill>
                  <a:schemeClr val="bg1"/>
                </a:solidFill>
                <a:latin typeface="Arial" panose="020B0604020202020204" pitchFamily="34" charset="0"/>
                <a:ea typeface="宋体" panose="02010600030101010101" pitchFamily="2" charset="-122"/>
              </a:rPr>
              <a:t>）传统养花模式存在弊端，利用嵌入式智能控制系统，能改善传统养花模式中存在的不足；</a:t>
            </a:r>
            <a:endParaRPr lang="zh-CN" altLang="en-US" b="1" dirty="0">
              <a:solidFill>
                <a:schemeClr val="bg1"/>
              </a:solidFill>
              <a:latin typeface="Arial" panose="020B0604020202020204" pitchFamily="34" charset="0"/>
              <a:ea typeface="宋体" panose="02010600030101010101" pitchFamily="2" charset="-122"/>
            </a:endParaRPr>
          </a:p>
          <a:p>
            <a:pPr>
              <a:lnSpc>
                <a:spcPct val="150000"/>
              </a:lnSpc>
            </a:pPr>
            <a:r>
              <a:rPr lang="zh-CN" altLang="en-US" b="1" dirty="0">
                <a:solidFill>
                  <a:schemeClr val="bg1"/>
                </a:solidFill>
                <a:latin typeface="Arial" panose="020B0604020202020204" pitchFamily="34" charset="0"/>
                <a:ea typeface="宋体" panose="02010600030101010101" pitchFamily="2" charset="-122"/>
              </a:rPr>
              <a:t>（</a:t>
            </a:r>
            <a:r>
              <a:rPr lang="en-US" altLang="zh-CN" b="1" dirty="0">
                <a:solidFill>
                  <a:schemeClr val="bg1"/>
                </a:solidFill>
                <a:latin typeface="Arial" panose="020B0604020202020204" pitchFamily="34" charset="0"/>
                <a:ea typeface="宋体" panose="02010600030101010101" pitchFamily="2" charset="-122"/>
              </a:rPr>
              <a:t>3</a:t>
            </a:r>
            <a:r>
              <a:rPr lang="zh-CN" altLang="en-US" b="1" dirty="0">
                <a:solidFill>
                  <a:schemeClr val="bg1"/>
                </a:solidFill>
                <a:latin typeface="Arial" panose="020B0604020202020204" pitchFamily="34" charset="0"/>
                <a:ea typeface="宋体" panose="02010600030101010101" pitchFamily="2" charset="-122"/>
              </a:rPr>
              <a:t>）利用先进的嵌入式智能系统，对植物生长的环境实现实时检测，并进行自主浇花等模式； </a:t>
            </a:r>
            <a:endParaRPr lang="zh-CN" altLang="en-US" b="1" dirty="0">
              <a:solidFill>
                <a:schemeClr val="bg1"/>
              </a:solidFill>
              <a:latin typeface="Arial" panose="020B0604020202020204" pitchFamily="34" charset="0"/>
              <a:ea typeface="宋体" panose="02010600030101010101" pitchFamily="2" charset="-122"/>
            </a:endParaRPr>
          </a:p>
          <a:p>
            <a:pPr>
              <a:lnSpc>
                <a:spcPct val="150000"/>
              </a:lnSpc>
            </a:pPr>
            <a:endParaRPr lang="zh-CN" altLang="en-US" b="1" dirty="0">
              <a:solidFill>
                <a:schemeClr val="bg1"/>
              </a:solidFill>
              <a:latin typeface="Arial" panose="020B0604020202020204" pitchFamily="34" charset="0"/>
              <a:ea typeface="宋体" panose="02010600030101010101" pitchFamily="2" charset="-122"/>
            </a:endParaRPr>
          </a:p>
        </p:txBody>
      </p:sp>
      <p:sp>
        <p:nvSpPr>
          <p:cNvPr id="8198" name="Freeform 54"/>
          <p:cNvSpPr>
            <a:spLocks noEditPoints="1"/>
          </p:cNvSpPr>
          <p:nvPr/>
        </p:nvSpPr>
        <p:spPr>
          <a:xfrm>
            <a:off x="6526213" y="4691063"/>
            <a:ext cx="1047750" cy="1081087"/>
          </a:xfrm>
          <a:custGeom>
            <a:avLst/>
            <a:gdLst/>
            <a:ahLst/>
            <a:cxnLst>
              <a:cxn ang="0">
                <a:pos x="668667" y="742243"/>
              </a:cxn>
              <a:cxn ang="0">
                <a:pos x="1031197" y="209764"/>
              </a:cxn>
              <a:cxn ang="0">
                <a:pos x="1031197" y="169425"/>
              </a:cxn>
              <a:cxn ang="0">
                <a:pos x="950635" y="80678"/>
              </a:cxn>
              <a:cxn ang="0">
                <a:pos x="902297" y="80678"/>
              </a:cxn>
              <a:cxn ang="0">
                <a:pos x="862016" y="121017"/>
              </a:cxn>
              <a:cxn ang="0">
                <a:pos x="813679" y="129085"/>
              </a:cxn>
              <a:cxn ang="0">
                <a:pos x="821735" y="0"/>
              </a:cxn>
              <a:cxn ang="0">
                <a:pos x="225574" y="0"/>
              </a:cxn>
              <a:cxn ang="0">
                <a:pos x="225574" y="129085"/>
              </a:cxn>
              <a:cxn ang="0">
                <a:pos x="185293" y="121017"/>
              </a:cxn>
              <a:cxn ang="0">
                <a:pos x="145012" y="80678"/>
              </a:cxn>
              <a:cxn ang="0">
                <a:pos x="96674" y="80678"/>
              </a:cxn>
              <a:cxn ang="0">
                <a:pos x="8056" y="169425"/>
              </a:cxn>
              <a:cxn ang="0">
                <a:pos x="8056" y="209764"/>
              </a:cxn>
              <a:cxn ang="0">
                <a:pos x="378642" y="742243"/>
              </a:cxn>
              <a:cxn ang="0">
                <a:pos x="475317" y="782582"/>
              </a:cxn>
              <a:cxn ang="0">
                <a:pos x="475317" y="830990"/>
              </a:cxn>
              <a:cxn ang="0">
                <a:pos x="435036" y="847125"/>
              </a:cxn>
              <a:cxn ang="0">
                <a:pos x="475317" y="871329"/>
              </a:cxn>
              <a:cxn ang="0">
                <a:pos x="475317" y="919736"/>
              </a:cxn>
              <a:cxn ang="0">
                <a:pos x="443092" y="960076"/>
              </a:cxn>
              <a:cxn ang="0">
                <a:pos x="394755" y="1000415"/>
              </a:cxn>
              <a:cxn ang="0">
                <a:pos x="354474" y="1040754"/>
              </a:cxn>
              <a:cxn ang="0">
                <a:pos x="394755" y="1081094"/>
              </a:cxn>
              <a:cxn ang="0">
                <a:pos x="644498" y="1081094"/>
              </a:cxn>
              <a:cxn ang="0">
                <a:pos x="692835" y="1040754"/>
              </a:cxn>
              <a:cxn ang="0">
                <a:pos x="644498" y="1000415"/>
              </a:cxn>
              <a:cxn ang="0">
                <a:pos x="604217" y="952008"/>
              </a:cxn>
              <a:cxn ang="0">
                <a:pos x="563936" y="919736"/>
              </a:cxn>
              <a:cxn ang="0">
                <a:pos x="563936" y="871329"/>
              </a:cxn>
              <a:cxn ang="0">
                <a:pos x="604217" y="847125"/>
              </a:cxn>
              <a:cxn ang="0">
                <a:pos x="563936" y="830990"/>
              </a:cxn>
              <a:cxn ang="0">
                <a:pos x="563936" y="782582"/>
              </a:cxn>
              <a:cxn ang="0">
                <a:pos x="668667" y="742243"/>
              </a:cxn>
              <a:cxn ang="0">
                <a:pos x="821735" y="169425"/>
              </a:cxn>
              <a:cxn ang="0">
                <a:pos x="862016" y="169425"/>
              </a:cxn>
              <a:cxn ang="0">
                <a:pos x="910354" y="129085"/>
              </a:cxn>
              <a:cxn ang="0">
                <a:pos x="950635" y="169425"/>
              </a:cxn>
              <a:cxn ang="0">
                <a:pos x="950635" y="209764"/>
              </a:cxn>
              <a:cxn ang="0">
                <a:pos x="733117" y="572818"/>
              </a:cxn>
              <a:cxn ang="0">
                <a:pos x="821735" y="169425"/>
              </a:cxn>
              <a:cxn ang="0">
                <a:pos x="298080" y="580886"/>
              </a:cxn>
              <a:cxn ang="0">
                <a:pos x="80562" y="217832"/>
              </a:cxn>
              <a:cxn ang="0">
                <a:pos x="80562" y="177493"/>
              </a:cxn>
              <a:cxn ang="0">
                <a:pos x="120843" y="129085"/>
              </a:cxn>
              <a:cxn ang="0">
                <a:pos x="169180" y="177493"/>
              </a:cxn>
              <a:cxn ang="0">
                <a:pos x="209462" y="177493"/>
              </a:cxn>
              <a:cxn ang="0">
                <a:pos x="298080" y="580886"/>
              </a:cxn>
            </a:cxnLst>
            <a:pathLst>
              <a:path w="130" h="134">
                <a:moveTo>
                  <a:pt x="83" y="92"/>
                </a:moveTo>
                <a:cubicBezTo>
                  <a:pt x="130" y="63"/>
                  <a:pt x="128" y="26"/>
                  <a:pt x="128" y="26"/>
                </a:cubicBezTo>
                <a:cubicBezTo>
                  <a:pt x="128" y="21"/>
                  <a:pt x="128" y="21"/>
                  <a:pt x="128" y="21"/>
                </a:cubicBezTo>
                <a:cubicBezTo>
                  <a:pt x="128" y="21"/>
                  <a:pt x="128" y="10"/>
                  <a:pt x="118" y="10"/>
                </a:cubicBezTo>
                <a:cubicBezTo>
                  <a:pt x="115" y="10"/>
                  <a:pt x="112" y="10"/>
                  <a:pt x="112" y="10"/>
                </a:cubicBezTo>
                <a:cubicBezTo>
                  <a:pt x="107" y="10"/>
                  <a:pt x="107" y="15"/>
                  <a:pt x="107" y="15"/>
                </a:cubicBezTo>
                <a:cubicBezTo>
                  <a:pt x="107" y="15"/>
                  <a:pt x="105" y="16"/>
                  <a:pt x="101" y="16"/>
                </a:cubicBezTo>
                <a:cubicBezTo>
                  <a:pt x="101" y="12"/>
                  <a:pt x="102" y="0"/>
                  <a:pt x="102" y="0"/>
                </a:cubicBezTo>
                <a:cubicBezTo>
                  <a:pt x="56" y="6"/>
                  <a:pt x="28" y="0"/>
                  <a:pt x="28" y="0"/>
                </a:cubicBezTo>
                <a:cubicBezTo>
                  <a:pt x="28" y="16"/>
                  <a:pt x="28" y="16"/>
                  <a:pt x="28" y="16"/>
                </a:cubicBezTo>
                <a:cubicBezTo>
                  <a:pt x="24" y="16"/>
                  <a:pt x="23" y="15"/>
                  <a:pt x="23" y="15"/>
                </a:cubicBezTo>
                <a:cubicBezTo>
                  <a:pt x="23" y="15"/>
                  <a:pt x="22" y="10"/>
                  <a:pt x="18" y="10"/>
                </a:cubicBezTo>
                <a:cubicBezTo>
                  <a:pt x="18" y="10"/>
                  <a:pt x="15" y="10"/>
                  <a:pt x="12" y="10"/>
                </a:cubicBezTo>
                <a:cubicBezTo>
                  <a:pt x="2" y="10"/>
                  <a:pt x="1" y="21"/>
                  <a:pt x="1" y="21"/>
                </a:cubicBezTo>
                <a:cubicBezTo>
                  <a:pt x="1" y="26"/>
                  <a:pt x="1" y="26"/>
                  <a:pt x="1" y="26"/>
                </a:cubicBezTo>
                <a:cubicBezTo>
                  <a:pt x="1" y="26"/>
                  <a:pt x="0" y="63"/>
                  <a:pt x="47" y="92"/>
                </a:cubicBezTo>
                <a:cubicBezTo>
                  <a:pt x="47" y="92"/>
                  <a:pt x="52" y="97"/>
                  <a:pt x="59" y="97"/>
                </a:cubicBezTo>
                <a:cubicBezTo>
                  <a:pt x="59" y="103"/>
                  <a:pt x="59" y="103"/>
                  <a:pt x="59" y="103"/>
                </a:cubicBezTo>
                <a:cubicBezTo>
                  <a:pt x="59" y="103"/>
                  <a:pt x="54" y="102"/>
                  <a:pt x="54" y="105"/>
                </a:cubicBezTo>
                <a:cubicBezTo>
                  <a:pt x="54" y="109"/>
                  <a:pt x="59" y="108"/>
                  <a:pt x="59" y="108"/>
                </a:cubicBezTo>
                <a:cubicBezTo>
                  <a:pt x="59" y="114"/>
                  <a:pt x="59" y="114"/>
                  <a:pt x="59" y="114"/>
                </a:cubicBezTo>
                <a:cubicBezTo>
                  <a:pt x="59" y="114"/>
                  <a:pt x="58" y="119"/>
                  <a:pt x="55" y="119"/>
                </a:cubicBezTo>
                <a:cubicBezTo>
                  <a:pt x="55" y="124"/>
                  <a:pt x="49" y="124"/>
                  <a:pt x="49" y="124"/>
                </a:cubicBezTo>
                <a:cubicBezTo>
                  <a:pt x="49" y="124"/>
                  <a:pt x="44" y="125"/>
                  <a:pt x="44" y="129"/>
                </a:cubicBezTo>
                <a:cubicBezTo>
                  <a:pt x="44" y="129"/>
                  <a:pt x="43" y="134"/>
                  <a:pt x="49" y="134"/>
                </a:cubicBezTo>
                <a:cubicBezTo>
                  <a:pt x="57" y="134"/>
                  <a:pt x="80" y="134"/>
                  <a:pt x="80" y="134"/>
                </a:cubicBezTo>
                <a:cubicBezTo>
                  <a:pt x="85" y="134"/>
                  <a:pt x="86" y="129"/>
                  <a:pt x="86" y="129"/>
                </a:cubicBezTo>
                <a:cubicBezTo>
                  <a:pt x="86" y="129"/>
                  <a:pt x="86" y="124"/>
                  <a:pt x="80" y="124"/>
                </a:cubicBezTo>
                <a:cubicBezTo>
                  <a:pt x="75" y="124"/>
                  <a:pt x="75" y="118"/>
                  <a:pt x="75" y="118"/>
                </a:cubicBezTo>
                <a:cubicBezTo>
                  <a:pt x="75" y="118"/>
                  <a:pt x="70" y="119"/>
                  <a:pt x="70" y="114"/>
                </a:cubicBezTo>
                <a:cubicBezTo>
                  <a:pt x="70" y="108"/>
                  <a:pt x="70" y="108"/>
                  <a:pt x="70" y="108"/>
                </a:cubicBezTo>
                <a:cubicBezTo>
                  <a:pt x="70" y="108"/>
                  <a:pt x="75" y="109"/>
                  <a:pt x="75" y="105"/>
                </a:cubicBezTo>
                <a:cubicBezTo>
                  <a:pt x="75" y="102"/>
                  <a:pt x="70" y="103"/>
                  <a:pt x="70" y="103"/>
                </a:cubicBezTo>
                <a:cubicBezTo>
                  <a:pt x="70" y="97"/>
                  <a:pt x="70" y="97"/>
                  <a:pt x="70" y="97"/>
                </a:cubicBezTo>
                <a:cubicBezTo>
                  <a:pt x="75" y="97"/>
                  <a:pt x="79" y="95"/>
                  <a:pt x="83" y="92"/>
                </a:cubicBezTo>
                <a:close/>
                <a:moveTo>
                  <a:pt x="102" y="21"/>
                </a:moveTo>
                <a:cubicBezTo>
                  <a:pt x="103" y="21"/>
                  <a:pt x="107" y="21"/>
                  <a:pt x="107" y="21"/>
                </a:cubicBezTo>
                <a:cubicBezTo>
                  <a:pt x="112" y="21"/>
                  <a:pt x="113" y="16"/>
                  <a:pt x="113" y="16"/>
                </a:cubicBezTo>
                <a:cubicBezTo>
                  <a:pt x="118" y="16"/>
                  <a:pt x="118" y="21"/>
                  <a:pt x="118" y="21"/>
                </a:cubicBezTo>
                <a:cubicBezTo>
                  <a:pt x="118" y="26"/>
                  <a:pt x="118" y="26"/>
                  <a:pt x="118" y="26"/>
                </a:cubicBezTo>
                <a:cubicBezTo>
                  <a:pt x="118" y="26"/>
                  <a:pt x="116" y="47"/>
                  <a:pt x="91" y="71"/>
                </a:cubicBezTo>
                <a:cubicBezTo>
                  <a:pt x="97" y="61"/>
                  <a:pt x="102" y="38"/>
                  <a:pt x="102" y="21"/>
                </a:cubicBezTo>
                <a:close/>
                <a:moveTo>
                  <a:pt x="37" y="72"/>
                </a:moveTo>
                <a:cubicBezTo>
                  <a:pt x="11" y="48"/>
                  <a:pt x="10" y="27"/>
                  <a:pt x="10" y="27"/>
                </a:cubicBezTo>
                <a:cubicBezTo>
                  <a:pt x="10" y="22"/>
                  <a:pt x="10" y="22"/>
                  <a:pt x="10" y="22"/>
                </a:cubicBezTo>
                <a:cubicBezTo>
                  <a:pt x="10" y="22"/>
                  <a:pt x="10" y="16"/>
                  <a:pt x="15" y="16"/>
                </a:cubicBezTo>
                <a:cubicBezTo>
                  <a:pt x="15" y="16"/>
                  <a:pt x="15" y="22"/>
                  <a:pt x="21" y="22"/>
                </a:cubicBezTo>
                <a:cubicBezTo>
                  <a:pt x="21" y="22"/>
                  <a:pt x="25" y="22"/>
                  <a:pt x="26" y="22"/>
                </a:cubicBezTo>
                <a:cubicBezTo>
                  <a:pt x="26" y="39"/>
                  <a:pt x="31" y="62"/>
                  <a:pt x="37" y="72"/>
                </a:cubicBezTo>
                <a:close/>
              </a:path>
            </a:pathLst>
          </a:custGeom>
          <a:solidFill>
            <a:srgbClr val="FFC000"/>
          </a:solid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5720"/>
                                        </p:tgtEl>
                                        <p:attrNameLst>
                                          <p:attrName>style.visibility</p:attrName>
                                        </p:attrNameLst>
                                      </p:cBhvr>
                                      <p:to>
                                        <p:strVal val="visible"/>
                                      </p:to>
                                    </p:set>
                                  </p:childTnLst>
                                </p:cTn>
                              </p:par>
                              <p:par>
                                <p:cTn id="7" presetID="33" presetClass="emph" presetSubtype="0" fill="remove" nodeType="withEffect">
                                  <p:stCondLst>
                                    <p:cond delay="0"/>
                                  </p:stCondLst>
                                  <p:childTnLst>
                                    <p:animClr clrSpc="rgb" dir="cw">
                                      <p:cBhvr override="childStyle">
                                        <p:cTn id="8" dur="500" accel="50000" autoRev="1" tmFilter="0, 0; .33333, 1; 1, 1" fill="hold">
                                          <p:stCondLst>
                                            <p:cond delay="0"/>
                                          </p:stCondLst>
                                        </p:cTn>
                                        <p:tgtEl>
                                          <p:spTgt spid="115720"/>
                                        </p:tgtEl>
                                        <p:attrNameLst>
                                          <p:attrName>style.color</p:attrName>
                                        </p:attrNameLst>
                                      </p:cBhvr>
                                      <p:to>
                                        <a:schemeClr val="tx2"/>
                                      </p:to>
                                    </p:animClr>
                                    <p:animClr clrSpc="rgb" dir="cw">
                                      <p:cBhvr>
                                        <p:cTn id="9" dur="500" accel="50000" autoRev="1" tmFilter="0, 0; .33333, 1; 1, 1" fill="hold">
                                          <p:stCondLst>
                                            <p:cond delay="0"/>
                                          </p:stCondLst>
                                        </p:cTn>
                                        <p:tgtEl>
                                          <p:spTgt spid="115720"/>
                                        </p:tgtEl>
                                        <p:attrNameLst>
                                          <p:attrName>fillcolor</p:attrName>
                                        </p:attrNameLst>
                                      </p:cBhvr>
                                      <p:to>
                                        <a:schemeClr val="tx2"/>
                                      </p:to>
                                    </p:animClr>
                                    <p:set>
                                      <p:cBhvr>
                                        <p:cTn id="10" dur="1000" fill="hold"/>
                                        <p:tgtEl>
                                          <p:spTgt spid="115720"/>
                                        </p:tgtEl>
                                        <p:attrNameLst>
                                          <p:attrName>fill.type</p:attrName>
                                        </p:attrNameLst>
                                      </p:cBhvr>
                                      <p:to>
                                        <p:strVal val="solid"/>
                                      </p:to>
                                    </p:set>
                                    <p:set>
                                      <p:cBhvr>
                                        <p:cTn id="11" dur="1000" fill="hold"/>
                                        <p:tgtEl>
                                          <p:spTgt spid="115720"/>
                                        </p:tgtEl>
                                        <p:attrNameLst>
                                          <p:attrName>fill.on</p:attrName>
                                        </p:attrNameLst>
                                      </p:cBhvr>
                                      <p:to>
                                        <p:strVal val="true"/>
                                      </p:to>
                                    </p:set>
                                    <p:animScale>
                                      <p:cBhvr>
                                        <p:cTn id="12" dur="500" accel="50000" autoRev="1" tmFilter="0, 0; .33333, 1; 1, 1" fill="hold">
                                          <p:stCondLst>
                                            <p:cond delay="0"/>
                                          </p:stCondLst>
                                        </p:cTn>
                                        <p:tgtEl>
                                          <p:spTgt spid="115720"/>
                                        </p:tgtEl>
                                      </p:cBhvr>
                                      <p:from x="100000" y="100000"/>
                                      <p:to x="100000" y="140000"/>
                                    </p:animScale>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5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3244850" y="334963"/>
            <a:ext cx="4968875" cy="576263"/>
          </a:xfrm>
          <a:prstGeom prst="roundRect">
            <a:avLst/>
          </a:prstGeom>
          <a:noFill/>
          <a:ln w="38100">
            <a:solidFill>
              <a:srgbClr val="FF99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218" name="文本框 3"/>
          <p:cNvSpPr txBox="1"/>
          <p:nvPr/>
        </p:nvSpPr>
        <p:spPr>
          <a:xfrm>
            <a:off x="3246438" y="300038"/>
            <a:ext cx="4881562" cy="922337"/>
          </a:xfrm>
          <a:prstGeom prst="rect">
            <a:avLst/>
          </a:prstGeom>
          <a:noFill/>
          <a:ln w="9525">
            <a:noFill/>
          </a:ln>
        </p:spPr>
        <p:txBody>
          <a:bodyPr wrap="square" anchor="t">
            <a:spAutoFit/>
          </a:bodyPr>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Part 01 / </a:t>
            </a:r>
            <a:r>
              <a:rPr lang="zh-CN" altLang="en-US" b="1" dirty="0">
                <a:solidFill>
                  <a:schemeClr val="bg1"/>
                </a:solidFill>
                <a:latin typeface="Arial" panose="020B0604020202020204" pitchFamily="34" charset="0"/>
                <a:ea typeface="宋体" panose="02010600030101010101" pitchFamily="2" charset="-122"/>
                <a:sym typeface="宋体" panose="02010600030101010101" pitchFamily="2" charset="-122"/>
              </a:rPr>
              <a:t>设计背景及内容</a:t>
            </a:r>
            <a:endParaRPr lang="zh-CN" altLang="en-US" b="1" dirty="0">
              <a:solidFill>
                <a:schemeClr val="bg1"/>
              </a:solidFill>
              <a:latin typeface="Arial" panose="020B0604020202020204" pitchFamily="34" charset="0"/>
              <a:ea typeface="宋体" panose="02010600030101010101" pitchFamily="2" charset="-122"/>
            </a:endParaRPr>
          </a:p>
          <a:p>
            <a:endPar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endParaRPr>
          </a:p>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9219" name="矩形 115719"/>
          <p:cNvSpPr/>
          <p:nvPr/>
        </p:nvSpPr>
        <p:spPr>
          <a:xfrm>
            <a:off x="660400" y="1222375"/>
            <a:ext cx="8026400" cy="4822825"/>
          </a:xfrm>
          <a:prstGeom prst="rect">
            <a:avLst/>
          </a:prstGeom>
          <a:gradFill rotWithShape="1">
            <a:gsLst>
              <a:gs pos="0">
                <a:schemeClr val="tx1">
                  <a:alpha val="0"/>
                </a:schemeClr>
              </a:gs>
              <a:gs pos="100000">
                <a:schemeClr val="tx1"/>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t"/>
          <a:p>
            <a:endParaRPr lang="zh-CN" altLang="en-US">
              <a:latin typeface="Arial" panose="020B0604020202020204" pitchFamily="34" charset="0"/>
              <a:ea typeface="宋体" panose="02010600030101010101" pitchFamily="2" charset="-122"/>
            </a:endParaRPr>
          </a:p>
        </p:txBody>
      </p:sp>
      <p:pic>
        <p:nvPicPr>
          <p:cNvPr id="9220" name="图片 115722" descr="未命名-1"/>
          <p:cNvPicPr>
            <a:picLocks noChangeAspect="1"/>
          </p:cNvPicPr>
          <p:nvPr/>
        </p:nvPicPr>
        <p:blipFill>
          <a:blip r:embed="rId1"/>
          <a:stretch>
            <a:fillRect/>
          </a:stretch>
        </p:blipFill>
        <p:spPr>
          <a:xfrm>
            <a:off x="939800" y="1330325"/>
            <a:ext cx="287338" cy="287338"/>
          </a:xfrm>
          <a:prstGeom prst="rect">
            <a:avLst/>
          </a:prstGeom>
          <a:noFill/>
          <a:ln w="9525">
            <a:noFill/>
          </a:ln>
        </p:spPr>
      </p:pic>
      <p:sp>
        <p:nvSpPr>
          <p:cNvPr id="9221" name="文本框 5"/>
          <p:cNvSpPr txBox="1"/>
          <p:nvPr/>
        </p:nvSpPr>
        <p:spPr>
          <a:xfrm>
            <a:off x="1227138" y="1903413"/>
            <a:ext cx="6386512" cy="2168525"/>
          </a:xfrm>
          <a:prstGeom prst="rect">
            <a:avLst/>
          </a:prstGeom>
          <a:noFill/>
          <a:ln w="9525">
            <a:noFill/>
          </a:ln>
        </p:spPr>
        <p:txBody>
          <a:bodyPr wrap="square" anchor="t">
            <a:spAutoFit/>
          </a:bodyPr>
          <a:p>
            <a:pPr>
              <a:lnSpc>
                <a:spcPct val="150000"/>
              </a:lnSpc>
            </a:pPr>
            <a:r>
              <a:rPr lang="en-US" altLang="zh-CN" b="1" dirty="0">
                <a:solidFill>
                  <a:srgbClr val="FF0000"/>
                </a:solidFill>
                <a:latin typeface="Arial" panose="020B0604020202020204" pitchFamily="34" charset="0"/>
                <a:ea typeface="宋体" panose="02010600030101010101" pitchFamily="2" charset="-122"/>
              </a:rPr>
              <a:t>1.2 </a:t>
            </a:r>
            <a:r>
              <a:rPr lang="zh-CN" altLang="en-US" b="1" dirty="0">
                <a:solidFill>
                  <a:srgbClr val="FF0000"/>
                </a:solidFill>
                <a:latin typeface="Arial" panose="020B0604020202020204" pitchFamily="34" charset="0"/>
                <a:ea typeface="宋体" panose="02010600030101010101" pitchFamily="2" charset="-122"/>
              </a:rPr>
              <a:t>设计内容</a:t>
            </a:r>
            <a:endParaRPr lang="zh-CN" altLang="en-US" b="1" dirty="0">
              <a:solidFill>
                <a:schemeClr val="bg1"/>
              </a:solidFill>
              <a:latin typeface="Arial" panose="020B0604020202020204" pitchFamily="34" charset="0"/>
              <a:ea typeface="宋体" panose="02010600030101010101" pitchFamily="2" charset="-122"/>
            </a:endParaRPr>
          </a:p>
          <a:p>
            <a:pPr>
              <a:lnSpc>
                <a:spcPct val="150000"/>
              </a:lnSpc>
            </a:pPr>
            <a:r>
              <a:rPr lang="zh-CN" altLang="en-US" b="1" dirty="0">
                <a:solidFill>
                  <a:schemeClr val="bg1"/>
                </a:solidFill>
                <a:latin typeface="Arial" panose="020B0604020202020204" pitchFamily="34" charset="0"/>
                <a:ea typeface="宋体" panose="02010600030101010101" pitchFamily="2" charset="-122"/>
              </a:rPr>
              <a:t>（</a:t>
            </a:r>
            <a:r>
              <a:rPr lang="en-US" altLang="zh-CN" b="1" dirty="0">
                <a:solidFill>
                  <a:schemeClr val="bg1"/>
                </a:solidFill>
                <a:latin typeface="Arial" panose="020B0604020202020204" pitchFamily="34" charset="0"/>
                <a:ea typeface="宋体" panose="02010600030101010101" pitchFamily="2" charset="-122"/>
              </a:rPr>
              <a:t>1</a:t>
            </a:r>
            <a:r>
              <a:rPr lang="zh-CN" altLang="en-US" b="1" dirty="0">
                <a:solidFill>
                  <a:schemeClr val="bg1"/>
                </a:solidFill>
                <a:latin typeface="Arial" panose="020B0604020202020204" pitchFamily="34" charset="0"/>
                <a:ea typeface="宋体" panose="02010600030101010101" pitchFamily="2" charset="-122"/>
              </a:rPr>
              <a:t>）选择合适的控制器，传感器，显示屏等装置，设计系统硬件电路；</a:t>
            </a:r>
            <a:endParaRPr lang="zh-CN" altLang="en-US" b="1" dirty="0">
              <a:solidFill>
                <a:schemeClr val="bg1"/>
              </a:solidFill>
              <a:latin typeface="Arial" panose="020B0604020202020204" pitchFamily="34" charset="0"/>
              <a:ea typeface="宋体" panose="02010600030101010101" pitchFamily="2" charset="-122"/>
            </a:endParaRPr>
          </a:p>
          <a:p>
            <a:pPr>
              <a:lnSpc>
                <a:spcPct val="150000"/>
              </a:lnSpc>
            </a:pPr>
            <a:r>
              <a:rPr lang="zh-CN" altLang="en-US" b="1" dirty="0">
                <a:solidFill>
                  <a:schemeClr val="bg1"/>
                </a:solidFill>
                <a:latin typeface="Arial" panose="020B0604020202020204" pitchFamily="34" charset="0"/>
                <a:ea typeface="宋体" panose="02010600030101010101" pitchFamily="2" charset="-122"/>
              </a:rPr>
              <a:t>（</a:t>
            </a:r>
            <a:r>
              <a:rPr lang="en-US" altLang="zh-CN" b="1" dirty="0">
                <a:solidFill>
                  <a:schemeClr val="bg1"/>
                </a:solidFill>
                <a:latin typeface="Arial" panose="020B0604020202020204" pitchFamily="34" charset="0"/>
                <a:ea typeface="宋体" panose="02010600030101010101" pitchFamily="2" charset="-122"/>
              </a:rPr>
              <a:t>2</a:t>
            </a:r>
            <a:r>
              <a:rPr lang="zh-CN" altLang="en-US" b="1" dirty="0">
                <a:solidFill>
                  <a:schemeClr val="bg1"/>
                </a:solidFill>
                <a:latin typeface="Arial" panose="020B0604020202020204" pitchFamily="34" charset="0"/>
                <a:ea typeface="宋体" panose="02010600030101010101" pitchFamily="2" charset="-122"/>
              </a:rPr>
              <a:t>）根据硬件电路，设计相关软件程序；</a:t>
            </a:r>
            <a:endParaRPr lang="zh-CN" altLang="en-US" b="1" dirty="0">
              <a:solidFill>
                <a:schemeClr val="bg1"/>
              </a:solidFill>
              <a:latin typeface="Arial" panose="020B0604020202020204" pitchFamily="34" charset="0"/>
              <a:ea typeface="宋体" panose="02010600030101010101" pitchFamily="2" charset="-122"/>
            </a:endParaRPr>
          </a:p>
          <a:p>
            <a:pPr>
              <a:lnSpc>
                <a:spcPct val="150000"/>
              </a:lnSpc>
            </a:pPr>
            <a:endParaRPr lang="zh-CN" altLang="en-US" b="1" dirty="0">
              <a:solidFill>
                <a:schemeClr val="bg1"/>
              </a:solidFill>
              <a:latin typeface="Arial" panose="020B0604020202020204" pitchFamily="34" charset="0"/>
              <a:ea typeface="宋体" panose="02010600030101010101" pitchFamily="2" charset="-122"/>
            </a:endParaRPr>
          </a:p>
        </p:txBody>
      </p:sp>
      <p:pic>
        <p:nvPicPr>
          <p:cNvPr id="9222" name="图片 26682" descr="图片1"/>
          <p:cNvPicPr>
            <a:picLocks noChangeAspect="1"/>
          </p:cNvPicPr>
          <p:nvPr/>
        </p:nvPicPr>
        <p:blipFill>
          <a:blip r:embed="rId2"/>
          <a:stretch>
            <a:fillRect/>
          </a:stretch>
        </p:blipFill>
        <p:spPr>
          <a:xfrm>
            <a:off x="6554788" y="4305300"/>
            <a:ext cx="1511300" cy="149225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221">
                                            <p:txEl>
                                              <p:charRg st="0" end="9"/>
                                            </p:txEl>
                                          </p:spTgt>
                                        </p:tgtEl>
                                        <p:attrNameLst>
                                          <p:attrName>style.visibility</p:attrName>
                                        </p:attrNameLst>
                                      </p:cBhvr>
                                      <p:to>
                                        <p:strVal val="visible"/>
                                      </p:to>
                                    </p:set>
                                    <p:anim calcmode="lin" valueType="num">
                                      <p:cBhvr additive="base">
                                        <p:cTn id="7" dur="500" fill="hold"/>
                                        <p:tgtEl>
                                          <p:spTgt spid="9221">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1">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21">
                                            <p:txEl>
                                              <p:charRg st="9" end="41"/>
                                            </p:txEl>
                                          </p:spTgt>
                                        </p:tgtEl>
                                        <p:attrNameLst>
                                          <p:attrName>style.visibility</p:attrName>
                                        </p:attrNameLst>
                                      </p:cBhvr>
                                      <p:to>
                                        <p:strVal val="visible"/>
                                      </p:to>
                                    </p:set>
                                    <p:anim calcmode="lin" valueType="num">
                                      <p:cBhvr additive="base">
                                        <p:cTn id="11" dur="500" fill="hold"/>
                                        <p:tgtEl>
                                          <p:spTgt spid="9221">
                                            <p:txEl>
                                              <p:charRg st="9" end="4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21">
                                            <p:txEl>
                                              <p:charRg st="9" end="4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21">
                                            <p:txEl>
                                              <p:charRg st="41" end="61"/>
                                            </p:txEl>
                                          </p:spTgt>
                                        </p:tgtEl>
                                        <p:attrNameLst>
                                          <p:attrName>style.visibility</p:attrName>
                                        </p:attrNameLst>
                                      </p:cBhvr>
                                      <p:to>
                                        <p:strVal val="visible"/>
                                      </p:to>
                                    </p:set>
                                    <p:anim calcmode="lin" valueType="num">
                                      <p:cBhvr additive="base">
                                        <p:cTn id="15" dur="500" fill="hold"/>
                                        <p:tgtEl>
                                          <p:spTgt spid="9221">
                                            <p:txEl>
                                              <p:charRg st="41" end="6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21">
                                            <p:txEl>
                                              <p:charRg st="41" end="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3244850" y="334963"/>
            <a:ext cx="4968875" cy="576263"/>
          </a:xfrm>
          <a:prstGeom prst="roundRect">
            <a:avLst/>
          </a:prstGeom>
          <a:noFill/>
          <a:ln w="38100">
            <a:solidFill>
              <a:srgbClr val="FF99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242" name="文本框 3"/>
          <p:cNvSpPr txBox="1"/>
          <p:nvPr/>
        </p:nvSpPr>
        <p:spPr>
          <a:xfrm>
            <a:off x="3246438" y="300038"/>
            <a:ext cx="4881562" cy="922337"/>
          </a:xfrm>
          <a:prstGeom prst="rect">
            <a:avLst/>
          </a:prstGeom>
          <a:noFill/>
          <a:ln w="9525">
            <a:noFill/>
          </a:ln>
        </p:spPr>
        <p:txBody>
          <a:bodyPr wrap="square" anchor="t">
            <a:spAutoFit/>
          </a:bodyPr>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Part 02 / </a:t>
            </a:r>
            <a:r>
              <a:rPr lang="zh-CN" altLang="en-US" b="1" dirty="0">
                <a:solidFill>
                  <a:schemeClr val="bg1"/>
                </a:solidFill>
                <a:latin typeface="Arial" panose="020B0604020202020204" pitchFamily="34" charset="0"/>
                <a:ea typeface="宋体" panose="02010600030101010101" pitchFamily="2" charset="-122"/>
                <a:sym typeface="宋体" panose="02010600030101010101" pitchFamily="2" charset="-122"/>
              </a:rPr>
              <a:t>系统硬件设计</a:t>
            </a:r>
            <a:endParaRPr lang="zh-CN" altLang="en-US" b="1" dirty="0">
              <a:solidFill>
                <a:schemeClr val="bg1"/>
              </a:solidFill>
              <a:latin typeface="Arial" panose="020B0604020202020204" pitchFamily="34" charset="0"/>
              <a:ea typeface="宋体" panose="02010600030101010101" pitchFamily="2" charset="-122"/>
            </a:endParaRPr>
          </a:p>
          <a:p>
            <a:endPar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endParaRPr>
          </a:p>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10243" name="矩形 115719"/>
          <p:cNvSpPr/>
          <p:nvPr/>
        </p:nvSpPr>
        <p:spPr>
          <a:xfrm>
            <a:off x="358775" y="1222375"/>
            <a:ext cx="8027988" cy="4822825"/>
          </a:xfrm>
          <a:prstGeom prst="rect">
            <a:avLst/>
          </a:prstGeom>
          <a:gradFill rotWithShape="1">
            <a:gsLst>
              <a:gs pos="0">
                <a:schemeClr val="tx1">
                  <a:alpha val="0"/>
                </a:schemeClr>
              </a:gs>
              <a:gs pos="100000">
                <a:schemeClr val="tx1"/>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t"/>
          <a:p>
            <a:endParaRPr lang="zh-CN" altLang="en-US">
              <a:latin typeface="Arial" panose="020B0604020202020204" pitchFamily="34" charset="0"/>
              <a:ea typeface="宋体" panose="02010600030101010101" pitchFamily="2" charset="-122"/>
            </a:endParaRPr>
          </a:p>
        </p:txBody>
      </p:sp>
      <p:pic>
        <p:nvPicPr>
          <p:cNvPr id="115723" name="图片 115722" descr="未命名-1"/>
          <p:cNvPicPr>
            <a:picLocks noChangeAspect="1"/>
          </p:cNvPicPr>
          <p:nvPr/>
        </p:nvPicPr>
        <p:blipFill>
          <a:blip r:embed="rId1"/>
          <a:stretch>
            <a:fillRect/>
          </a:stretch>
        </p:blipFill>
        <p:spPr>
          <a:xfrm>
            <a:off x="939800" y="1330325"/>
            <a:ext cx="287338" cy="287338"/>
          </a:xfrm>
          <a:prstGeom prst="rect">
            <a:avLst/>
          </a:prstGeom>
          <a:noFill/>
          <a:ln w="9525">
            <a:noFill/>
          </a:ln>
        </p:spPr>
      </p:pic>
      <p:sp>
        <p:nvSpPr>
          <p:cNvPr id="10246" name="文本框 6"/>
          <p:cNvSpPr txBox="1"/>
          <p:nvPr/>
        </p:nvSpPr>
        <p:spPr>
          <a:xfrm>
            <a:off x="1358900" y="1617663"/>
            <a:ext cx="3305175" cy="368300"/>
          </a:xfrm>
          <a:prstGeom prst="rect">
            <a:avLst/>
          </a:prstGeom>
          <a:noFill/>
          <a:ln w="9525">
            <a:noFill/>
          </a:ln>
        </p:spPr>
        <p:txBody>
          <a:bodyPr wrap="square" anchor="t">
            <a:spAutoFit/>
          </a:bodyPr>
          <a:p>
            <a:r>
              <a:rPr lang="en-US" altLang="zh-CN" b="1" dirty="0">
                <a:solidFill>
                  <a:srgbClr val="FF0000"/>
                </a:solidFill>
                <a:latin typeface="Arial" panose="020B0604020202020204" pitchFamily="34" charset="0"/>
                <a:ea typeface="宋体" panose="02010600030101010101" pitchFamily="2" charset="-122"/>
              </a:rPr>
              <a:t>2</a:t>
            </a:r>
            <a:r>
              <a:rPr lang="en-US" altLang="zh-CN" b="1" dirty="0">
                <a:solidFill>
                  <a:schemeClr val="bg1"/>
                </a:solidFill>
                <a:latin typeface="Arial" panose="020B0604020202020204" pitchFamily="34" charset="0"/>
                <a:ea typeface="宋体" panose="02010600030101010101" pitchFamily="2" charset="-122"/>
              </a:rPr>
              <a:t> </a:t>
            </a:r>
            <a:r>
              <a:rPr lang="zh-CN" altLang="en-US" b="1" dirty="0">
                <a:solidFill>
                  <a:schemeClr val="bg1"/>
                </a:solidFill>
                <a:latin typeface="Arial" panose="020B0604020202020204" pitchFamily="34" charset="0"/>
                <a:ea typeface="宋体" panose="02010600030101010101" pitchFamily="2" charset="-122"/>
              </a:rPr>
              <a:t>系统硬件结构框图如下所示：</a:t>
            </a:r>
            <a:endParaRPr lang="zh-CN" altLang="en-US">
              <a:latin typeface="Arial" panose="020B0604020202020204" pitchFamily="34" charset="0"/>
              <a:ea typeface="宋体" panose="02010600030101010101" pitchFamily="2" charset="-122"/>
            </a:endParaRPr>
          </a:p>
        </p:txBody>
      </p:sp>
      <p:pic>
        <p:nvPicPr>
          <p:cNvPr id="10247" name="图片 115721" descr="wenhuayongpinyi2_0016"/>
          <p:cNvPicPr>
            <a:picLocks noChangeAspect="1"/>
          </p:cNvPicPr>
          <p:nvPr/>
        </p:nvPicPr>
        <p:blipFill>
          <a:blip r:embed="rId2">
            <a:clrChange>
              <a:clrFrom>
                <a:srgbClr val="FFFFFF"/>
              </a:clrFrom>
              <a:clrTo>
                <a:srgbClr val="FFFFFF">
                  <a:alpha val="0"/>
                </a:srgbClr>
              </a:clrTo>
            </a:clrChange>
          </a:blip>
          <a:stretch>
            <a:fillRect/>
          </a:stretch>
        </p:blipFill>
        <p:spPr>
          <a:xfrm>
            <a:off x="6719888" y="1222375"/>
            <a:ext cx="1493837" cy="1028700"/>
          </a:xfrm>
          <a:prstGeom prst="rect">
            <a:avLst/>
          </a:prstGeom>
          <a:noFill/>
          <a:ln w="9525">
            <a:noFill/>
          </a:ln>
        </p:spPr>
      </p:pic>
      <p:pic>
        <p:nvPicPr>
          <p:cNvPr id="4" name="图片 1"/>
          <p:cNvPicPr>
            <a:picLocks noChangeAspect="1"/>
          </p:cNvPicPr>
          <p:nvPr/>
        </p:nvPicPr>
        <p:blipFill>
          <a:blip r:embed="rId3"/>
          <a:stretch>
            <a:fillRect/>
          </a:stretch>
        </p:blipFill>
        <p:spPr>
          <a:xfrm>
            <a:off x="1569085" y="2492058"/>
            <a:ext cx="5269230" cy="3162935"/>
          </a:xfrm>
          <a:prstGeom prst="rect">
            <a:avLst/>
          </a:prstGeom>
          <a:noFill/>
          <a:ln w="9525">
            <a:noFill/>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5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77870" y="403225"/>
            <a:ext cx="1638935" cy="368300"/>
          </a:xfrm>
          <a:prstGeom prst="rect">
            <a:avLst/>
          </a:prstGeom>
          <a:noFill/>
        </p:spPr>
        <p:txBody>
          <a:bodyPr wrap="square" rtlCol="0">
            <a:spAutoFit/>
          </a:bodyPr>
          <a:p>
            <a:r>
              <a:rPr lang="zh-CN" altLang="en-US" b="1">
                <a:solidFill>
                  <a:srgbClr val="FF0000"/>
                </a:solidFill>
              </a:rPr>
              <a:t>硬件原理图</a:t>
            </a:r>
            <a:endParaRPr lang="zh-CN" altLang="en-US" b="1">
              <a:solidFill>
                <a:srgbClr val="FF0000"/>
              </a:solidFill>
            </a:endParaRPr>
          </a:p>
        </p:txBody>
      </p:sp>
      <p:pic>
        <p:nvPicPr>
          <p:cNvPr id="3" name="图片 2" descr="QQ图片20180528131824"/>
          <p:cNvPicPr>
            <a:picLocks noChangeAspect="1"/>
          </p:cNvPicPr>
          <p:nvPr/>
        </p:nvPicPr>
        <p:blipFill>
          <a:blip r:embed="rId1"/>
          <a:stretch>
            <a:fillRect/>
          </a:stretch>
        </p:blipFill>
        <p:spPr>
          <a:xfrm>
            <a:off x="285115" y="912495"/>
            <a:ext cx="8573770" cy="5339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 name="圆角矩形 1"/>
          <p:cNvSpPr/>
          <p:nvPr/>
        </p:nvSpPr>
        <p:spPr>
          <a:xfrm>
            <a:off x="3224213" y="334963"/>
            <a:ext cx="4968875" cy="576263"/>
          </a:xfrm>
          <a:prstGeom prst="roundRect">
            <a:avLst/>
          </a:prstGeom>
          <a:noFill/>
          <a:ln w="38100">
            <a:solidFill>
              <a:srgbClr val="FF99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363" name="文本框 3"/>
          <p:cNvSpPr txBox="1"/>
          <p:nvPr/>
        </p:nvSpPr>
        <p:spPr>
          <a:xfrm>
            <a:off x="3224213" y="300038"/>
            <a:ext cx="4881562" cy="922337"/>
          </a:xfrm>
          <a:prstGeom prst="rect">
            <a:avLst/>
          </a:prstGeom>
          <a:noFill/>
          <a:ln w="9525">
            <a:noFill/>
          </a:ln>
        </p:spPr>
        <p:txBody>
          <a:bodyPr wrap="square" anchor="t">
            <a:spAutoFit/>
          </a:bodyPr>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Part 03 / </a:t>
            </a:r>
            <a:r>
              <a:rPr lang="zh-CN" altLang="en-US" b="1" dirty="0">
                <a:solidFill>
                  <a:schemeClr val="bg1"/>
                </a:solidFill>
                <a:latin typeface="Arial" panose="020B0604020202020204" pitchFamily="34" charset="0"/>
                <a:ea typeface="宋体" panose="02010600030101010101" pitchFamily="2" charset="-122"/>
                <a:sym typeface="宋体" panose="02010600030101010101" pitchFamily="2" charset="-122"/>
              </a:rPr>
              <a:t>系统软件设计</a:t>
            </a:r>
            <a:endParaRPr lang="zh-CN" altLang="en-US" b="1" dirty="0">
              <a:solidFill>
                <a:schemeClr val="bg1"/>
              </a:solidFill>
              <a:latin typeface="Arial" panose="020B0604020202020204" pitchFamily="34" charset="0"/>
              <a:ea typeface="宋体" panose="02010600030101010101" pitchFamily="2" charset="-122"/>
            </a:endParaRPr>
          </a:p>
          <a:p>
            <a:endPar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endParaRPr>
          </a:p>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15364" name="矩形 115719"/>
          <p:cNvSpPr/>
          <p:nvPr/>
        </p:nvSpPr>
        <p:spPr>
          <a:xfrm>
            <a:off x="432435" y="1049973"/>
            <a:ext cx="8026400" cy="5186362"/>
          </a:xfrm>
          <a:prstGeom prst="rect">
            <a:avLst/>
          </a:prstGeom>
          <a:gradFill rotWithShape="1">
            <a:gsLst>
              <a:gs pos="0">
                <a:schemeClr val="tx1">
                  <a:alpha val="0"/>
                </a:schemeClr>
              </a:gs>
              <a:gs pos="100000">
                <a:schemeClr val="tx1"/>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t"/>
          <a:p>
            <a:endParaRPr lang="zh-CN" altLang="en-US">
              <a:latin typeface="Arial" panose="020B0604020202020204" pitchFamily="34" charset="0"/>
              <a:ea typeface="宋体" panose="02010600030101010101" pitchFamily="2" charset="-122"/>
            </a:endParaRPr>
          </a:p>
        </p:txBody>
      </p:sp>
      <p:sp>
        <p:nvSpPr>
          <p:cNvPr id="10" name="圆角矩形标注 9"/>
          <p:cNvSpPr/>
          <p:nvPr/>
        </p:nvSpPr>
        <p:spPr>
          <a:xfrm>
            <a:off x="4799013" y="1319213"/>
            <a:ext cx="3155950" cy="1546225"/>
          </a:xfrm>
          <a:prstGeom prst="wedgeRoundRectCallout">
            <a:avLst>
              <a:gd name="adj1" fmla="val -20830"/>
              <a:gd name="adj2" fmla="val 67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367" name="文本框 10"/>
          <p:cNvSpPr txBox="1"/>
          <p:nvPr/>
        </p:nvSpPr>
        <p:spPr>
          <a:xfrm>
            <a:off x="4799013" y="1319213"/>
            <a:ext cx="3306762" cy="1614487"/>
          </a:xfrm>
          <a:prstGeom prst="rect">
            <a:avLst/>
          </a:prstGeom>
          <a:noFill/>
          <a:ln w="9525">
            <a:noFill/>
          </a:ln>
        </p:spPr>
        <p:txBody>
          <a:bodyPr wrap="square" anchor="t">
            <a:spAutoFit/>
          </a:bodyPr>
          <a:p>
            <a:pPr>
              <a:lnSpc>
                <a:spcPct val="150000"/>
              </a:lnSpc>
            </a:pPr>
            <a:r>
              <a:rPr lang="en-US" altLang="zh-CN" b="1">
                <a:solidFill>
                  <a:srgbClr val="FF0000"/>
                </a:solidFill>
                <a:latin typeface="Arial" panose="020B0604020202020204" pitchFamily="34" charset="0"/>
                <a:ea typeface="宋体" panose="02010600030101010101" pitchFamily="2" charset="-122"/>
              </a:rPr>
              <a:t>3.1 </a:t>
            </a:r>
            <a:r>
              <a:rPr lang="zh-CN" altLang="en-US" b="1">
                <a:solidFill>
                  <a:srgbClr val="FF0000"/>
                </a:solidFill>
                <a:latin typeface="Arial" panose="020B0604020202020204" pitchFamily="34" charset="0"/>
                <a:ea typeface="宋体" panose="02010600030101010101" pitchFamily="2" charset="-122"/>
              </a:rPr>
              <a:t>主程序设计</a:t>
            </a:r>
            <a:endParaRPr lang="zh-CN" altLang="en-US">
              <a:latin typeface="Arial" panose="020B0604020202020204" pitchFamily="34" charset="0"/>
              <a:ea typeface="宋体" panose="02010600030101010101" pitchFamily="2" charset="-122"/>
            </a:endParaRPr>
          </a:p>
          <a:p>
            <a:pPr>
              <a:lnSpc>
                <a:spcPct val="150000"/>
              </a:lnSpc>
            </a:pPr>
            <a:r>
              <a:rPr lang="zh-CN" altLang="en-US">
                <a:latin typeface="Arial" panose="020B0604020202020204" pitchFamily="34" charset="0"/>
                <a:ea typeface="宋体" panose="02010600030101010101" pitchFamily="2" charset="-122"/>
              </a:rPr>
              <a:t>    主程序是软件设计的核心，设计流程图如下所示：</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15368" name="文本框 15"/>
          <p:cNvSpPr txBox="1"/>
          <p:nvPr/>
        </p:nvSpPr>
        <p:spPr>
          <a:xfrm>
            <a:off x="587375" y="1187450"/>
            <a:ext cx="3048000" cy="368300"/>
          </a:xfrm>
          <a:prstGeom prst="rect">
            <a:avLst/>
          </a:prstGeom>
          <a:noFill/>
          <a:ln w="9525">
            <a:noFill/>
          </a:ln>
        </p:spPr>
        <p:txBody>
          <a:bodyPr wrap="square" anchor="t">
            <a:spAutoFit/>
          </a:bodyPr>
          <a:p>
            <a:endParaRPr lang="zh-CN" altLang="en-US">
              <a:latin typeface="Arial" panose="020B0604020202020204" pitchFamily="34" charset="0"/>
              <a:ea typeface="宋体" panose="02010600030101010101" pitchFamily="2" charset="-122"/>
            </a:endParaRPr>
          </a:p>
        </p:txBody>
      </p:sp>
      <p:sp>
        <p:nvSpPr>
          <p:cNvPr id="15369" name="文本框 17"/>
          <p:cNvSpPr txBox="1"/>
          <p:nvPr/>
        </p:nvSpPr>
        <p:spPr>
          <a:xfrm>
            <a:off x="755650" y="1360488"/>
            <a:ext cx="2970213" cy="258445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   </a:t>
            </a:r>
            <a:r>
              <a:rPr lang="en-US" altLang="zh-CN" b="1" dirty="0">
                <a:solidFill>
                  <a:schemeClr val="bg1"/>
                </a:solidFill>
                <a:latin typeface="宋体" panose="02010600030101010101" pitchFamily="2" charset="-122"/>
                <a:ea typeface="宋体" panose="02010600030101010101" pitchFamily="2" charset="-122"/>
              </a:rPr>
              <a:t>本系统的软件设计采用</a:t>
            </a:r>
            <a:r>
              <a:rPr lang="zh-CN" altLang="en-US" b="1" dirty="0">
                <a:solidFill>
                  <a:schemeClr val="bg1"/>
                </a:solidFill>
                <a:latin typeface="宋体" panose="02010600030101010101" pitchFamily="2" charset="-122"/>
                <a:ea typeface="宋体" panose="02010600030101010101" pitchFamily="2" charset="-122"/>
              </a:rPr>
              <a:t>的是</a:t>
            </a:r>
            <a:r>
              <a:rPr lang="en-US" altLang="zh-CN" b="1" dirty="0">
                <a:solidFill>
                  <a:schemeClr val="bg1"/>
                </a:solidFill>
                <a:latin typeface="宋体" panose="02010600030101010101" pitchFamily="2" charset="-122"/>
                <a:ea typeface="宋体" panose="02010600030101010101" pitchFamily="2" charset="-122"/>
              </a:rPr>
              <a:t>将模块化</a:t>
            </a:r>
            <a:r>
              <a:rPr lang="zh-CN" altLang="en-US" b="1" dirty="0">
                <a:solidFill>
                  <a:schemeClr val="bg1"/>
                </a:solidFill>
                <a:latin typeface="宋体" panose="02010600030101010101" pitchFamily="2" charset="-122"/>
                <a:ea typeface="宋体" panose="02010600030101010101" pitchFamily="2" charset="-122"/>
              </a:rPr>
              <a:t>、</a:t>
            </a:r>
            <a:r>
              <a:rPr lang="en-US" altLang="zh-CN" b="1" dirty="0">
                <a:solidFill>
                  <a:schemeClr val="bg1"/>
                </a:solidFill>
                <a:latin typeface="宋体" panose="02010600030101010101" pitchFamily="2" charset="-122"/>
                <a:ea typeface="宋体" panose="02010600030101010101" pitchFamily="2" charset="-122"/>
              </a:rPr>
              <a:t>结构化相结合的设计方法，将一个长的完整的程序按照功能或结构的不同划分成</a:t>
            </a:r>
            <a:r>
              <a:rPr lang="zh-CN" altLang="en-US" b="1" dirty="0">
                <a:solidFill>
                  <a:schemeClr val="bg1"/>
                </a:solidFill>
                <a:latin typeface="宋体" panose="02010600030101010101" pitchFamily="2" charset="-122"/>
                <a:ea typeface="宋体" panose="02010600030101010101" pitchFamily="2" charset="-122"/>
              </a:rPr>
              <a:t>多</a:t>
            </a:r>
            <a:r>
              <a:rPr lang="en-US" altLang="zh-CN" b="1" dirty="0">
                <a:solidFill>
                  <a:schemeClr val="bg1"/>
                </a:solidFill>
                <a:latin typeface="宋体" panose="02010600030101010101" pitchFamily="2" charset="-122"/>
                <a:ea typeface="宋体" panose="02010600030101010101" pitchFamily="2" charset="-122"/>
              </a:rPr>
              <a:t>个</a:t>
            </a:r>
            <a:r>
              <a:rPr lang="zh-CN" altLang="en-US" b="1" dirty="0">
                <a:solidFill>
                  <a:schemeClr val="bg1"/>
                </a:solidFill>
                <a:latin typeface="宋体" panose="02010600030101010101" pitchFamily="2" charset="-122"/>
                <a:ea typeface="宋体" panose="02010600030101010101" pitchFamily="2" charset="-122"/>
              </a:rPr>
              <a:t>独立</a:t>
            </a:r>
            <a:r>
              <a:rPr lang="en-US" altLang="zh-CN" b="1" dirty="0">
                <a:solidFill>
                  <a:schemeClr val="bg1"/>
                </a:solidFill>
                <a:latin typeface="宋体" panose="02010600030101010101" pitchFamily="2" charset="-122"/>
                <a:ea typeface="宋体" panose="02010600030101010101" pitchFamily="2" charset="-122"/>
              </a:rPr>
              <a:t>且较小的模块，这些模块将会在主函数中被依次</a:t>
            </a:r>
            <a:r>
              <a:rPr lang="zh-CN" altLang="en-US" b="1" dirty="0">
                <a:solidFill>
                  <a:schemeClr val="bg1"/>
                </a:solidFill>
                <a:latin typeface="宋体" panose="02010600030101010101" pitchFamily="2" charset="-122"/>
                <a:ea typeface="宋体" panose="02010600030101010101" pitchFamily="2" charset="-122"/>
              </a:rPr>
              <a:t>调用</a:t>
            </a:r>
            <a:r>
              <a:rPr lang="en-US" altLang="zh-CN" b="1" dirty="0">
                <a:solidFill>
                  <a:schemeClr val="bg1"/>
                </a:solidFill>
                <a:latin typeface="宋体" panose="02010600030101010101" pitchFamily="2" charset="-122"/>
                <a:ea typeface="宋体" panose="02010600030101010101" pitchFamily="2" charset="-122"/>
              </a:rPr>
              <a:t>实现各模块的有效连接，完成整体设计功能。</a:t>
            </a:r>
            <a:endParaRPr lang="zh-CN" altLang="en-US">
              <a:latin typeface="Arial" panose="020B0604020202020204" pitchFamily="34" charset="0"/>
              <a:ea typeface="宋体" panose="02010600030101010101" pitchFamily="2" charset="-122"/>
            </a:endParaRPr>
          </a:p>
        </p:txBody>
      </p:sp>
      <p:pic>
        <p:nvPicPr>
          <p:cNvPr id="15370" name="图片 20"/>
          <p:cNvPicPr>
            <a:picLocks noChangeAspect="1"/>
          </p:cNvPicPr>
          <p:nvPr/>
        </p:nvPicPr>
        <p:blipFill>
          <a:blip r:embed="rId2"/>
          <a:stretch>
            <a:fillRect/>
          </a:stretch>
        </p:blipFill>
        <p:spPr>
          <a:xfrm>
            <a:off x="877888" y="4110038"/>
            <a:ext cx="2589212" cy="1738312"/>
          </a:xfrm>
          <a:prstGeom prst="rect">
            <a:avLst/>
          </a:prstGeom>
          <a:noFill/>
          <a:ln w="9525">
            <a:noFill/>
          </a:ln>
        </p:spPr>
      </p:pic>
      <p:pic>
        <p:nvPicPr>
          <p:cNvPr id="4" name="图片 3"/>
          <p:cNvPicPr>
            <a:picLocks noChangeAspect="1"/>
          </p:cNvPicPr>
          <p:nvPr/>
        </p:nvPicPr>
        <p:blipFill>
          <a:blip r:embed="rId3"/>
          <a:stretch>
            <a:fillRect/>
          </a:stretch>
        </p:blipFill>
        <p:spPr>
          <a:xfrm>
            <a:off x="4799330" y="1222375"/>
            <a:ext cx="3485515" cy="501904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3224213" y="334963"/>
            <a:ext cx="4968875" cy="576263"/>
          </a:xfrm>
          <a:prstGeom prst="roundRect">
            <a:avLst/>
          </a:prstGeom>
          <a:noFill/>
          <a:ln w="38100">
            <a:solidFill>
              <a:srgbClr val="FF99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6386" name="文本框 3"/>
          <p:cNvSpPr txBox="1"/>
          <p:nvPr/>
        </p:nvSpPr>
        <p:spPr>
          <a:xfrm>
            <a:off x="3224213" y="300038"/>
            <a:ext cx="4881562" cy="922337"/>
          </a:xfrm>
          <a:prstGeom prst="rect">
            <a:avLst/>
          </a:prstGeom>
          <a:noFill/>
          <a:ln w="9525">
            <a:noFill/>
          </a:ln>
        </p:spPr>
        <p:txBody>
          <a:bodyPr wrap="square" anchor="t">
            <a:spAutoFit/>
          </a:bodyPr>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Part 03 / </a:t>
            </a:r>
            <a:r>
              <a:rPr lang="zh-CN" altLang="en-US" b="1" dirty="0">
                <a:solidFill>
                  <a:schemeClr val="bg1"/>
                </a:solidFill>
                <a:latin typeface="Arial" panose="020B0604020202020204" pitchFamily="34" charset="0"/>
                <a:ea typeface="宋体" panose="02010600030101010101" pitchFamily="2" charset="-122"/>
                <a:sym typeface="宋体" panose="02010600030101010101" pitchFamily="2" charset="-122"/>
              </a:rPr>
              <a:t>系统软件设计</a:t>
            </a:r>
            <a:endParaRPr lang="zh-CN" altLang="en-US" b="1" dirty="0">
              <a:solidFill>
                <a:schemeClr val="bg1"/>
              </a:solidFill>
              <a:latin typeface="Arial" panose="020B0604020202020204" pitchFamily="34" charset="0"/>
              <a:ea typeface="宋体" panose="02010600030101010101" pitchFamily="2" charset="-122"/>
            </a:endParaRPr>
          </a:p>
          <a:p>
            <a:endPar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endParaRPr>
          </a:p>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16387" name="矩形 111623"/>
          <p:cNvSpPr/>
          <p:nvPr/>
        </p:nvSpPr>
        <p:spPr>
          <a:xfrm>
            <a:off x="671513" y="1117600"/>
            <a:ext cx="7793037" cy="4808538"/>
          </a:xfrm>
          <a:prstGeom prst="rect">
            <a:avLst/>
          </a:prstGeom>
          <a:gradFill rotWithShape="1">
            <a:gsLst>
              <a:gs pos="0">
                <a:schemeClr val="tx1">
                  <a:alpha val="0"/>
                </a:schemeClr>
              </a:gs>
              <a:gs pos="100000">
                <a:schemeClr val="tx1"/>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t"/>
          <a:p>
            <a:endParaRPr lang="zh-CN" altLang="en-US">
              <a:latin typeface="Arial" panose="020B0604020202020204" pitchFamily="34" charset="0"/>
              <a:ea typeface="宋体" panose="02010600030101010101" pitchFamily="2" charset="-122"/>
            </a:endParaRPr>
          </a:p>
        </p:txBody>
      </p:sp>
      <p:sp>
        <p:nvSpPr>
          <p:cNvPr id="16388" name="矩形 111624"/>
          <p:cNvSpPr/>
          <p:nvPr/>
        </p:nvSpPr>
        <p:spPr>
          <a:xfrm>
            <a:off x="850900" y="1222375"/>
            <a:ext cx="7442200" cy="4926013"/>
          </a:xfrm>
          <a:prstGeom prst="rect">
            <a:avLst/>
          </a:prstGeom>
          <a:gradFill rotWithShape="1">
            <a:gsLst>
              <a:gs pos="0">
                <a:schemeClr val="tx1"/>
              </a:gs>
              <a:gs pos="100000">
                <a:schemeClr val="tx1">
                  <a:alpha val="0"/>
                </a:schemeClr>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ctr"/>
          <a:p>
            <a:pPr>
              <a:lnSpc>
                <a:spcPct val="200000"/>
              </a:lnSpc>
            </a:pPr>
            <a:r>
              <a:rPr lang="en-US" altLang="zh-CN" sz="1200" dirty="0">
                <a:latin typeface="Arial" panose="020B0604020202020204" pitchFamily="34" charset="0"/>
                <a:ea typeface="宋体" panose="02010600030101010101" pitchFamily="2" charset="-122"/>
              </a:rPr>
              <a:t>      </a:t>
            </a:r>
            <a:endParaRPr lang="en-US" altLang="zh-CN" sz="1200" dirty="0">
              <a:solidFill>
                <a:schemeClr val="bg1"/>
              </a:solidFill>
              <a:latin typeface="Arial" panose="020B0604020202020204" pitchFamily="34" charset="0"/>
              <a:ea typeface="宋体" panose="02010600030101010101" pitchFamily="2" charset="-122"/>
            </a:endParaRPr>
          </a:p>
        </p:txBody>
      </p:sp>
      <p:sp>
        <p:nvSpPr>
          <p:cNvPr id="16389" name="文本框 2"/>
          <p:cNvSpPr txBox="1"/>
          <p:nvPr/>
        </p:nvSpPr>
        <p:spPr>
          <a:xfrm>
            <a:off x="1104900" y="1454150"/>
            <a:ext cx="3706813" cy="3830638"/>
          </a:xfrm>
          <a:prstGeom prst="rect">
            <a:avLst/>
          </a:prstGeom>
          <a:noFill/>
          <a:ln w="9525">
            <a:noFill/>
          </a:ln>
        </p:spPr>
        <p:txBody>
          <a:bodyPr wrap="square" anchor="t">
            <a:spAutoFit/>
          </a:bodyPr>
          <a:p>
            <a:pPr>
              <a:lnSpc>
                <a:spcPct val="150000"/>
              </a:lnSpc>
            </a:pPr>
            <a:r>
              <a:rPr lang="en-US" altLang="zh-CN" b="1" dirty="0">
                <a:solidFill>
                  <a:srgbClr val="FF0000"/>
                </a:solidFill>
                <a:latin typeface="宋体" panose="02010600030101010101" pitchFamily="2" charset="-122"/>
                <a:ea typeface="宋体" panose="02010600030101010101" pitchFamily="2" charset="-122"/>
                <a:sym typeface="宋体" panose="02010600030101010101" pitchFamily="2" charset="-122"/>
              </a:rPr>
              <a:t>3.2  </a:t>
            </a:r>
            <a:r>
              <a:rPr lang="zh-CN" altLang="en-US" b="1" dirty="0">
                <a:solidFill>
                  <a:srgbClr val="FF0000"/>
                </a:solidFill>
                <a:latin typeface="宋体" panose="02010600030101010101" pitchFamily="2" charset="-122"/>
                <a:ea typeface="宋体" panose="02010600030101010101" pitchFamily="2" charset="-122"/>
                <a:sym typeface="宋体" panose="02010600030101010101" pitchFamily="2" charset="-122"/>
              </a:rPr>
              <a:t>温湿度数据采集程序设计</a:t>
            </a:r>
            <a:endPar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en-US" altLang="zh-CN" b="1" dirty="0">
                <a:solidFill>
                  <a:schemeClr val="bg1"/>
                </a:solidFill>
                <a:latin typeface="宋体" panose="02010600030101010101" pitchFamily="2" charset="-122"/>
                <a:ea typeface="宋体" panose="02010600030101010101" pitchFamily="2" charset="-122"/>
                <a:sym typeface="宋体" panose="02010600030101010101" pitchFamily="2" charset="-122"/>
              </a:rPr>
              <a:t>  </a:t>
            </a:r>
            <a:r>
              <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rPr>
              <a:t>数据采集的过程是</a:t>
            </a:r>
            <a:r>
              <a:rPr lang="en-US" altLang="zh-CN" b="1" dirty="0">
                <a:solidFill>
                  <a:schemeClr val="bg1"/>
                </a:solidFill>
                <a:latin typeface="宋体" panose="02010600030101010101" pitchFamily="2" charset="-122"/>
                <a:ea typeface="宋体" panose="02010600030101010101" pitchFamily="2" charset="-122"/>
                <a:sym typeface="宋体" panose="02010600030101010101" pitchFamily="2" charset="-122"/>
              </a:rPr>
              <a:t>;</a:t>
            </a:r>
            <a:r>
              <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rPr>
              <a:t>单片机发送起始信号后</a:t>
            </a:r>
            <a:r>
              <a:rPr lang="en-US" altLang="zh-CN" b="1" dirty="0">
                <a:solidFill>
                  <a:schemeClr val="bg1"/>
                </a:solidFill>
                <a:latin typeface="宋体" panose="02010600030101010101" pitchFamily="2" charset="-122"/>
                <a:ea typeface="宋体" panose="02010600030101010101" pitchFamily="2" charset="-122"/>
                <a:sym typeface="宋体" panose="02010600030101010101" pitchFamily="2" charset="-122"/>
              </a:rPr>
              <a:t>,DHT11从低功耗模式转换到高速模式,等待</a:t>
            </a:r>
            <a:r>
              <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rPr>
              <a:t>单片机</a:t>
            </a:r>
            <a:r>
              <a:rPr lang="en-US" altLang="zh-CN" b="1" dirty="0">
                <a:solidFill>
                  <a:schemeClr val="bg1"/>
                </a:solidFill>
                <a:latin typeface="宋体" panose="02010600030101010101" pitchFamily="2" charset="-122"/>
                <a:ea typeface="宋体" panose="02010600030101010101" pitchFamily="2" charset="-122"/>
                <a:sym typeface="宋体" panose="02010600030101010101" pitchFamily="2" charset="-122"/>
              </a:rPr>
              <a:t>开始信号结束后,DHT11发送响应信号,送出40bit的数据,并触发一次信号采集,</a:t>
            </a:r>
            <a:r>
              <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rPr>
              <a:t>程序设计</a:t>
            </a:r>
            <a:endPar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rPr>
              <a:t>流程图如右图</a:t>
            </a:r>
            <a:endPar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rPr>
              <a:t>所示：</a:t>
            </a:r>
            <a:endPar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pic>
        <p:nvPicPr>
          <p:cNvPr id="16390" name="图片 4"/>
          <p:cNvPicPr>
            <a:picLocks noChangeAspect="1"/>
          </p:cNvPicPr>
          <p:nvPr/>
        </p:nvPicPr>
        <p:blipFill>
          <a:blip r:embed="rId1"/>
          <a:stretch>
            <a:fillRect/>
          </a:stretch>
        </p:blipFill>
        <p:spPr>
          <a:xfrm>
            <a:off x="5614988" y="1454150"/>
            <a:ext cx="2132012" cy="4292600"/>
          </a:xfrm>
          <a:prstGeom prst="rect">
            <a:avLst/>
          </a:prstGeom>
          <a:noFill/>
          <a:ln w="9525">
            <a:noFill/>
          </a:ln>
        </p:spPr>
      </p:pic>
      <p:sp>
        <p:nvSpPr>
          <p:cNvPr id="8198" name="Freeform 54"/>
          <p:cNvSpPr>
            <a:spLocks noEditPoints="1"/>
          </p:cNvSpPr>
          <p:nvPr/>
        </p:nvSpPr>
        <p:spPr>
          <a:xfrm>
            <a:off x="3082925" y="4219575"/>
            <a:ext cx="1200150" cy="1273175"/>
          </a:xfrm>
          <a:custGeom>
            <a:avLst/>
            <a:gdLst/>
            <a:ahLst/>
            <a:cxnLst>
              <a:cxn ang="0">
                <a:pos x="668667" y="742243"/>
              </a:cxn>
              <a:cxn ang="0">
                <a:pos x="1031197" y="209764"/>
              </a:cxn>
              <a:cxn ang="0">
                <a:pos x="1031197" y="169425"/>
              </a:cxn>
              <a:cxn ang="0">
                <a:pos x="950635" y="80678"/>
              </a:cxn>
              <a:cxn ang="0">
                <a:pos x="902297" y="80678"/>
              </a:cxn>
              <a:cxn ang="0">
                <a:pos x="862016" y="121017"/>
              </a:cxn>
              <a:cxn ang="0">
                <a:pos x="813679" y="129085"/>
              </a:cxn>
              <a:cxn ang="0">
                <a:pos x="821735" y="0"/>
              </a:cxn>
              <a:cxn ang="0">
                <a:pos x="225574" y="0"/>
              </a:cxn>
              <a:cxn ang="0">
                <a:pos x="225574" y="129085"/>
              </a:cxn>
              <a:cxn ang="0">
                <a:pos x="185293" y="121017"/>
              </a:cxn>
              <a:cxn ang="0">
                <a:pos x="145012" y="80678"/>
              </a:cxn>
              <a:cxn ang="0">
                <a:pos x="96674" y="80678"/>
              </a:cxn>
              <a:cxn ang="0">
                <a:pos x="8056" y="169425"/>
              </a:cxn>
              <a:cxn ang="0">
                <a:pos x="8056" y="209764"/>
              </a:cxn>
              <a:cxn ang="0">
                <a:pos x="378642" y="742243"/>
              </a:cxn>
              <a:cxn ang="0">
                <a:pos x="475317" y="782582"/>
              </a:cxn>
              <a:cxn ang="0">
                <a:pos x="475317" y="830990"/>
              </a:cxn>
              <a:cxn ang="0">
                <a:pos x="435036" y="847125"/>
              </a:cxn>
              <a:cxn ang="0">
                <a:pos x="475317" y="871329"/>
              </a:cxn>
              <a:cxn ang="0">
                <a:pos x="475317" y="919736"/>
              </a:cxn>
              <a:cxn ang="0">
                <a:pos x="443092" y="960076"/>
              </a:cxn>
              <a:cxn ang="0">
                <a:pos x="394755" y="1000415"/>
              </a:cxn>
              <a:cxn ang="0">
                <a:pos x="354474" y="1040754"/>
              </a:cxn>
              <a:cxn ang="0">
                <a:pos x="394755" y="1081094"/>
              </a:cxn>
              <a:cxn ang="0">
                <a:pos x="644498" y="1081094"/>
              </a:cxn>
              <a:cxn ang="0">
                <a:pos x="692835" y="1040754"/>
              </a:cxn>
              <a:cxn ang="0">
                <a:pos x="644498" y="1000415"/>
              </a:cxn>
              <a:cxn ang="0">
                <a:pos x="604217" y="952008"/>
              </a:cxn>
              <a:cxn ang="0">
                <a:pos x="563936" y="919736"/>
              </a:cxn>
              <a:cxn ang="0">
                <a:pos x="563936" y="871329"/>
              </a:cxn>
              <a:cxn ang="0">
                <a:pos x="604217" y="847125"/>
              </a:cxn>
              <a:cxn ang="0">
                <a:pos x="563936" y="830990"/>
              </a:cxn>
              <a:cxn ang="0">
                <a:pos x="563936" y="782582"/>
              </a:cxn>
              <a:cxn ang="0">
                <a:pos x="668667" y="742243"/>
              </a:cxn>
              <a:cxn ang="0">
                <a:pos x="821735" y="169425"/>
              </a:cxn>
              <a:cxn ang="0">
                <a:pos x="862016" y="169425"/>
              </a:cxn>
              <a:cxn ang="0">
                <a:pos x="910354" y="129085"/>
              </a:cxn>
              <a:cxn ang="0">
                <a:pos x="950635" y="169425"/>
              </a:cxn>
              <a:cxn ang="0">
                <a:pos x="950635" y="209764"/>
              </a:cxn>
              <a:cxn ang="0">
                <a:pos x="733117" y="572818"/>
              </a:cxn>
              <a:cxn ang="0">
                <a:pos x="821735" y="169425"/>
              </a:cxn>
              <a:cxn ang="0">
                <a:pos x="298080" y="580886"/>
              </a:cxn>
              <a:cxn ang="0">
                <a:pos x="80562" y="217832"/>
              </a:cxn>
              <a:cxn ang="0">
                <a:pos x="80562" y="177493"/>
              </a:cxn>
              <a:cxn ang="0">
                <a:pos x="120843" y="129085"/>
              </a:cxn>
              <a:cxn ang="0">
                <a:pos x="169180" y="177493"/>
              </a:cxn>
              <a:cxn ang="0">
                <a:pos x="209462" y="177493"/>
              </a:cxn>
              <a:cxn ang="0">
                <a:pos x="298080" y="580886"/>
              </a:cxn>
            </a:cxnLst>
            <a:pathLst>
              <a:path w="130" h="134">
                <a:moveTo>
                  <a:pt x="83" y="92"/>
                </a:moveTo>
                <a:cubicBezTo>
                  <a:pt x="130" y="63"/>
                  <a:pt x="128" y="26"/>
                  <a:pt x="128" y="26"/>
                </a:cubicBezTo>
                <a:cubicBezTo>
                  <a:pt x="128" y="21"/>
                  <a:pt x="128" y="21"/>
                  <a:pt x="128" y="21"/>
                </a:cubicBezTo>
                <a:cubicBezTo>
                  <a:pt x="128" y="21"/>
                  <a:pt x="128" y="10"/>
                  <a:pt x="118" y="10"/>
                </a:cubicBezTo>
                <a:cubicBezTo>
                  <a:pt x="115" y="10"/>
                  <a:pt x="112" y="10"/>
                  <a:pt x="112" y="10"/>
                </a:cubicBezTo>
                <a:cubicBezTo>
                  <a:pt x="107" y="10"/>
                  <a:pt x="107" y="15"/>
                  <a:pt x="107" y="15"/>
                </a:cubicBezTo>
                <a:cubicBezTo>
                  <a:pt x="107" y="15"/>
                  <a:pt x="105" y="16"/>
                  <a:pt x="101" y="16"/>
                </a:cubicBezTo>
                <a:cubicBezTo>
                  <a:pt x="101" y="12"/>
                  <a:pt x="102" y="0"/>
                  <a:pt x="102" y="0"/>
                </a:cubicBezTo>
                <a:cubicBezTo>
                  <a:pt x="56" y="6"/>
                  <a:pt x="28" y="0"/>
                  <a:pt x="28" y="0"/>
                </a:cubicBezTo>
                <a:cubicBezTo>
                  <a:pt x="28" y="16"/>
                  <a:pt x="28" y="16"/>
                  <a:pt x="28" y="16"/>
                </a:cubicBezTo>
                <a:cubicBezTo>
                  <a:pt x="24" y="16"/>
                  <a:pt x="23" y="15"/>
                  <a:pt x="23" y="15"/>
                </a:cubicBezTo>
                <a:cubicBezTo>
                  <a:pt x="23" y="15"/>
                  <a:pt x="22" y="10"/>
                  <a:pt x="18" y="10"/>
                </a:cubicBezTo>
                <a:cubicBezTo>
                  <a:pt x="18" y="10"/>
                  <a:pt x="15" y="10"/>
                  <a:pt x="12" y="10"/>
                </a:cubicBezTo>
                <a:cubicBezTo>
                  <a:pt x="2" y="10"/>
                  <a:pt x="1" y="21"/>
                  <a:pt x="1" y="21"/>
                </a:cubicBezTo>
                <a:cubicBezTo>
                  <a:pt x="1" y="26"/>
                  <a:pt x="1" y="26"/>
                  <a:pt x="1" y="26"/>
                </a:cubicBezTo>
                <a:cubicBezTo>
                  <a:pt x="1" y="26"/>
                  <a:pt x="0" y="63"/>
                  <a:pt x="47" y="92"/>
                </a:cubicBezTo>
                <a:cubicBezTo>
                  <a:pt x="47" y="92"/>
                  <a:pt x="52" y="97"/>
                  <a:pt x="59" y="97"/>
                </a:cubicBezTo>
                <a:cubicBezTo>
                  <a:pt x="59" y="103"/>
                  <a:pt x="59" y="103"/>
                  <a:pt x="59" y="103"/>
                </a:cubicBezTo>
                <a:cubicBezTo>
                  <a:pt x="59" y="103"/>
                  <a:pt x="54" y="102"/>
                  <a:pt x="54" y="105"/>
                </a:cubicBezTo>
                <a:cubicBezTo>
                  <a:pt x="54" y="109"/>
                  <a:pt x="59" y="108"/>
                  <a:pt x="59" y="108"/>
                </a:cubicBezTo>
                <a:cubicBezTo>
                  <a:pt x="59" y="114"/>
                  <a:pt x="59" y="114"/>
                  <a:pt x="59" y="114"/>
                </a:cubicBezTo>
                <a:cubicBezTo>
                  <a:pt x="59" y="114"/>
                  <a:pt x="58" y="119"/>
                  <a:pt x="55" y="119"/>
                </a:cubicBezTo>
                <a:cubicBezTo>
                  <a:pt x="55" y="124"/>
                  <a:pt x="49" y="124"/>
                  <a:pt x="49" y="124"/>
                </a:cubicBezTo>
                <a:cubicBezTo>
                  <a:pt x="49" y="124"/>
                  <a:pt x="44" y="125"/>
                  <a:pt x="44" y="129"/>
                </a:cubicBezTo>
                <a:cubicBezTo>
                  <a:pt x="44" y="129"/>
                  <a:pt x="43" y="134"/>
                  <a:pt x="49" y="134"/>
                </a:cubicBezTo>
                <a:cubicBezTo>
                  <a:pt x="57" y="134"/>
                  <a:pt x="80" y="134"/>
                  <a:pt x="80" y="134"/>
                </a:cubicBezTo>
                <a:cubicBezTo>
                  <a:pt x="85" y="134"/>
                  <a:pt x="86" y="129"/>
                  <a:pt x="86" y="129"/>
                </a:cubicBezTo>
                <a:cubicBezTo>
                  <a:pt x="86" y="129"/>
                  <a:pt x="86" y="124"/>
                  <a:pt x="80" y="124"/>
                </a:cubicBezTo>
                <a:cubicBezTo>
                  <a:pt x="75" y="124"/>
                  <a:pt x="75" y="118"/>
                  <a:pt x="75" y="118"/>
                </a:cubicBezTo>
                <a:cubicBezTo>
                  <a:pt x="75" y="118"/>
                  <a:pt x="70" y="119"/>
                  <a:pt x="70" y="114"/>
                </a:cubicBezTo>
                <a:cubicBezTo>
                  <a:pt x="70" y="108"/>
                  <a:pt x="70" y="108"/>
                  <a:pt x="70" y="108"/>
                </a:cubicBezTo>
                <a:cubicBezTo>
                  <a:pt x="70" y="108"/>
                  <a:pt x="75" y="109"/>
                  <a:pt x="75" y="105"/>
                </a:cubicBezTo>
                <a:cubicBezTo>
                  <a:pt x="75" y="102"/>
                  <a:pt x="70" y="103"/>
                  <a:pt x="70" y="103"/>
                </a:cubicBezTo>
                <a:cubicBezTo>
                  <a:pt x="70" y="97"/>
                  <a:pt x="70" y="97"/>
                  <a:pt x="70" y="97"/>
                </a:cubicBezTo>
                <a:cubicBezTo>
                  <a:pt x="75" y="97"/>
                  <a:pt x="79" y="95"/>
                  <a:pt x="83" y="92"/>
                </a:cubicBezTo>
                <a:close/>
                <a:moveTo>
                  <a:pt x="102" y="21"/>
                </a:moveTo>
                <a:cubicBezTo>
                  <a:pt x="103" y="21"/>
                  <a:pt x="107" y="21"/>
                  <a:pt x="107" y="21"/>
                </a:cubicBezTo>
                <a:cubicBezTo>
                  <a:pt x="112" y="21"/>
                  <a:pt x="113" y="16"/>
                  <a:pt x="113" y="16"/>
                </a:cubicBezTo>
                <a:cubicBezTo>
                  <a:pt x="118" y="16"/>
                  <a:pt x="118" y="21"/>
                  <a:pt x="118" y="21"/>
                </a:cubicBezTo>
                <a:cubicBezTo>
                  <a:pt x="118" y="26"/>
                  <a:pt x="118" y="26"/>
                  <a:pt x="118" y="26"/>
                </a:cubicBezTo>
                <a:cubicBezTo>
                  <a:pt x="118" y="26"/>
                  <a:pt x="116" y="47"/>
                  <a:pt x="91" y="71"/>
                </a:cubicBezTo>
                <a:cubicBezTo>
                  <a:pt x="97" y="61"/>
                  <a:pt x="102" y="38"/>
                  <a:pt x="102" y="21"/>
                </a:cubicBezTo>
                <a:close/>
                <a:moveTo>
                  <a:pt x="37" y="72"/>
                </a:moveTo>
                <a:cubicBezTo>
                  <a:pt x="11" y="48"/>
                  <a:pt x="10" y="27"/>
                  <a:pt x="10" y="27"/>
                </a:cubicBezTo>
                <a:cubicBezTo>
                  <a:pt x="10" y="22"/>
                  <a:pt x="10" y="22"/>
                  <a:pt x="10" y="22"/>
                </a:cubicBezTo>
                <a:cubicBezTo>
                  <a:pt x="10" y="22"/>
                  <a:pt x="10" y="16"/>
                  <a:pt x="15" y="16"/>
                </a:cubicBezTo>
                <a:cubicBezTo>
                  <a:pt x="15" y="16"/>
                  <a:pt x="15" y="22"/>
                  <a:pt x="21" y="22"/>
                </a:cubicBezTo>
                <a:cubicBezTo>
                  <a:pt x="21" y="22"/>
                  <a:pt x="25" y="22"/>
                  <a:pt x="26" y="22"/>
                </a:cubicBezTo>
                <a:cubicBezTo>
                  <a:pt x="26" y="39"/>
                  <a:pt x="31" y="62"/>
                  <a:pt x="37" y="72"/>
                </a:cubicBezTo>
                <a:close/>
              </a:path>
            </a:pathLst>
          </a:custGeom>
          <a:solidFill>
            <a:schemeClr val="accent3">
              <a:lumMod val="20000"/>
              <a:lumOff val="80000"/>
            </a:schemeClr>
          </a:solidFill>
          <a:ln w="9525">
            <a:noFill/>
          </a:ln>
        </p:spPr>
        <p:txBody>
          <a:bodyPr/>
          <a:p>
            <a:pPr fontAlgn="base"/>
            <a:endParaRPr lang="zh-CN" altLang="en-US" strike="noStrike" noProof="1"/>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3224213" y="334963"/>
            <a:ext cx="4968875" cy="576263"/>
          </a:xfrm>
          <a:prstGeom prst="roundRect">
            <a:avLst/>
          </a:prstGeom>
          <a:noFill/>
          <a:ln w="38100">
            <a:solidFill>
              <a:srgbClr val="FF99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7410" name="文本框 3"/>
          <p:cNvSpPr txBox="1"/>
          <p:nvPr/>
        </p:nvSpPr>
        <p:spPr>
          <a:xfrm>
            <a:off x="3224213" y="300038"/>
            <a:ext cx="4881562" cy="922337"/>
          </a:xfrm>
          <a:prstGeom prst="rect">
            <a:avLst/>
          </a:prstGeom>
          <a:noFill/>
          <a:ln w="9525">
            <a:noFill/>
          </a:ln>
        </p:spPr>
        <p:txBody>
          <a:bodyPr wrap="square" anchor="t">
            <a:spAutoFit/>
          </a:bodyPr>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Part 03 / </a:t>
            </a:r>
            <a:r>
              <a:rPr lang="zh-CN" altLang="en-US" b="1" dirty="0">
                <a:solidFill>
                  <a:schemeClr val="bg1"/>
                </a:solidFill>
                <a:latin typeface="Arial" panose="020B0604020202020204" pitchFamily="34" charset="0"/>
                <a:ea typeface="宋体" panose="02010600030101010101" pitchFamily="2" charset="-122"/>
                <a:sym typeface="宋体" panose="02010600030101010101" pitchFamily="2" charset="-122"/>
              </a:rPr>
              <a:t>系统软件设计</a:t>
            </a:r>
            <a:endParaRPr lang="zh-CN" altLang="en-US" b="1" dirty="0">
              <a:solidFill>
                <a:schemeClr val="bg1"/>
              </a:solidFill>
              <a:latin typeface="Arial" panose="020B0604020202020204" pitchFamily="34" charset="0"/>
              <a:ea typeface="宋体" panose="02010600030101010101" pitchFamily="2" charset="-122"/>
            </a:endParaRPr>
          </a:p>
          <a:p>
            <a:endPar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endParaRPr>
          </a:p>
          <a:p>
            <a:pPr algn="ctr"/>
            <a:r>
              <a:rPr lang="en-US" altLang="zh-CN" b="1" dirty="0">
                <a:solidFill>
                  <a:schemeClr val="bg1"/>
                </a:solidFill>
                <a:latin typeface="Arial" panose="020B0604020202020204" pitchFamily="34" charset="0"/>
                <a:ea typeface="宋体" panose="02010600030101010101" pitchFamily="2" charset="-122"/>
                <a:sym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17411" name="矩形 111623"/>
          <p:cNvSpPr/>
          <p:nvPr/>
        </p:nvSpPr>
        <p:spPr>
          <a:xfrm>
            <a:off x="671513" y="1117600"/>
            <a:ext cx="7793037" cy="4808538"/>
          </a:xfrm>
          <a:prstGeom prst="rect">
            <a:avLst/>
          </a:prstGeom>
          <a:gradFill rotWithShape="1">
            <a:gsLst>
              <a:gs pos="0">
                <a:schemeClr val="tx1">
                  <a:alpha val="0"/>
                </a:schemeClr>
              </a:gs>
              <a:gs pos="100000">
                <a:schemeClr val="tx1"/>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t"/>
          <a:p>
            <a:endParaRPr lang="zh-CN" altLang="en-US">
              <a:latin typeface="Arial" panose="020B0604020202020204" pitchFamily="34" charset="0"/>
              <a:ea typeface="宋体" panose="02010600030101010101" pitchFamily="2" charset="-122"/>
            </a:endParaRPr>
          </a:p>
        </p:txBody>
      </p:sp>
      <p:sp>
        <p:nvSpPr>
          <p:cNvPr id="17412" name="矩形 111624"/>
          <p:cNvSpPr/>
          <p:nvPr/>
        </p:nvSpPr>
        <p:spPr>
          <a:xfrm>
            <a:off x="850900" y="1222375"/>
            <a:ext cx="7442200" cy="4926013"/>
          </a:xfrm>
          <a:prstGeom prst="rect">
            <a:avLst/>
          </a:prstGeom>
          <a:gradFill rotWithShape="1">
            <a:gsLst>
              <a:gs pos="0">
                <a:schemeClr val="tx1"/>
              </a:gs>
              <a:gs pos="100000">
                <a:schemeClr val="tx1">
                  <a:alpha val="0"/>
                </a:schemeClr>
              </a:gs>
            </a:gsLst>
            <a:lin ang="0" scaled="1"/>
            <a:tileRect/>
          </a:gradFill>
          <a:ln w="12700" cap="flat" cmpd="sng">
            <a:solidFill>
              <a:srgbClr val="969696"/>
            </a:solidFill>
            <a:prstDash val="solid"/>
            <a:miter/>
            <a:headEnd type="none" w="med" len="med"/>
            <a:tailEnd type="none" w="med" len="med"/>
          </a:ln>
          <a:effectLst>
            <a:outerShdw dist="109250" dir="2132260" algn="ctr" rotWithShape="0">
              <a:schemeClr val="bg2">
                <a:alpha val="50000"/>
              </a:schemeClr>
            </a:outerShdw>
          </a:effectLst>
        </p:spPr>
        <p:txBody>
          <a:bodyPr anchor="ctr"/>
          <a:p>
            <a:pPr>
              <a:lnSpc>
                <a:spcPct val="200000"/>
              </a:lnSpc>
            </a:pPr>
            <a:r>
              <a:rPr lang="en-US" altLang="zh-CN" sz="1200" dirty="0">
                <a:latin typeface="Arial" panose="020B0604020202020204" pitchFamily="34" charset="0"/>
                <a:ea typeface="宋体" panose="02010600030101010101" pitchFamily="2" charset="-122"/>
              </a:rPr>
              <a:t>      </a:t>
            </a:r>
            <a:endParaRPr lang="en-US" altLang="zh-CN" sz="1200" dirty="0">
              <a:solidFill>
                <a:schemeClr val="bg1"/>
              </a:solidFill>
              <a:latin typeface="Arial" panose="020B0604020202020204" pitchFamily="34" charset="0"/>
              <a:ea typeface="宋体" panose="02010600030101010101" pitchFamily="2" charset="-122"/>
            </a:endParaRPr>
          </a:p>
        </p:txBody>
      </p:sp>
      <p:sp>
        <p:nvSpPr>
          <p:cNvPr id="17413" name="文本框 2"/>
          <p:cNvSpPr txBox="1"/>
          <p:nvPr/>
        </p:nvSpPr>
        <p:spPr>
          <a:xfrm>
            <a:off x="1104900" y="1454150"/>
            <a:ext cx="3706813" cy="1752600"/>
          </a:xfrm>
          <a:prstGeom prst="rect">
            <a:avLst/>
          </a:prstGeom>
          <a:noFill/>
          <a:ln w="9525">
            <a:noFill/>
          </a:ln>
        </p:spPr>
        <p:txBody>
          <a:bodyPr wrap="square" anchor="t">
            <a:spAutoFit/>
          </a:bodyPr>
          <a:p>
            <a:pPr>
              <a:lnSpc>
                <a:spcPct val="150000"/>
              </a:lnSpc>
            </a:pPr>
            <a:r>
              <a:rPr lang="en-US" altLang="zh-CN" b="1" dirty="0">
                <a:solidFill>
                  <a:srgbClr val="FF0000"/>
                </a:solidFill>
                <a:latin typeface="宋体" panose="02010600030101010101" pitchFamily="2" charset="-122"/>
                <a:ea typeface="宋体" panose="02010600030101010101" pitchFamily="2" charset="-122"/>
                <a:sym typeface="宋体" panose="02010600030101010101" pitchFamily="2" charset="-122"/>
              </a:rPr>
              <a:t>3.2  LCD1602</a:t>
            </a:r>
            <a:r>
              <a:rPr lang="zh-CN" altLang="en-US" b="1" dirty="0">
                <a:solidFill>
                  <a:srgbClr val="FF0000"/>
                </a:solidFill>
                <a:latin typeface="宋体" panose="02010600030101010101" pitchFamily="2" charset="-122"/>
                <a:ea typeface="宋体" panose="02010600030101010101" pitchFamily="2" charset="-122"/>
                <a:sym typeface="宋体" panose="02010600030101010101" pitchFamily="2" charset="-122"/>
              </a:rPr>
              <a:t>显示程序设计</a:t>
            </a:r>
            <a:endPar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en-US" altLang="zh-CN" b="1" dirty="0">
                <a:solidFill>
                  <a:schemeClr val="bg1"/>
                </a:solidFill>
                <a:latin typeface="宋体" panose="02010600030101010101" pitchFamily="2" charset="-122"/>
                <a:ea typeface="宋体" panose="02010600030101010101" pitchFamily="2" charset="-122"/>
                <a:sym typeface="宋体" panose="02010600030101010101" pitchFamily="2" charset="-122"/>
              </a:rPr>
              <a:t>  LCD液晶显示器可以显示不同的图形，如线段，字符，汉字</a:t>
            </a:r>
            <a:r>
              <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rPr>
              <a:t>；显示设计流程图如右图所示</a:t>
            </a:r>
            <a:endParaRPr lang="zh-CN" altLang="en-US" b="1"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pic>
        <p:nvPicPr>
          <p:cNvPr id="17414" name="图片 111"/>
          <p:cNvPicPr>
            <a:picLocks noChangeAspect="1"/>
          </p:cNvPicPr>
          <p:nvPr/>
        </p:nvPicPr>
        <p:blipFill>
          <a:blip r:embed="rId1"/>
          <a:stretch>
            <a:fillRect/>
          </a:stretch>
        </p:blipFill>
        <p:spPr>
          <a:xfrm>
            <a:off x="5245100" y="1454150"/>
            <a:ext cx="2352675" cy="4451350"/>
          </a:xfrm>
          <a:prstGeom prst="rect">
            <a:avLst/>
          </a:prstGeom>
          <a:noFill/>
          <a:ln w="9525">
            <a:noFill/>
          </a:ln>
        </p:spPr>
      </p:pic>
      <p:pic>
        <p:nvPicPr>
          <p:cNvPr id="26683" name="图片 26682" descr="图片1"/>
          <p:cNvPicPr>
            <a:picLocks noChangeAspect="1"/>
          </p:cNvPicPr>
          <p:nvPr/>
        </p:nvPicPr>
        <p:blipFill>
          <a:blip r:embed="rId2"/>
          <a:stretch>
            <a:fillRect/>
          </a:stretch>
        </p:blipFill>
        <p:spPr>
          <a:xfrm>
            <a:off x="2093913" y="3970338"/>
            <a:ext cx="1511300" cy="1492250"/>
          </a:xfrm>
          <a:prstGeom prst="rect">
            <a:avLst/>
          </a:prstGeom>
          <a:noFill/>
          <a:ln w="9525">
            <a:noFill/>
          </a:ln>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683"/>
                                        </p:tgtEl>
                                        <p:attrNameLst>
                                          <p:attrName>style.visibility</p:attrName>
                                        </p:attrNameLst>
                                      </p:cBhvr>
                                      <p:to>
                                        <p:strVal val="visible"/>
                                      </p:to>
                                    </p:set>
                                    <p:animEffect transition="in" filter="fade">
                                      <p:cBhvr>
                                        <p:cTn id="7" dur="1000"/>
                                        <p:tgtEl>
                                          <p:spTgt spid="26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0</TotalTime>
  <Words>1255</Words>
  <Application>WPS 演示</Application>
  <PresentationFormat>在屏幕上显示</PresentationFormat>
  <Paragraphs>121</Paragraphs>
  <Slides>12</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微软雅黑</vt:lpstr>
      <vt:lpstr>楷体_GB2312</vt:lpstr>
      <vt:lpstr>黑体</vt:lpstr>
      <vt:lpstr>Impact</vt:lpstr>
      <vt:lpstr>方正姚体</vt:lpstr>
      <vt:lpstr>Arial Unicode MS</vt:lpstr>
      <vt:lpstr>新宋体</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swu.edu.cn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奇特核电形状因子的研究</dc:title>
  <dc:creator>HanXi</dc:creator>
  <cp:lastModifiedBy>心向暖阳</cp:lastModifiedBy>
  <cp:revision>114</cp:revision>
  <dcterms:created xsi:type="dcterms:W3CDTF">2008-03-16T09:26:00Z</dcterms:created>
  <dcterms:modified xsi:type="dcterms:W3CDTF">2018-06-08T12:45:28Z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2052-10.1.0.7400</vt:lpwstr>
  </property>
</Properties>
</file>