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3" r:id="rId2"/>
    <p:sldId id="266" r:id="rId3"/>
    <p:sldId id="267" r:id="rId4"/>
    <p:sldId id="268" r:id="rId5"/>
    <p:sldId id="269" r:id="rId6"/>
    <p:sldId id="270" r:id="rId7"/>
    <p:sldId id="275" r:id="rId8"/>
    <p:sldId id="271" r:id="rId9"/>
    <p:sldId id="276" r:id="rId10"/>
    <p:sldId id="274" r:id="rId11"/>
    <p:sldId id="272" r:id="rId12"/>
    <p:sldId id="277" r:id="rId13"/>
    <p:sldId id="278" r:id="rId14"/>
    <p:sldId id="273" r:id="rId1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6"/>
    <p:restoredTop sz="94720"/>
  </p:normalViewPr>
  <p:slideViewPr>
    <p:cSldViewPr snapToGrid="0">
      <p:cViewPr varScale="1">
        <p:scale>
          <a:sx n="215" d="100"/>
          <a:sy n="215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501FD-20D0-9B48-AA1B-22AF6E15CABB}" type="datetimeFigureOut">
              <a:rPr lang="en-DE" smtClean="0"/>
              <a:t>19.08.24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F3DEE-3DE9-564B-8E4B-C878D20D3F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240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O2 and CO2 neglect second order effects like dependance of density and homogenously distributed </a:t>
            </a:r>
          </a:p>
        </p:txBody>
      </p:sp>
    </p:spTree>
    <p:extLst>
      <p:ext uri="{BB962C8B-B14F-4D97-AF65-F5344CB8AC3E}">
        <p14:creationId xmlns:p14="http://schemas.microsoft.com/office/powerpoint/2010/main" val="17595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DE" dirty="0"/>
              <a:t>urther to do split in training and fitting set and see when overfitting starts </a:t>
            </a:r>
          </a:p>
        </p:txBody>
      </p:sp>
    </p:spTree>
    <p:extLst>
      <p:ext uri="{BB962C8B-B14F-4D97-AF65-F5344CB8AC3E}">
        <p14:creationId xmlns:p14="http://schemas.microsoft.com/office/powerpoint/2010/main" val="1617937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Q</a:t>
            </a:r>
            <a:r>
              <a:rPr lang="en-DE" dirty="0"/>
              <a:t>uestion save the plot with the rotating possibility later question: 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DE" dirty="0"/>
              <a:t>What can be the mistake of my fit? 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730592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DE" dirty="0"/>
              <a:t>hange axis description of non-log plot and zoom into </a:t>
            </a:r>
          </a:p>
          <a:p>
            <a:r>
              <a:rPr lang="en-DE" dirty="0"/>
              <a:t>Can we explain the linear log(p) dependancy of the absorption sigma with the thermal occupation part and a low degree of degeneracy in the formula 9.16 (p.165) from the book Molekuelphysik und Quantenchemie </a:t>
            </a:r>
          </a:p>
          <a:p>
            <a:r>
              <a:rPr lang="en-US" dirty="0"/>
              <a:t>B</a:t>
            </a:r>
            <a:r>
              <a:rPr lang="en-DE" dirty="0"/>
              <a:t>ut this formula doesn”t contain the pressure dependance so far (important for width of absorption peak (maybe in rotational constant?) </a:t>
            </a:r>
          </a:p>
          <a:p>
            <a:r>
              <a:rPr lang="en-DE" dirty="0"/>
              <a:t>Or exponential decreasing with pressure of Jevandjee paper? </a:t>
            </a:r>
          </a:p>
          <a:p>
            <a:r>
              <a:rPr lang="en-US" dirty="0"/>
              <a:t>W</a:t>
            </a:r>
            <a:r>
              <a:rPr lang="en-DE" dirty="0"/>
              <a:t>e see a linear increasing cross section with p but with very small value near zero </a:t>
            </a:r>
          </a:p>
        </p:txBody>
      </p:sp>
    </p:spTree>
    <p:extLst>
      <p:ext uri="{BB962C8B-B14F-4D97-AF65-F5344CB8AC3E}">
        <p14:creationId xmlns:p14="http://schemas.microsoft.com/office/powerpoint/2010/main" val="657843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DE" dirty="0"/>
              <a:t>etter absorption at higher temperatures </a:t>
            </a:r>
          </a:p>
        </p:txBody>
      </p:sp>
    </p:spTree>
    <p:extLst>
      <p:ext uri="{BB962C8B-B14F-4D97-AF65-F5344CB8AC3E}">
        <p14:creationId xmlns:p14="http://schemas.microsoft.com/office/powerpoint/2010/main" val="166204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DE" dirty="0"/>
              <a:t>dea especially pressure broadening can be described by a polynomial fit, other effects worse describable  (but probably wromg because absolute and relative residual are staying more or less the same </a:t>
            </a:r>
          </a:p>
        </p:txBody>
      </p:sp>
    </p:spTree>
    <p:extLst>
      <p:ext uri="{BB962C8B-B14F-4D97-AF65-F5344CB8AC3E}">
        <p14:creationId xmlns:p14="http://schemas.microsoft.com/office/powerpoint/2010/main" val="829342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Maybe: F</a:t>
            </a:r>
            <a:r>
              <a:rPr lang="en-DE" dirty="0"/>
              <a:t>or CO2 fits seem to match better at low temperatures e.g. for 2340 cm</a:t>
            </a:r>
            <a:r>
              <a:rPr lang="en-DE" baseline="30000" dirty="0"/>
              <a:t>-1</a:t>
            </a:r>
            <a:r>
              <a:rPr lang="en-DE" dirty="0"/>
              <a:t> 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82727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Maybe: F</a:t>
            </a:r>
            <a:r>
              <a:rPr lang="en-DE" dirty="0"/>
              <a:t>or CO2 fits seem to match better at low temperatures e.g. for 2340 cm</a:t>
            </a:r>
            <a:r>
              <a:rPr lang="en-DE" baseline="30000" dirty="0"/>
              <a:t>-1</a:t>
            </a:r>
            <a:r>
              <a:rPr lang="en-DE" dirty="0"/>
              <a:t> 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82727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DE" dirty="0"/>
              <a:t>plit up in training and data set </a:t>
            </a:r>
          </a:p>
        </p:txBody>
      </p:sp>
    </p:spTree>
    <p:extLst>
      <p:ext uri="{BB962C8B-B14F-4D97-AF65-F5344CB8AC3E}">
        <p14:creationId xmlns:p14="http://schemas.microsoft.com/office/powerpoint/2010/main" val="1200938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DE" dirty="0"/>
              <a:t>uestion save the plot with the rotating possibility later</a:t>
            </a:r>
          </a:p>
        </p:txBody>
      </p:sp>
    </p:spTree>
    <p:extLst>
      <p:ext uri="{BB962C8B-B14F-4D97-AF65-F5344CB8AC3E}">
        <p14:creationId xmlns:p14="http://schemas.microsoft.com/office/powerpoint/2010/main" val="1736638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DE" dirty="0"/>
              <a:t>eems to be more linear (far away from absorption peak) (explian physically missing)</a:t>
            </a:r>
          </a:p>
        </p:txBody>
      </p:sp>
    </p:spTree>
    <p:extLst>
      <p:ext uri="{BB962C8B-B14F-4D97-AF65-F5344CB8AC3E}">
        <p14:creationId xmlns:p14="http://schemas.microsoft.com/office/powerpoint/2010/main" val="4241666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F3C86-1473-017A-0B8B-E348BB31F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0453F-E445-F254-CCE7-BB0A01D26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7D933-A914-F41E-5025-55B60F963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5D36-7002-154D-A6B6-3FC3C05626AD}" type="datetimeFigureOut">
              <a:rPr lang="en-DE" smtClean="0"/>
              <a:t>19.08.24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D4ACC-67EC-79B2-9702-E6465874F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0F550-2071-95AB-9B67-749E606AA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DD92-2814-844C-BAD0-F6693A34AFA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9290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F4CB9-AA02-90C9-E747-0429EB51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F242F-62CD-F01A-3D92-029FA2ED8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1410D-73CD-BCD4-6D23-D708C665E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5D36-7002-154D-A6B6-3FC3C05626AD}" type="datetimeFigureOut">
              <a:rPr lang="en-DE" smtClean="0"/>
              <a:t>19.08.24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5BB87-6D3E-DD18-281A-5020DD7A1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24F1D-6E2A-C502-93F3-EB4CC2AAD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DD92-2814-844C-BAD0-F6693A34AFA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900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51F230-4E6A-16F8-A828-4415C33F4F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42634-7804-464B-0FE7-4E6CDB610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307CC-BA01-5794-551F-2F4470831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5D36-7002-154D-A6B6-3FC3C05626AD}" type="datetimeFigureOut">
              <a:rPr lang="en-DE" smtClean="0"/>
              <a:t>19.08.24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5D567-563D-DC61-515B-6931FD083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31D5E-2B83-6F54-5A0F-8765D8474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DD92-2814-844C-BAD0-F6693A34AFA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90961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" smtClean="0"/>
              <a:pPr/>
              <a:t>‹#›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69357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76708-AE34-1945-F9AE-6C00798A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25DB5-86E0-FC0A-1729-D00B9EB12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B2044-0D5D-ABE7-8F4D-4A2B0553E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5D36-7002-154D-A6B6-3FC3C05626AD}" type="datetimeFigureOut">
              <a:rPr lang="en-DE" smtClean="0"/>
              <a:t>19.08.24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C7B27-0EF3-87BA-D3BC-EC604FE5F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E82F4-08BA-A5F8-F815-4456C79C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DD92-2814-844C-BAD0-F6693A34AFA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143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68A68-EBD7-6AAF-D15A-AE42E6B69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55EDA-13A3-129B-E4CB-F43388404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F84F1-8EB0-B867-AE20-003071E1C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5D36-7002-154D-A6B6-3FC3C05626AD}" type="datetimeFigureOut">
              <a:rPr lang="en-DE" smtClean="0"/>
              <a:t>19.08.24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43FC6-5D7A-21A8-F7B4-84ECF9DEA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26A23-356D-1599-A965-69F7DA23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DD92-2814-844C-BAD0-F6693A34AFA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20460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484BC-8F6D-F29D-7AE3-2E4F35C0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97894-B252-7A5A-7ECE-4BD9F0735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A57F7-1E8D-D2E8-940C-F78FB19D6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A0095-C04B-A9FE-EE8A-83AED3A2A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5D36-7002-154D-A6B6-3FC3C05626AD}" type="datetimeFigureOut">
              <a:rPr lang="en-DE" smtClean="0"/>
              <a:t>19.08.24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1495C-B5F7-7A2A-A59E-004C1A5D0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2FC9F-97C3-921E-85F8-778A1F21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DD92-2814-844C-BAD0-F6693A34AFA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5458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A993E-300A-6879-8D57-82F9673D1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FB43B-3CA3-0485-F70B-09ECEBDF6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6F9CE6-616D-CE36-899F-C823FF477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B532A7-C98D-5EB5-214D-1528F0DEBA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BED8A-8876-86B4-E56E-C06A03348B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009DA5-19A1-AB97-33AE-D0A1C56A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5D36-7002-154D-A6B6-3FC3C05626AD}" type="datetimeFigureOut">
              <a:rPr lang="en-DE" smtClean="0"/>
              <a:t>19.08.24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5A5518-85AD-3BD3-0BD7-46F7375A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986E06-D693-F0C8-C7F5-A2593CBEA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DD92-2814-844C-BAD0-F6693A34AFA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05650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79F5-BA25-8797-DAE7-E4BCC1F7F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E06ED3-1FE9-3D75-8751-5E9CA6B12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5D36-7002-154D-A6B6-3FC3C05626AD}" type="datetimeFigureOut">
              <a:rPr lang="en-DE" smtClean="0"/>
              <a:t>19.08.24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A3E1D-3051-D802-335F-2823B9B74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F655DC-A6EA-4EAD-F276-1319991B5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DD92-2814-844C-BAD0-F6693A34AFA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553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8413D4-258C-5C4B-2AA0-2FFD1F1EC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5D36-7002-154D-A6B6-3FC3C05626AD}" type="datetimeFigureOut">
              <a:rPr lang="en-DE" smtClean="0"/>
              <a:t>19.08.24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4A9D20-DEC4-BBB0-88A0-0CCD39C24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DDF00-1C22-63D5-9DE3-5BAD1FB3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DD92-2814-844C-BAD0-F6693A34AFA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5097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17045-717D-C9E2-4EDD-7FEEB4810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E2E5C-74F2-EB5B-A99D-8E437B797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4EB63-EFD8-75CA-766D-93CE3EFF4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76BAC-8E7F-871F-B211-00F8023F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5D36-7002-154D-A6B6-3FC3C05626AD}" type="datetimeFigureOut">
              <a:rPr lang="en-DE" smtClean="0"/>
              <a:t>19.08.24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C0612-DDF1-B2C7-9816-35A14FC9E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9A638-A7DB-762C-9BAA-3285516F1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DD92-2814-844C-BAD0-F6693A34AFA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191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AFD4-DDA6-D231-B486-7C0E5EBA8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5C6492-B37E-5369-1AB1-AB5DCEB20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8D324-E489-CA17-872B-871106C86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34D3A-B212-1B7D-4A6D-4FE7801AA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5D36-7002-154D-A6B6-3FC3C05626AD}" type="datetimeFigureOut">
              <a:rPr lang="en-DE" smtClean="0"/>
              <a:t>19.08.24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4DC00-68F4-B938-4044-48ADCB49D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91C1A-F1C1-6475-5932-A1946B5F7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DD92-2814-844C-BAD0-F6693A34AFA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9677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C436F6-3536-2767-F9E2-E51F273BD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FB3BD-F910-099D-696C-D9643A877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C04C3-F67B-4BE9-29B5-444D52D48B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AB5D36-7002-154D-A6B6-3FC3C05626AD}" type="datetimeFigureOut">
              <a:rPr lang="en-DE" smtClean="0"/>
              <a:t>19.08.24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15BB2-BB26-8BF4-AFAB-0EA548271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D49F5-6E35-E076-7AB3-4960D2C4D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7BDD92-2814-844C-BAD0-F6693A34AFA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70639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B657B2-86AF-4FCC-0652-6912A89811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DE" dirty="0"/>
              <a:t>irst fits of arts lookuptable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0BAA25-0D20-B315-F6A8-B9403851A9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DE" dirty="0"/>
              <a:t>1 dimensional linear fits of O3/CO2 athmosphere</a:t>
            </a:r>
          </a:p>
          <a:p>
            <a:r>
              <a:rPr lang="en-US" dirty="0"/>
              <a:t>G</a:t>
            </a:r>
            <a:r>
              <a:rPr lang="en-DE" dirty="0"/>
              <a:t>roup meeting  </a:t>
            </a:r>
          </a:p>
          <a:p>
            <a:r>
              <a:rPr lang="en-DE" dirty="0"/>
              <a:t>26.06.24 </a:t>
            </a:r>
          </a:p>
        </p:txBody>
      </p:sp>
    </p:spTree>
    <p:extLst>
      <p:ext uri="{BB962C8B-B14F-4D97-AF65-F5344CB8AC3E}">
        <p14:creationId xmlns:p14="http://schemas.microsoft.com/office/powerpoint/2010/main" val="2970516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877A-C1AE-A01C-102A-06EB77A8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</a:t>
            </a:r>
            <a:r>
              <a:rPr lang="en-DE" dirty="0"/>
              <a:t>urther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4BF77-9A17-E185-3274-DA0A41E8ED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DE" dirty="0"/>
              <a:t>evelop good standardisation for quality estimation of fit and average deviation</a:t>
            </a:r>
          </a:p>
          <a:p>
            <a:r>
              <a:rPr lang="en-US" dirty="0"/>
              <a:t>Make fit with higher order </a:t>
            </a:r>
            <a:r>
              <a:rPr lang="en-US" dirty="0" err="1"/>
              <a:t>polynoms</a:t>
            </a:r>
            <a:r>
              <a:rPr lang="en-US" dirty="0"/>
              <a:t> </a:t>
            </a:r>
          </a:p>
          <a:p>
            <a:r>
              <a:rPr lang="en-US" dirty="0"/>
              <a:t>Think about physical justification of the polynomial fitting in 1 dimensional </a:t>
            </a:r>
          </a:p>
          <a:p>
            <a:r>
              <a:rPr lang="en-US" dirty="0"/>
              <a:t>Take more or less sample points and evaluate fit quality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80536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79A55-D714-9157-213F-4C03781F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</a:t>
            </a:r>
            <a:r>
              <a:rPr lang="en-DE" dirty="0"/>
              <a:t>irst 3 dimensional plots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7D882-8B05-9B3E-4BE7-90194B24B0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plotted the log(p) and T dependance of the log(cross section) </a:t>
            </a:r>
          </a:p>
          <a:p>
            <a:r>
              <a:rPr lang="en-US" dirty="0"/>
              <a:t>Better optical visualization and estimation of smoothness or not smoothness than with the color plot </a:t>
            </a:r>
          </a:p>
        </p:txBody>
      </p:sp>
      <p:pic>
        <p:nvPicPr>
          <p:cNvPr id="5" name="Picture 4" descr="A graph of a graph&#10;&#10;Description automatically generated">
            <a:extLst>
              <a:ext uri="{FF2B5EF4-FFF2-40B4-BE49-F238E27FC236}">
                <a16:creationId xmlns:a16="http://schemas.microsoft.com/office/drawing/2014/main" id="{4E980D75-BA1B-6219-9C1C-6BF8C9C24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64" y="3009843"/>
            <a:ext cx="4445957" cy="3334468"/>
          </a:xfrm>
          <a:prstGeom prst="rect">
            <a:avLst/>
          </a:prstGeom>
        </p:spPr>
      </p:pic>
      <p:pic>
        <p:nvPicPr>
          <p:cNvPr id="7" name="Picture 6" descr="A graph of a graph&#10;&#10;Description automatically generated">
            <a:extLst>
              <a:ext uri="{FF2B5EF4-FFF2-40B4-BE49-F238E27FC236}">
                <a16:creationId xmlns:a16="http://schemas.microsoft.com/office/drawing/2014/main" id="{B7EA5AEF-4688-A6DB-2D58-157ECDAB8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813" y="3317680"/>
            <a:ext cx="3894667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196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8E29E-E8DA-BECD-941D-689F2A9B7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DE" dirty="0"/>
              <a:t>First 2 dimensional linear fits (ozone)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4C43B-2E94-F5E5-D08B-F6FB8FE48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5952043"/>
            <a:ext cx="11360800" cy="449021"/>
          </a:xfrm>
        </p:spPr>
        <p:txBody>
          <a:bodyPr>
            <a:normAutofit fontScale="55000" lnSpcReduction="20000"/>
          </a:bodyPr>
          <a:lstStyle/>
          <a:p>
            <a:pPr marL="152396" indent="0">
              <a:buNone/>
            </a:pPr>
            <a:r>
              <a:rPr lang="en-DE" dirty="0"/>
              <a:t>2 dimensional linear p-T fit of log(cross section) at one absorption peak (left) and far away from absorption peak (right)</a:t>
            </a:r>
          </a:p>
        </p:txBody>
      </p:sp>
      <p:pic>
        <p:nvPicPr>
          <p:cNvPr id="5" name="Picture 4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2110D168-BA1B-6F48-6ABA-1909E199B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90" y="1536633"/>
            <a:ext cx="5790063" cy="4342547"/>
          </a:xfrm>
          <a:prstGeom prst="rect">
            <a:avLst/>
          </a:prstGeom>
        </p:spPr>
      </p:pic>
      <p:pic>
        <p:nvPicPr>
          <p:cNvPr id="7" name="Picture 6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7B335308-90A3-8BEF-B260-2D08BE859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053" y="1985654"/>
            <a:ext cx="4876212" cy="365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4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82444-B00A-E8C3-1C6A-B41CB433C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DE" dirty="0"/>
              <a:t>Summary and to do now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4C626-9A4C-2CE9-6A20-FE2A7756C8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Developed the basis for 1 and 2 dimensional fitting</a:t>
            </a:r>
          </a:p>
          <a:p>
            <a:pPr marL="152396" indent="0">
              <a:buNone/>
            </a:pPr>
            <a:endParaRPr lang="en-US" dirty="0"/>
          </a:p>
          <a:p>
            <a:r>
              <a:rPr lang="en-US" dirty="0"/>
              <a:t>S</a:t>
            </a:r>
            <a:r>
              <a:rPr lang="en-DE" dirty="0"/>
              <a:t>tudy now more strategically the fitting conditions/ also with R</a:t>
            </a:r>
            <a:r>
              <a:rPr lang="en-DE" baseline="30000" dirty="0"/>
              <a:t>2</a:t>
            </a:r>
            <a:r>
              <a:rPr lang="en-DE" dirty="0"/>
              <a:t> values </a:t>
            </a:r>
          </a:p>
          <a:p>
            <a:r>
              <a:rPr lang="en-US" dirty="0"/>
              <a:t>G</a:t>
            </a:r>
            <a:r>
              <a:rPr lang="en-DE" dirty="0"/>
              <a:t>o to higher polynomials</a:t>
            </a:r>
          </a:p>
          <a:p>
            <a:r>
              <a:rPr lang="en-US" dirty="0"/>
              <a:t>G</a:t>
            </a:r>
            <a:r>
              <a:rPr lang="en-DE" dirty="0"/>
              <a:t>et good physical justification of the fits </a:t>
            </a:r>
          </a:p>
          <a:p>
            <a:endParaRPr lang="en-DE" dirty="0"/>
          </a:p>
          <a:p>
            <a:r>
              <a:rPr lang="en-DE" dirty="0"/>
              <a:t>Especially write a general polynomial parametrization with general quality indicator</a:t>
            </a:r>
          </a:p>
        </p:txBody>
      </p:sp>
    </p:spTree>
    <p:extLst>
      <p:ext uri="{BB962C8B-B14F-4D97-AF65-F5344CB8AC3E}">
        <p14:creationId xmlns:p14="http://schemas.microsoft.com/office/powerpoint/2010/main" val="2880300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BC85A-FB17-0E7C-21AD-B46230C73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DE" dirty="0"/>
              <a:t>Try out linear fitting of 2 dim function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BE2DC-9827-C988-E9E0-E7E8F617CF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pic>
        <p:nvPicPr>
          <p:cNvPr id="5" name="Picture 4" descr="A graph of a graph of a graph&#10;&#10;Description automatically generated">
            <a:extLst>
              <a:ext uri="{FF2B5EF4-FFF2-40B4-BE49-F238E27FC236}">
                <a16:creationId xmlns:a16="http://schemas.microsoft.com/office/drawing/2014/main" id="{67223C5F-D5F7-B56F-E6D3-D701BF2E5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315" y="1536634"/>
            <a:ext cx="5336503" cy="400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75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5954-EE29-3F60-57A1-0680BFAA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DE" dirty="0"/>
              <a:t>CO</a:t>
            </a:r>
            <a:r>
              <a:rPr lang="en-DE" baseline="-25000" dirty="0"/>
              <a:t>2</a:t>
            </a:r>
            <a:r>
              <a:rPr lang="en-DE" dirty="0"/>
              <a:t> far away from absorption peak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7A091-C8C6-51BB-2805-DA132929B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28956" y="1489517"/>
            <a:ext cx="4393544" cy="2099145"/>
          </a:xfrm>
        </p:spPr>
        <p:txBody>
          <a:bodyPr>
            <a:normAutofit fontScale="77500" lnSpcReduction="20000"/>
          </a:bodyPr>
          <a:lstStyle/>
          <a:p>
            <a:pPr marL="152396" indent="0">
              <a:buNone/>
            </a:pPr>
            <a:r>
              <a:rPr lang="en-US" dirty="0"/>
              <a:t>Frequency : 1003 cm</a:t>
            </a:r>
            <a:r>
              <a:rPr lang="en-US" baseline="30000" dirty="0"/>
              <a:t>-1</a:t>
            </a:r>
          </a:p>
          <a:p>
            <a:pPr marL="152396" indent="0">
              <a:buNone/>
            </a:pPr>
            <a:r>
              <a:rPr lang="en-US" dirty="0"/>
              <a:t>Temperature: 240 K</a:t>
            </a:r>
          </a:p>
          <a:p>
            <a:pPr marL="152396" indent="0">
              <a:buNone/>
            </a:pPr>
            <a:r>
              <a:rPr lang="en-US" dirty="0"/>
              <a:t>Fitted log10(abs. cross section)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already linear fit sufficient </a:t>
            </a:r>
          </a:p>
          <a:p>
            <a:pPr marL="152396" indent="0">
              <a:buNone/>
            </a:pPr>
            <a:r>
              <a:rPr lang="en-US" dirty="0"/>
              <a:t>(res = 1.35 * 10^(-5))</a:t>
            </a:r>
          </a:p>
          <a:p>
            <a:pPr marL="152396" indent="0">
              <a:buNone/>
            </a:pPr>
            <a:r>
              <a:rPr lang="en-US" dirty="0"/>
              <a:t>(</a:t>
            </a:r>
            <a:r>
              <a:rPr lang="en-US" dirty="0" err="1"/>
              <a:t>rmse</a:t>
            </a:r>
            <a:r>
              <a:rPr lang="en-US" dirty="0"/>
              <a:t> = 0.00053 for 240 K</a:t>
            </a:r>
          </a:p>
          <a:p>
            <a:pPr marL="152396" indent="0">
              <a:buNone/>
            </a:pPr>
            <a:r>
              <a:rPr lang="en-US" dirty="0"/>
              <a:t>and </a:t>
            </a:r>
            <a:r>
              <a:rPr lang="en-US" dirty="0" err="1"/>
              <a:t>rmse</a:t>
            </a:r>
            <a:r>
              <a:rPr lang="en-US" dirty="0"/>
              <a:t> = 0.0023 for 360 K)</a:t>
            </a:r>
            <a:endParaRPr lang="en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D88149-3D5E-16E7-1387-083FD6E31D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077992" y="3579515"/>
            <a:ext cx="4295472" cy="32216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876237-6396-8FBD-E2EC-D4C99F1816D0}"/>
              </a:ext>
            </a:extLst>
          </p:cNvPr>
          <p:cNvSpPr txBox="1"/>
          <p:nvPr/>
        </p:nvSpPr>
        <p:spPr>
          <a:xfrm>
            <a:off x="1266279" y="1445597"/>
            <a:ext cx="34985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396"/>
            <a:r>
              <a:rPr lang="en-US" sz="2400" dirty="0"/>
              <a:t>Frequency : 1003 cm</a:t>
            </a:r>
            <a:r>
              <a:rPr lang="en-US" sz="2400" baseline="30000" dirty="0"/>
              <a:t>-1</a:t>
            </a:r>
          </a:p>
          <a:p>
            <a:pPr marL="152396"/>
            <a:r>
              <a:rPr lang="en-US" sz="2400" dirty="0"/>
              <a:t>Temperature: 240 K</a:t>
            </a:r>
          </a:p>
          <a:p>
            <a:pPr marL="152396"/>
            <a:r>
              <a:rPr lang="en-US" sz="2400" dirty="0"/>
              <a:t>Fitted abs. cross section</a:t>
            </a:r>
          </a:p>
          <a:p>
            <a:pPr marL="152396"/>
            <a:endParaRPr lang="en-US" sz="2400" dirty="0"/>
          </a:p>
          <a:p>
            <a:pPr marL="152396"/>
            <a:r>
              <a:rPr lang="en-US" sz="2400" dirty="0"/>
              <a:t>already linear fit sufficient </a:t>
            </a:r>
            <a:endParaRPr lang="en-DE" sz="2400" dirty="0"/>
          </a:p>
          <a:p>
            <a:endParaRPr lang="en-DE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05D65E2-DC9F-C70F-96F5-8689DA0B083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55749" y="3292258"/>
            <a:ext cx="4734855" cy="35511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D16309-3BFD-F0D0-2F18-F58BEB5B67F4}"/>
              </a:ext>
            </a:extLst>
          </p:cNvPr>
          <p:cNvSpPr txBox="1"/>
          <p:nvPr/>
        </p:nvSpPr>
        <p:spPr>
          <a:xfrm>
            <a:off x="11053767" y="5190317"/>
            <a:ext cx="51376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67" dirty="0">
                <a:highlight>
                  <a:srgbClr val="008000"/>
                </a:highlight>
              </a:rPr>
              <a:t>[%]</a:t>
            </a:r>
          </a:p>
        </p:txBody>
      </p:sp>
    </p:spTree>
    <p:extLst>
      <p:ext uri="{BB962C8B-B14F-4D97-AF65-F5344CB8AC3E}">
        <p14:creationId xmlns:p14="http://schemas.microsoft.com/office/powerpoint/2010/main" val="3293738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A0207-B794-6B11-8F84-81B0BEEC5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DE" dirty="0"/>
              <a:t>CO2 at main absorption peak (2340 cm</a:t>
            </a:r>
            <a:r>
              <a:rPr lang="en-DE" baseline="30000" dirty="0"/>
              <a:t>-1</a:t>
            </a:r>
            <a:r>
              <a:rPr lang="en-DE" dirty="0"/>
              <a:t>)</a:t>
            </a:r>
            <a:endParaRPr lang="en-DE" baseline="30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4E7C2-90AA-70CA-F704-6362FFA9C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2219" y="4785968"/>
            <a:ext cx="5680400" cy="207203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</a:t>
            </a:r>
            <a:r>
              <a:rPr lang="en-DE" dirty="0"/>
              <a:t>emperature: 240 K (left) and 360 K (right) </a:t>
            </a:r>
          </a:p>
          <a:p>
            <a:r>
              <a:rPr lang="en-US" dirty="0"/>
              <a:t>li</a:t>
            </a:r>
            <a:r>
              <a:rPr lang="en-DE" dirty="0"/>
              <a:t>near and quadratic fit don”t match at all </a:t>
            </a:r>
            <a:endParaRPr lang="en-US" dirty="0"/>
          </a:p>
          <a:p>
            <a:r>
              <a:rPr lang="en-US" dirty="0"/>
              <a:t>Very good cubic fit for 240 K (res = 0.019 and </a:t>
            </a:r>
            <a:r>
              <a:rPr lang="en-US" dirty="0" err="1"/>
              <a:t>rmse</a:t>
            </a:r>
            <a:r>
              <a:rPr lang="en-US" dirty="0"/>
              <a:t> = 0.040)</a:t>
            </a:r>
          </a:p>
          <a:p>
            <a:r>
              <a:rPr lang="en-US" dirty="0"/>
              <a:t>C</a:t>
            </a:r>
            <a:r>
              <a:rPr lang="en-DE" dirty="0"/>
              <a:t>ubic fit in general good but also less precise than fits at other frequencies for 360 K (res = 0.041 and rmse = 0.058)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0604C0-6187-D6FC-13C2-555AF8BB9EA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156174" y="3071466"/>
            <a:ext cx="4572001" cy="3429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84B46C-6D3F-622E-B6BF-1596F16928C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97048" y="1356968"/>
            <a:ext cx="4365784" cy="327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40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20A23-58BD-8D22-AC71-E273AF72F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DE" dirty="0"/>
              <a:t>Ozone main absorption peak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A398F-9462-F60D-4C46-ED665B0D1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1" y="1366800"/>
            <a:ext cx="5989983" cy="2062201"/>
          </a:xfrm>
        </p:spPr>
        <p:txBody>
          <a:bodyPr>
            <a:normAutofit fontScale="77500" lnSpcReduction="20000"/>
          </a:bodyPr>
          <a:lstStyle/>
          <a:p>
            <a:pPr marL="152396" indent="0">
              <a:buNone/>
            </a:pPr>
            <a:r>
              <a:rPr lang="en-DE" dirty="0"/>
              <a:t>frequency: 1003 cm</a:t>
            </a:r>
            <a:r>
              <a:rPr lang="en-DE" baseline="30000" dirty="0"/>
              <a:t>-1</a:t>
            </a:r>
          </a:p>
          <a:p>
            <a:r>
              <a:rPr lang="en-US" dirty="0"/>
              <a:t>T</a:t>
            </a:r>
            <a:r>
              <a:rPr lang="en-DE" dirty="0"/>
              <a:t>emperature: 240 K (left) and 360 K (right)</a:t>
            </a:r>
          </a:p>
          <a:p>
            <a:r>
              <a:rPr lang="en-DE" dirty="0"/>
              <a:t>not well matching linear and quadratic fit</a:t>
            </a:r>
          </a:p>
          <a:p>
            <a:r>
              <a:rPr lang="en-US" dirty="0"/>
              <a:t>g</a:t>
            </a:r>
            <a:r>
              <a:rPr lang="en-DE" dirty="0"/>
              <a:t>ood cubic fits (for 240 K: res = 0.049, rmse = 0.064 )</a:t>
            </a:r>
          </a:p>
          <a:p>
            <a:pPr marL="152396" indent="0">
              <a:buNone/>
            </a:pPr>
            <a:r>
              <a:rPr lang="en-DE" dirty="0"/>
              <a:t>	(for 360 K: res = 0.048 and rmse = 0.064)</a:t>
            </a:r>
          </a:p>
          <a:p>
            <a:pPr marL="152396" indent="0">
              <a:buNone/>
            </a:pP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EA492E-45AB-68CE-2977-2533648031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15600" y="1356967"/>
            <a:ext cx="5512315" cy="41342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39001E-83B3-C7E9-A133-0C0CF75132E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434890" y="3275939"/>
            <a:ext cx="4776081" cy="358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9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AA470-DCB6-A765-2B93-75AE7B07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DE" dirty="0"/>
              <a:t>Ozone far away from absorption peak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38EE8-A63B-C97F-48B0-799F64260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53320" y="1350126"/>
            <a:ext cx="6023080" cy="244529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</a:t>
            </a:r>
            <a:r>
              <a:rPr lang="en-DE" dirty="0"/>
              <a:t>requency: 295 cm</a:t>
            </a:r>
            <a:r>
              <a:rPr lang="en-DE" baseline="30000" dirty="0"/>
              <a:t>-1</a:t>
            </a:r>
          </a:p>
          <a:p>
            <a:r>
              <a:rPr lang="en-US" dirty="0"/>
              <a:t>Temperature: 240 K and 360 K </a:t>
            </a:r>
          </a:p>
          <a:p>
            <a:r>
              <a:rPr lang="en-US" dirty="0"/>
              <a:t>in general, good but not sufficient linear and quadratic fit </a:t>
            </a:r>
          </a:p>
          <a:p>
            <a:r>
              <a:rPr lang="en-US" dirty="0"/>
              <a:t>Flattening at higher pressure only fitted well by cubic fit </a:t>
            </a:r>
          </a:p>
          <a:p>
            <a:pPr marL="152396" indent="0">
              <a:buNone/>
            </a:pPr>
            <a:r>
              <a:rPr lang="en-US" dirty="0"/>
              <a:t>	for 240K: res = 0.0448 and </a:t>
            </a:r>
            <a:r>
              <a:rPr lang="en-US" dirty="0" err="1"/>
              <a:t>rmse</a:t>
            </a:r>
            <a:r>
              <a:rPr lang="en-US" dirty="0"/>
              <a:t> = 0.236</a:t>
            </a:r>
          </a:p>
          <a:p>
            <a:pPr marL="152396" indent="0">
              <a:buNone/>
            </a:pPr>
            <a:r>
              <a:rPr lang="en-US" dirty="0"/>
              <a:t>	for 360K: res = 0.05 and </a:t>
            </a:r>
            <a:r>
              <a:rPr lang="en-US" dirty="0" err="1"/>
              <a:t>rmse</a:t>
            </a:r>
            <a:r>
              <a:rPr lang="en-US" dirty="0"/>
              <a:t> = 0.204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FF6C10-5F62-9877-24C8-0A551D48E8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316052" y="3665830"/>
            <a:ext cx="4260049" cy="31950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406C7A-9ED8-8F35-B4A3-9A49A60E9E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54030" y="1350125"/>
            <a:ext cx="4694305" cy="352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81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0064D-8AB8-4547-6C0B-F19F81CC4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DE" dirty="0"/>
              <a:t>Table with all so far done 1 dim fits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A6A81-E0A1-7D25-C6C2-26F900F634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D271021-17FB-FB1C-D9E3-C856CF7E41A9}"/>
              </a:ext>
            </a:extLst>
          </p:cNvPr>
          <p:cNvGraphicFramePr>
            <a:graphicFrameLocks noGrp="1"/>
          </p:cNvGraphicFramePr>
          <p:nvPr/>
        </p:nvGraphicFramePr>
        <p:xfrm>
          <a:off x="318054" y="1356967"/>
          <a:ext cx="10336693" cy="34521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7993">
                  <a:extLst>
                    <a:ext uri="{9D8B030D-6E8A-4147-A177-3AD203B41FA5}">
                      <a16:colId xmlns:a16="http://schemas.microsoft.com/office/drawing/2014/main" val="2661368167"/>
                    </a:ext>
                  </a:extLst>
                </a:gridCol>
                <a:gridCol w="768485">
                  <a:extLst>
                    <a:ext uri="{9D8B030D-6E8A-4147-A177-3AD203B41FA5}">
                      <a16:colId xmlns:a16="http://schemas.microsoft.com/office/drawing/2014/main" val="1588396400"/>
                    </a:ext>
                  </a:extLst>
                </a:gridCol>
                <a:gridCol w="980481">
                  <a:extLst>
                    <a:ext uri="{9D8B030D-6E8A-4147-A177-3AD203B41FA5}">
                      <a16:colId xmlns:a16="http://schemas.microsoft.com/office/drawing/2014/main" val="1810403965"/>
                    </a:ext>
                  </a:extLst>
                </a:gridCol>
                <a:gridCol w="768485">
                  <a:extLst>
                    <a:ext uri="{9D8B030D-6E8A-4147-A177-3AD203B41FA5}">
                      <a16:colId xmlns:a16="http://schemas.microsoft.com/office/drawing/2014/main" val="4205791015"/>
                    </a:ext>
                  </a:extLst>
                </a:gridCol>
                <a:gridCol w="1483971">
                  <a:extLst>
                    <a:ext uri="{9D8B030D-6E8A-4147-A177-3AD203B41FA5}">
                      <a16:colId xmlns:a16="http://schemas.microsoft.com/office/drawing/2014/main" val="4184222188"/>
                    </a:ext>
                  </a:extLst>
                </a:gridCol>
                <a:gridCol w="1389749">
                  <a:extLst>
                    <a:ext uri="{9D8B030D-6E8A-4147-A177-3AD203B41FA5}">
                      <a16:colId xmlns:a16="http://schemas.microsoft.com/office/drawing/2014/main" val="3253815322"/>
                    </a:ext>
                  </a:extLst>
                </a:gridCol>
                <a:gridCol w="2252457">
                  <a:extLst>
                    <a:ext uri="{9D8B030D-6E8A-4147-A177-3AD203B41FA5}">
                      <a16:colId xmlns:a16="http://schemas.microsoft.com/office/drawing/2014/main" val="2730977515"/>
                    </a:ext>
                  </a:extLst>
                </a:gridCol>
                <a:gridCol w="1955072">
                  <a:extLst>
                    <a:ext uri="{9D8B030D-6E8A-4147-A177-3AD203B41FA5}">
                      <a16:colId xmlns:a16="http://schemas.microsoft.com/office/drawing/2014/main" val="2057721086"/>
                    </a:ext>
                  </a:extLst>
                </a:gridCol>
              </a:tblGrid>
              <a:tr h="192575">
                <a:tc>
                  <a:txBody>
                    <a:bodyPr/>
                    <a:lstStyle/>
                    <a:p>
                      <a:pPr algn="l" fontAlgn="b"/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extLst>
                  <a:ext uri="{0D108BD9-81ED-4DB2-BD59-A6C34878D82A}">
                    <a16:rowId xmlns:a16="http://schemas.microsoft.com/office/drawing/2014/main" val="866434423"/>
                  </a:ext>
                </a:extLst>
              </a:tr>
              <a:tr h="192575">
                <a:tc>
                  <a:txBody>
                    <a:bodyPr/>
                    <a:lstStyle/>
                    <a:p>
                      <a:pPr algn="l" fontAlgn="b"/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highlight>
                            <a:srgbClr val="156082"/>
                          </a:highlight>
                        </a:rPr>
                        <a:t>gas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156082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highlight>
                            <a:srgbClr val="156082"/>
                          </a:highlight>
                        </a:rPr>
                        <a:t>v  [cm</a:t>
                      </a:r>
                      <a:r>
                        <a:rPr lang="en-US" sz="1200" u="none" strike="noStrike" baseline="30000">
                          <a:effectLst/>
                          <a:highlight>
                            <a:srgbClr val="156082"/>
                          </a:highlight>
                        </a:rPr>
                        <a:t>-1</a:t>
                      </a:r>
                      <a:r>
                        <a:rPr lang="en-US" sz="1200" u="none" strike="noStrike">
                          <a:effectLst/>
                          <a:highlight>
                            <a:srgbClr val="156082"/>
                          </a:highlight>
                        </a:rPr>
                        <a:t>] 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156082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highlight>
                            <a:srgbClr val="156082"/>
                          </a:highlight>
                        </a:rPr>
                        <a:t>T [K]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156082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highlight>
                            <a:srgbClr val="156082"/>
                          </a:highlight>
                        </a:rPr>
                        <a:t>linear fit good? (res)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156082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highlight>
                            <a:srgbClr val="156082"/>
                          </a:highlight>
                        </a:rPr>
                        <a:t>quad. fit good? (res)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156082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highlight>
                            <a:srgbClr val="156082"/>
                          </a:highlight>
                        </a:rPr>
                        <a:t>cubic fit good? (res)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156082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highlight>
                            <a:srgbClr val="156082"/>
                          </a:highlight>
                        </a:rPr>
                        <a:t>absortion peak? 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156082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extLst>
                  <a:ext uri="{0D108BD9-81ED-4DB2-BD59-A6C34878D82A}">
                    <a16:rowId xmlns:a16="http://schemas.microsoft.com/office/drawing/2014/main" val="2666848009"/>
                  </a:ext>
                </a:extLst>
              </a:tr>
              <a:tr h="192575">
                <a:tc>
                  <a:txBody>
                    <a:bodyPr/>
                    <a:lstStyle/>
                    <a:p>
                      <a:pPr algn="l" fontAlgn="b"/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highlight>
                            <a:srgbClr val="C0E6F5"/>
                          </a:highlight>
                        </a:rPr>
                        <a:t>CO</a:t>
                      </a:r>
                      <a:r>
                        <a:rPr lang="en-US" sz="1200" u="none" strike="noStrike" baseline="-25000">
                          <a:effectLst/>
                          <a:highlight>
                            <a:srgbClr val="C0E6F5"/>
                          </a:highlight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highlight>
                            <a:srgbClr val="C0E6F5"/>
                          </a:highlight>
                        </a:rPr>
                        <a:t>102 (point6)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200" u="none" strike="noStrike">
                          <a:effectLst/>
                          <a:highlight>
                            <a:srgbClr val="C0E6F5"/>
                          </a:highlight>
                        </a:rPr>
                        <a:t>240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highlight>
                            <a:srgbClr val="C0E6F5"/>
                          </a:highlight>
                        </a:rPr>
                        <a:t>4.8 * 10</a:t>
                      </a:r>
                      <a:r>
                        <a:rPr lang="en-US" sz="1200" u="none" strike="noStrike" baseline="30000">
                          <a:effectLst/>
                          <a:highlight>
                            <a:srgbClr val="C0E6F5"/>
                          </a:highlight>
                        </a:rPr>
                        <a:t>-6</a:t>
                      </a:r>
                      <a:r>
                        <a:rPr lang="en-US" sz="1200" u="none" strike="noStrike">
                          <a:effectLst/>
                          <a:highlight>
                            <a:srgbClr val="C0E6F5"/>
                          </a:highlight>
                        </a:rPr>
                        <a:t>(excellent)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highlight>
                            <a:srgbClr val="C0E6F5"/>
                          </a:highlight>
                        </a:rPr>
                        <a:t>2.7 * 10</a:t>
                      </a:r>
                      <a:r>
                        <a:rPr lang="en-US" sz="1200" u="none" strike="noStrike" baseline="30000">
                          <a:effectLst/>
                          <a:highlight>
                            <a:srgbClr val="C0E6F5"/>
                          </a:highlight>
                        </a:rPr>
                        <a:t>-6</a:t>
                      </a:r>
                      <a:r>
                        <a:rPr lang="en-US" sz="1200" u="none" strike="noStrike">
                          <a:effectLst/>
                          <a:highlight>
                            <a:srgbClr val="C0E6F5"/>
                          </a:highlight>
                        </a:rPr>
                        <a:t>(excellent)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highlight>
                            <a:srgbClr val="C0E6F5"/>
                          </a:highlight>
                        </a:rPr>
                        <a:t>1.2 * 10</a:t>
                      </a:r>
                      <a:r>
                        <a:rPr lang="en-US" sz="1200" u="none" strike="noStrike" baseline="30000">
                          <a:effectLst/>
                          <a:highlight>
                            <a:srgbClr val="C0E6F5"/>
                          </a:highlight>
                        </a:rPr>
                        <a:t>-6    </a:t>
                      </a:r>
                      <a:r>
                        <a:rPr lang="en-US" sz="1200" u="none" strike="noStrike">
                          <a:effectLst/>
                          <a:highlight>
                            <a:srgbClr val="C0E6F5"/>
                          </a:highlight>
                        </a:rPr>
                        <a:t>(excellent)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highlight>
                            <a:srgbClr val="C0E6F5"/>
                          </a:highlight>
                        </a:rPr>
                        <a:t>no absorption peak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extLst>
                  <a:ext uri="{0D108BD9-81ED-4DB2-BD59-A6C34878D82A}">
                    <a16:rowId xmlns:a16="http://schemas.microsoft.com/office/drawing/2014/main" val="2960900829"/>
                  </a:ext>
                </a:extLst>
              </a:tr>
              <a:tr h="192575">
                <a:tc>
                  <a:txBody>
                    <a:bodyPr/>
                    <a:lstStyle/>
                    <a:p>
                      <a:pPr algn="l" fontAlgn="b"/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</a:t>
                      </a:r>
                      <a:r>
                        <a:rPr lang="en-US" sz="1200" u="none" strike="noStrike" baseline="-25000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102 (point6)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200" u="none" strike="noStrike">
                          <a:effectLst/>
                        </a:rPr>
                        <a:t>360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5.7 * 10</a:t>
                      </a:r>
                      <a:r>
                        <a:rPr lang="en-US" sz="1200" u="none" strike="noStrike" baseline="30000">
                          <a:effectLst/>
                        </a:rPr>
                        <a:t>-5</a:t>
                      </a:r>
                      <a:r>
                        <a:rPr lang="en-US" sz="1200" u="none" strike="noStrike">
                          <a:effectLst/>
                        </a:rPr>
                        <a:t>(excellent)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3.26 * 10</a:t>
                      </a:r>
                      <a:r>
                        <a:rPr lang="en-US" sz="1200" u="none" strike="noStrike" baseline="30000">
                          <a:effectLst/>
                        </a:rPr>
                        <a:t>-5</a:t>
                      </a:r>
                      <a:r>
                        <a:rPr lang="en-US" sz="1200" u="none" strike="noStrike">
                          <a:effectLst/>
                        </a:rPr>
                        <a:t>(excellent)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1.48 * 10</a:t>
                      </a:r>
                      <a:r>
                        <a:rPr lang="en-US" sz="1200" u="none" strike="noStrike" baseline="30000">
                          <a:effectLst/>
                        </a:rPr>
                        <a:t>-5</a:t>
                      </a:r>
                      <a:r>
                        <a:rPr lang="en-US" sz="1200" u="none" strike="noStrike">
                          <a:effectLst/>
                        </a:rPr>
                        <a:t>(excellent)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no absorption peak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extLst>
                  <a:ext uri="{0D108BD9-81ED-4DB2-BD59-A6C34878D82A}">
                    <a16:rowId xmlns:a16="http://schemas.microsoft.com/office/drawing/2014/main" val="1266904901"/>
                  </a:ext>
                </a:extLst>
              </a:tr>
              <a:tr h="192575">
                <a:tc>
                  <a:txBody>
                    <a:bodyPr/>
                    <a:lstStyle/>
                    <a:p>
                      <a:pPr algn="l" fontAlgn="b"/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highlight>
                            <a:srgbClr val="C0E6F5"/>
                          </a:highlight>
                        </a:rPr>
                        <a:t>CO</a:t>
                      </a:r>
                      <a:r>
                        <a:rPr lang="en-US" sz="1200" u="none" strike="noStrike" baseline="-25000">
                          <a:effectLst/>
                          <a:highlight>
                            <a:srgbClr val="C0E6F5"/>
                          </a:highlight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highlight>
                            <a:srgbClr val="C0E6F5"/>
                          </a:highlight>
                        </a:rPr>
                        <a:t>649 (point40)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200" u="none" strike="noStrike">
                          <a:effectLst/>
                          <a:highlight>
                            <a:srgbClr val="C0E6F5"/>
                          </a:highlight>
                        </a:rPr>
                        <a:t>240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highlight>
                            <a:srgbClr val="C0E6F5"/>
                          </a:highlight>
                        </a:rPr>
                        <a:t>0.332 (quite good)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highlight>
                            <a:srgbClr val="C0E6F5"/>
                          </a:highlight>
                        </a:rPr>
                        <a:t>0.111 (good)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highlight>
                            <a:srgbClr val="C0E6F5"/>
                          </a:highlight>
                        </a:rPr>
                        <a:t>0.019 (very good)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highlight>
                            <a:srgbClr val="C0E6F5"/>
                          </a:highlight>
                        </a:rPr>
                        <a:t>main absorption peak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extLst>
                  <a:ext uri="{0D108BD9-81ED-4DB2-BD59-A6C34878D82A}">
                    <a16:rowId xmlns:a16="http://schemas.microsoft.com/office/drawing/2014/main" val="2437138473"/>
                  </a:ext>
                </a:extLst>
              </a:tr>
              <a:tr h="192575">
                <a:tc>
                  <a:txBody>
                    <a:bodyPr/>
                    <a:lstStyle/>
                    <a:p>
                      <a:pPr algn="l" fontAlgn="b"/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</a:t>
                      </a:r>
                      <a:r>
                        <a:rPr lang="en-US" sz="1200" u="none" strike="noStrike" baseline="-25000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649 (point40)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200" u="none" strike="noStrike">
                          <a:effectLst/>
                        </a:rPr>
                        <a:t>360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0.457 (quite good)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0.276 (good)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0.031 (very god)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main absorption peak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extLst>
                  <a:ext uri="{0D108BD9-81ED-4DB2-BD59-A6C34878D82A}">
                    <a16:rowId xmlns:a16="http://schemas.microsoft.com/office/drawing/2014/main" val="3106911158"/>
                  </a:ext>
                </a:extLst>
              </a:tr>
              <a:tr h="197731">
                <a:tc>
                  <a:txBody>
                    <a:bodyPr/>
                    <a:lstStyle/>
                    <a:p>
                      <a:pPr algn="l" fontAlgn="b"/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highlight>
                            <a:srgbClr val="C0E6F5"/>
                          </a:highlight>
                        </a:rPr>
                        <a:t>CO</a:t>
                      </a:r>
                      <a:r>
                        <a:rPr lang="en-US" sz="1200" u="none" strike="noStrike" baseline="-25000">
                          <a:effectLst/>
                          <a:highlight>
                            <a:srgbClr val="C0E6F5"/>
                          </a:highlight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highlight>
                            <a:srgbClr val="C0E6F5"/>
                          </a:highlight>
                        </a:rPr>
                        <a:t>1003(point 62)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200" u="none" strike="noStrike">
                          <a:effectLst/>
                          <a:highlight>
                            <a:srgbClr val="C0E6F5"/>
                          </a:highlight>
                        </a:rPr>
                        <a:t>240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highlight>
                            <a:srgbClr val="C0E6F5"/>
                          </a:highlight>
                        </a:rPr>
                        <a:t>1.35 * 10</a:t>
                      </a:r>
                      <a:r>
                        <a:rPr lang="en-US" sz="1200" u="none" strike="noStrike" baseline="30000">
                          <a:effectLst/>
                          <a:highlight>
                            <a:srgbClr val="C0E6F5"/>
                          </a:highlight>
                        </a:rPr>
                        <a:t>-5</a:t>
                      </a:r>
                      <a:r>
                        <a:rPr lang="en-US" sz="1200" u="none" strike="noStrike">
                          <a:effectLst/>
                          <a:highlight>
                            <a:srgbClr val="C0E6F5"/>
                          </a:highlight>
                        </a:rPr>
                        <a:t>(excellent)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highlight>
                            <a:srgbClr val="C0E6F5"/>
                          </a:highlight>
                        </a:rPr>
                        <a:t>7.51* 10</a:t>
                      </a:r>
                      <a:r>
                        <a:rPr lang="en-US" sz="1200" u="none" strike="noStrike" baseline="30000">
                          <a:effectLst/>
                          <a:highlight>
                            <a:srgbClr val="C0E6F5"/>
                          </a:highlight>
                        </a:rPr>
                        <a:t>-6 </a:t>
                      </a:r>
                      <a:r>
                        <a:rPr lang="en-US" sz="1200" u="none" strike="noStrike">
                          <a:effectLst/>
                          <a:highlight>
                            <a:srgbClr val="C0E6F5"/>
                          </a:highlight>
                        </a:rPr>
                        <a:t>(excellent)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highlight>
                            <a:srgbClr val="C0E6F5"/>
                          </a:highlight>
                        </a:rPr>
                        <a:t>3.29* 10</a:t>
                      </a:r>
                      <a:r>
                        <a:rPr lang="en-US" sz="1200" u="none" strike="noStrike" baseline="30000">
                          <a:effectLst/>
                          <a:highlight>
                            <a:srgbClr val="C0E6F5"/>
                          </a:highlight>
                        </a:rPr>
                        <a:t>-6 </a:t>
                      </a:r>
                      <a:r>
                        <a:rPr lang="en-US" sz="1200" u="none" strike="noStrike">
                          <a:effectLst/>
                          <a:highlight>
                            <a:srgbClr val="C0E6F5"/>
                          </a:highlight>
                        </a:rPr>
                        <a:t>(excellent)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highlight>
                            <a:srgbClr val="C0E6F5"/>
                          </a:highlight>
                        </a:rPr>
                        <a:t>no absorption peak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extLst>
                  <a:ext uri="{0D108BD9-81ED-4DB2-BD59-A6C34878D82A}">
                    <a16:rowId xmlns:a16="http://schemas.microsoft.com/office/drawing/2014/main" val="3904701664"/>
                  </a:ext>
                </a:extLst>
              </a:tr>
              <a:tr h="192575">
                <a:tc>
                  <a:txBody>
                    <a:bodyPr/>
                    <a:lstStyle/>
                    <a:p>
                      <a:pPr algn="l" fontAlgn="b"/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</a:t>
                      </a:r>
                      <a:r>
                        <a:rPr lang="en-US" sz="1200" u="none" strike="noStrike" baseline="-25000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1003(point 62)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200" u="none" strike="noStrike">
                          <a:effectLst/>
                        </a:rPr>
                        <a:t>360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0.0003 (very good)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0.0001 (very good)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6.2 * 10</a:t>
                      </a:r>
                      <a:r>
                        <a:rPr lang="en-US" sz="1200" u="none" strike="noStrike" baseline="30000">
                          <a:effectLst/>
                        </a:rPr>
                        <a:t>-5</a:t>
                      </a:r>
                      <a:r>
                        <a:rPr lang="en-US" sz="1200" u="none" strike="noStrike">
                          <a:effectLst/>
                        </a:rPr>
                        <a:t>(excellent)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no absorption peak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extLst>
                  <a:ext uri="{0D108BD9-81ED-4DB2-BD59-A6C34878D82A}">
                    <a16:rowId xmlns:a16="http://schemas.microsoft.com/office/drawing/2014/main" val="2857704868"/>
                  </a:ext>
                </a:extLst>
              </a:tr>
              <a:tr h="375455">
                <a:tc>
                  <a:txBody>
                    <a:bodyPr/>
                    <a:lstStyle/>
                    <a:p>
                      <a:pPr algn="l" fontAlgn="b"/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highlight>
                            <a:srgbClr val="C0E6F5"/>
                          </a:highlight>
                        </a:rPr>
                        <a:t>CO</a:t>
                      </a:r>
                      <a:r>
                        <a:rPr lang="en-US" sz="1200" u="none" strike="noStrike" baseline="-25000">
                          <a:effectLst/>
                          <a:highlight>
                            <a:srgbClr val="C0E6F5"/>
                          </a:highlight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highlight>
                            <a:srgbClr val="C0E6F5"/>
                          </a:highlight>
                        </a:rPr>
                        <a:t>2340(point 145)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200" u="none" strike="noStrike">
                          <a:effectLst/>
                          <a:highlight>
                            <a:srgbClr val="C0E6F5"/>
                          </a:highlight>
                        </a:rPr>
                        <a:t>240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highlight>
                            <a:srgbClr val="C0E6F5"/>
                          </a:highlight>
                        </a:rPr>
                        <a:t>1.166 (very bad)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highlight>
                            <a:srgbClr val="C0E6F5"/>
                          </a:highlight>
                        </a:rPr>
                        <a:t>0.186 (good)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highlight>
                            <a:srgbClr val="C0E6F5"/>
                          </a:highlight>
                        </a:rPr>
                        <a:t>0.019 (good)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highlight>
                            <a:srgbClr val="C0E6F5"/>
                          </a:highlight>
                        </a:rPr>
                        <a:t>main absorption peak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extLst>
                  <a:ext uri="{0D108BD9-81ED-4DB2-BD59-A6C34878D82A}">
                    <a16:rowId xmlns:a16="http://schemas.microsoft.com/office/drawing/2014/main" val="88730633"/>
                  </a:ext>
                </a:extLst>
              </a:tr>
              <a:tr h="375455">
                <a:tc>
                  <a:txBody>
                    <a:bodyPr/>
                    <a:lstStyle/>
                    <a:p>
                      <a:pPr algn="l" fontAlgn="b"/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</a:t>
                      </a:r>
                      <a:r>
                        <a:rPr lang="en-US" sz="1200" u="none" strike="noStrike" baseline="-25000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2340 (point 145)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200" u="none" strike="noStrike">
                          <a:effectLst/>
                        </a:rPr>
                        <a:t>360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0.517 (bad)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0.21 (bad)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0.041 (good)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main absorption peak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extLst>
                  <a:ext uri="{0D108BD9-81ED-4DB2-BD59-A6C34878D82A}">
                    <a16:rowId xmlns:a16="http://schemas.microsoft.com/office/drawing/2014/main" val="1715914175"/>
                  </a:ext>
                </a:extLst>
              </a:tr>
              <a:tr h="192575">
                <a:tc>
                  <a:txBody>
                    <a:bodyPr/>
                    <a:lstStyle/>
                    <a:p>
                      <a:pPr algn="l" fontAlgn="b"/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highlight>
                            <a:srgbClr val="C0E6F5"/>
                          </a:highlight>
                        </a:rPr>
                        <a:t>O</a:t>
                      </a:r>
                      <a:r>
                        <a:rPr lang="en-US" sz="1200" u="none" strike="noStrike" baseline="-25000">
                          <a:effectLst/>
                          <a:highlight>
                            <a:srgbClr val="C0E6F5"/>
                          </a:highlight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highlight>
                            <a:srgbClr val="C0E6F5"/>
                          </a:highlight>
                        </a:rPr>
                        <a:t>102 (point6)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200" u="none" strike="noStrike">
                          <a:effectLst/>
                          <a:highlight>
                            <a:srgbClr val="C0E6F5"/>
                          </a:highlight>
                        </a:rPr>
                        <a:t>240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highlight>
                            <a:srgbClr val="C0E6F5"/>
                          </a:highlight>
                        </a:rPr>
                        <a:t>0.634 (not good)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highlight>
                            <a:srgbClr val="C0E6F5"/>
                          </a:highlight>
                        </a:rPr>
                        <a:t> 0.142 (good)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highlight>
                            <a:srgbClr val="C0E6F5"/>
                          </a:highlight>
                        </a:rPr>
                        <a:t>0.015 (good)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highlight>
                            <a:srgbClr val="C0E6F5"/>
                          </a:highlight>
                        </a:rPr>
                        <a:t>no absorption peak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extLst>
                  <a:ext uri="{0D108BD9-81ED-4DB2-BD59-A6C34878D82A}">
                    <a16:rowId xmlns:a16="http://schemas.microsoft.com/office/drawing/2014/main" val="1343660019"/>
                  </a:ext>
                </a:extLst>
              </a:tr>
              <a:tr h="192575">
                <a:tc>
                  <a:txBody>
                    <a:bodyPr/>
                    <a:lstStyle/>
                    <a:p>
                      <a:pPr algn="l" fontAlgn="b"/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</a:t>
                      </a:r>
                      <a:r>
                        <a:rPr lang="en-US" sz="1200" u="none" strike="noStrike" baseline="-25000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102 (point6)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200" u="none" strike="noStrike">
                          <a:effectLst/>
                        </a:rPr>
                        <a:t>360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0.897 (not good)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0.179 (good)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0.0096 (excellent)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no absorption peak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extLst>
                  <a:ext uri="{0D108BD9-81ED-4DB2-BD59-A6C34878D82A}">
                    <a16:rowId xmlns:a16="http://schemas.microsoft.com/office/drawing/2014/main" val="656211717"/>
                  </a:ext>
                </a:extLst>
              </a:tr>
              <a:tr h="192575">
                <a:tc>
                  <a:txBody>
                    <a:bodyPr/>
                    <a:lstStyle/>
                    <a:p>
                      <a:pPr algn="l" fontAlgn="b"/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highlight>
                            <a:srgbClr val="C0E6F5"/>
                          </a:highlight>
                        </a:rPr>
                        <a:t>O</a:t>
                      </a:r>
                      <a:r>
                        <a:rPr lang="en-US" sz="1200" u="none" strike="noStrike" baseline="-25000">
                          <a:effectLst/>
                          <a:highlight>
                            <a:srgbClr val="C0E6F5"/>
                          </a:highlight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highlight>
                            <a:srgbClr val="C0E6F5"/>
                          </a:highlight>
                        </a:rPr>
                        <a:t>295(point 18)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200" u="none" strike="noStrike">
                          <a:effectLst/>
                          <a:highlight>
                            <a:srgbClr val="C0E6F5"/>
                          </a:highlight>
                        </a:rPr>
                        <a:t>240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highlight>
                            <a:srgbClr val="C0E6F5"/>
                          </a:highlight>
                        </a:rPr>
                        <a:t>0.675 (bad)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highlight>
                            <a:srgbClr val="C0E6F5"/>
                          </a:highlight>
                        </a:rPr>
                        <a:t>0.236 (bad)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highlight>
                            <a:srgbClr val="C0E6F5"/>
                          </a:highlight>
                        </a:rPr>
                        <a:t>0.0448 (quite good)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highlight>
                            <a:srgbClr val="C0E6F5"/>
                          </a:highlight>
                        </a:rPr>
                        <a:t>no absorption peak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extLst>
                  <a:ext uri="{0D108BD9-81ED-4DB2-BD59-A6C34878D82A}">
                    <a16:rowId xmlns:a16="http://schemas.microsoft.com/office/drawing/2014/main" val="3942189398"/>
                  </a:ext>
                </a:extLst>
              </a:tr>
              <a:tr h="192575">
                <a:tc>
                  <a:txBody>
                    <a:bodyPr/>
                    <a:lstStyle/>
                    <a:p>
                      <a:pPr algn="l" fontAlgn="b"/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</a:t>
                      </a:r>
                      <a:r>
                        <a:rPr lang="en-US" sz="1200" u="none" strike="noStrike" baseline="-25000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295(point 18)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200" u="none" strike="noStrike">
                          <a:effectLst/>
                        </a:rPr>
                        <a:t>360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0.507 (bad)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0.204 (quite good)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0.05 (quite good)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no absorption peak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extLst>
                  <a:ext uri="{0D108BD9-81ED-4DB2-BD59-A6C34878D82A}">
                    <a16:rowId xmlns:a16="http://schemas.microsoft.com/office/drawing/2014/main" val="3304617822"/>
                  </a:ext>
                </a:extLst>
              </a:tr>
              <a:tr h="192575">
                <a:tc>
                  <a:txBody>
                    <a:bodyPr/>
                    <a:lstStyle/>
                    <a:p>
                      <a:pPr algn="l" fontAlgn="b"/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highlight>
                            <a:srgbClr val="C0E6F5"/>
                          </a:highlight>
                        </a:rPr>
                        <a:t>O</a:t>
                      </a:r>
                      <a:r>
                        <a:rPr lang="en-US" sz="1200" u="none" strike="noStrike" baseline="-25000">
                          <a:effectLst/>
                          <a:highlight>
                            <a:srgbClr val="C0E6F5"/>
                          </a:highlight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highlight>
                            <a:srgbClr val="C0E6F5"/>
                          </a:highlight>
                        </a:rPr>
                        <a:t>1003(point 62)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200" u="none" strike="noStrike">
                          <a:effectLst/>
                          <a:highlight>
                            <a:srgbClr val="C0E6F5"/>
                          </a:highlight>
                        </a:rPr>
                        <a:t>240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highlight>
                            <a:srgbClr val="C0E6F5"/>
                          </a:highlight>
                        </a:rPr>
                        <a:t>0.646 (bad)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highlight>
                            <a:srgbClr val="C0E6F5"/>
                          </a:highlight>
                        </a:rPr>
                        <a:t>0.313 (quite good)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highlight>
                            <a:srgbClr val="C0E6F5"/>
                          </a:highlight>
                        </a:rPr>
                        <a:t>0.049 (good especially high P)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highlight>
                            <a:srgbClr val="C0E6F5"/>
                          </a:highlight>
                        </a:rPr>
                        <a:t>main absorption peak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extLst>
                  <a:ext uri="{0D108BD9-81ED-4DB2-BD59-A6C34878D82A}">
                    <a16:rowId xmlns:a16="http://schemas.microsoft.com/office/drawing/2014/main" val="615934933"/>
                  </a:ext>
                </a:extLst>
              </a:tr>
              <a:tr h="192575">
                <a:tc>
                  <a:txBody>
                    <a:bodyPr/>
                    <a:lstStyle/>
                    <a:p>
                      <a:pPr algn="l" fontAlgn="b"/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</a:t>
                      </a:r>
                      <a:r>
                        <a:rPr lang="en-US" sz="1200" u="none" strike="noStrike" baseline="-25000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1003(point 62)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200" u="none" strike="noStrike">
                          <a:effectLst/>
                        </a:rPr>
                        <a:t>360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0.398 (bad)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0.094 (good)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0.048 (good)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main absorption peak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95" marR="9695" marT="9695" marB="0" anchor="b"/>
                </a:tc>
                <a:extLst>
                  <a:ext uri="{0D108BD9-81ED-4DB2-BD59-A6C34878D82A}">
                    <a16:rowId xmlns:a16="http://schemas.microsoft.com/office/drawing/2014/main" val="3806700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726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828E1-9B9B-DAF0-E0AD-69C679837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DE" dirty="0"/>
              <a:t>Table with all so far done 1 dim fits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07BA6-A4E7-8F8A-F688-DC4E963085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DB986AA-7D46-69D2-64F6-0C05AA6A1BD3}"/>
              </a:ext>
            </a:extLst>
          </p:cNvPr>
          <p:cNvGraphicFramePr>
            <a:graphicFrameLocks noGrp="1"/>
          </p:cNvGraphicFramePr>
          <p:nvPr/>
        </p:nvGraphicFramePr>
        <p:xfrm>
          <a:off x="415600" y="1536634"/>
          <a:ext cx="11241137" cy="4018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129">
                  <a:extLst>
                    <a:ext uri="{9D8B030D-6E8A-4147-A177-3AD203B41FA5}">
                      <a16:colId xmlns:a16="http://schemas.microsoft.com/office/drawing/2014/main" val="828443928"/>
                    </a:ext>
                  </a:extLst>
                </a:gridCol>
                <a:gridCol w="780992">
                  <a:extLst>
                    <a:ext uri="{9D8B030D-6E8A-4147-A177-3AD203B41FA5}">
                      <a16:colId xmlns:a16="http://schemas.microsoft.com/office/drawing/2014/main" val="3069725600"/>
                    </a:ext>
                  </a:extLst>
                </a:gridCol>
                <a:gridCol w="612129">
                  <a:extLst>
                    <a:ext uri="{9D8B030D-6E8A-4147-A177-3AD203B41FA5}">
                      <a16:colId xmlns:a16="http://schemas.microsoft.com/office/drawing/2014/main" val="1351661563"/>
                    </a:ext>
                  </a:extLst>
                </a:gridCol>
                <a:gridCol w="1182043">
                  <a:extLst>
                    <a:ext uri="{9D8B030D-6E8A-4147-A177-3AD203B41FA5}">
                      <a16:colId xmlns:a16="http://schemas.microsoft.com/office/drawing/2014/main" val="3097660854"/>
                    </a:ext>
                  </a:extLst>
                </a:gridCol>
                <a:gridCol w="1106993">
                  <a:extLst>
                    <a:ext uri="{9D8B030D-6E8A-4147-A177-3AD203B41FA5}">
                      <a16:colId xmlns:a16="http://schemas.microsoft.com/office/drawing/2014/main" val="2214435633"/>
                    </a:ext>
                  </a:extLst>
                </a:gridCol>
                <a:gridCol w="1794172">
                  <a:extLst>
                    <a:ext uri="{9D8B030D-6E8A-4147-A177-3AD203B41FA5}">
                      <a16:colId xmlns:a16="http://schemas.microsoft.com/office/drawing/2014/main" val="404096423"/>
                    </a:ext>
                  </a:extLst>
                </a:gridCol>
                <a:gridCol w="1210188">
                  <a:extLst>
                    <a:ext uri="{9D8B030D-6E8A-4147-A177-3AD203B41FA5}">
                      <a16:colId xmlns:a16="http://schemas.microsoft.com/office/drawing/2014/main" val="2542567777"/>
                    </a:ext>
                  </a:extLst>
                </a:gridCol>
                <a:gridCol w="1379051">
                  <a:extLst>
                    <a:ext uri="{9D8B030D-6E8A-4147-A177-3AD203B41FA5}">
                      <a16:colId xmlns:a16="http://schemas.microsoft.com/office/drawing/2014/main" val="1438793449"/>
                    </a:ext>
                  </a:extLst>
                </a:gridCol>
                <a:gridCol w="1146864">
                  <a:extLst>
                    <a:ext uri="{9D8B030D-6E8A-4147-A177-3AD203B41FA5}">
                      <a16:colId xmlns:a16="http://schemas.microsoft.com/office/drawing/2014/main" val="3474541703"/>
                    </a:ext>
                  </a:extLst>
                </a:gridCol>
                <a:gridCol w="1416576">
                  <a:extLst>
                    <a:ext uri="{9D8B030D-6E8A-4147-A177-3AD203B41FA5}">
                      <a16:colId xmlns:a16="http://schemas.microsoft.com/office/drawing/2014/main" val="3932300251"/>
                    </a:ext>
                  </a:extLst>
                </a:gridCol>
              </a:tblGrid>
              <a:tr h="2241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156082"/>
                          </a:highlight>
                        </a:rPr>
                        <a:t>gas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156082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156082"/>
                          </a:highlight>
                        </a:rPr>
                        <a:t>v  [cm</a:t>
                      </a:r>
                      <a:r>
                        <a:rPr lang="en-US" sz="900" u="none" strike="noStrike" baseline="30000">
                          <a:effectLst/>
                          <a:highlight>
                            <a:srgbClr val="156082"/>
                          </a:highlight>
                        </a:rPr>
                        <a:t>-1</a:t>
                      </a:r>
                      <a:r>
                        <a:rPr lang="en-US" sz="900" u="none" strike="noStrike">
                          <a:effectLst/>
                          <a:highlight>
                            <a:srgbClr val="156082"/>
                          </a:highlight>
                        </a:rPr>
                        <a:t>] 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156082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156082"/>
                          </a:highlight>
                        </a:rPr>
                        <a:t>T [K]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156082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156082"/>
                          </a:highlight>
                        </a:rPr>
                        <a:t>linear fit good? (res)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156082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156082"/>
                          </a:highlight>
                        </a:rPr>
                        <a:t>quad. fit good? (res)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156082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156082"/>
                          </a:highlight>
                        </a:rPr>
                        <a:t>cubic fit good? (res)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156082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156082"/>
                          </a:highlight>
                        </a:rPr>
                        <a:t>cubic fit good rmse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156082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156082"/>
                          </a:highlight>
                        </a:rPr>
                        <a:t>maximal residual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156082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156082"/>
                          </a:highlight>
                        </a:rPr>
                        <a:t>minimal residual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156082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156082"/>
                          </a:highlight>
                        </a:rPr>
                        <a:t>absortion peak? 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156082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extLst>
                  <a:ext uri="{0D108BD9-81ED-4DB2-BD59-A6C34878D82A}">
                    <a16:rowId xmlns:a16="http://schemas.microsoft.com/office/drawing/2014/main" val="482677427"/>
                  </a:ext>
                </a:extLst>
              </a:tr>
              <a:tr h="23594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CO</a:t>
                      </a:r>
                      <a:r>
                        <a:rPr lang="en-US" sz="900" u="none" strike="noStrike" baseline="-25000">
                          <a:effectLst/>
                          <a:highlight>
                            <a:srgbClr val="C0E6F5"/>
                          </a:highlight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102 (point6)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900" u="none" strike="noStrike">
                          <a:effectLst/>
                          <a:highlight>
                            <a:srgbClr val="C0E6F5"/>
                          </a:highlight>
                        </a:rPr>
                        <a:t>240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4.8 * 10</a:t>
                      </a:r>
                      <a:r>
                        <a:rPr lang="en-US" sz="900" u="none" strike="noStrike" baseline="30000">
                          <a:effectLst/>
                          <a:highlight>
                            <a:srgbClr val="C0E6F5"/>
                          </a:highlight>
                        </a:rPr>
                        <a:t>-6</a:t>
                      </a:r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(excellent)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2.7 * 10</a:t>
                      </a:r>
                      <a:r>
                        <a:rPr lang="en-US" sz="900" u="none" strike="noStrike" baseline="30000">
                          <a:effectLst/>
                          <a:highlight>
                            <a:srgbClr val="C0E6F5"/>
                          </a:highlight>
                        </a:rPr>
                        <a:t>-6</a:t>
                      </a:r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(excellent)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1.2 * 10</a:t>
                      </a:r>
                      <a:r>
                        <a:rPr lang="en-US" sz="900" u="none" strike="noStrike" baseline="30000">
                          <a:effectLst/>
                          <a:highlight>
                            <a:srgbClr val="C0E6F5"/>
                          </a:highlight>
                        </a:rPr>
                        <a:t>-6    </a:t>
                      </a:r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(excellent)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no absorption peak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extLst>
                  <a:ext uri="{0D108BD9-81ED-4DB2-BD59-A6C34878D82A}">
                    <a16:rowId xmlns:a16="http://schemas.microsoft.com/office/drawing/2014/main" val="402358577"/>
                  </a:ext>
                </a:extLst>
              </a:tr>
              <a:tr h="23594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</a:t>
                      </a:r>
                      <a:r>
                        <a:rPr lang="en-US" sz="900" u="none" strike="noStrike" baseline="-25000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102 (point6)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900" u="none" strike="noStrike">
                          <a:effectLst/>
                        </a:rPr>
                        <a:t>360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5.7 * 10</a:t>
                      </a:r>
                      <a:r>
                        <a:rPr lang="en-US" sz="900" u="none" strike="noStrike" baseline="30000">
                          <a:effectLst/>
                        </a:rPr>
                        <a:t>-5</a:t>
                      </a:r>
                      <a:r>
                        <a:rPr lang="en-US" sz="900" u="none" strike="noStrike">
                          <a:effectLst/>
                        </a:rPr>
                        <a:t>(excellent)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3.26 * 10</a:t>
                      </a:r>
                      <a:r>
                        <a:rPr lang="en-US" sz="900" u="none" strike="noStrike" baseline="30000">
                          <a:effectLst/>
                        </a:rPr>
                        <a:t>-5</a:t>
                      </a:r>
                      <a:r>
                        <a:rPr lang="en-US" sz="900" u="none" strike="noStrike">
                          <a:effectLst/>
                        </a:rPr>
                        <a:t>(excellent)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1.48 * 10</a:t>
                      </a:r>
                      <a:r>
                        <a:rPr lang="en-US" sz="900" u="none" strike="noStrike" baseline="30000">
                          <a:effectLst/>
                        </a:rPr>
                        <a:t>-5</a:t>
                      </a:r>
                      <a:r>
                        <a:rPr lang="en-US" sz="900" u="none" strike="noStrike">
                          <a:effectLst/>
                        </a:rPr>
                        <a:t>(excellent)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 absorption peak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extLst>
                  <a:ext uri="{0D108BD9-81ED-4DB2-BD59-A6C34878D82A}">
                    <a16:rowId xmlns:a16="http://schemas.microsoft.com/office/drawing/2014/main" val="2665236627"/>
                  </a:ext>
                </a:extLst>
              </a:tr>
              <a:tr h="2123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highlight>
                            <a:srgbClr val="C0E6F5"/>
                          </a:highlight>
                        </a:rPr>
                        <a:t>CO</a:t>
                      </a:r>
                      <a:r>
                        <a:rPr lang="en-US" sz="900" u="none" strike="noStrike" baseline="-25000" dirty="0">
                          <a:effectLst/>
                          <a:highlight>
                            <a:srgbClr val="C0E6F5"/>
                          </a:highlight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649 (point40)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900" u="none" strike="noStrike">
                          <a:effectLst/>
                          <a:highlight>
                            <a:srgbClr val="C0E6F5"/>
                          </a:highlight>
                        </a:rPr>
                        <a:t>240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0.332 (quite good)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0.111 (good)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0.019 (very good)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  <a:highlight>
                            <a:srgbClr val="C0E6F5"/>
                          </a:highlight>
                        </a:rPr>
                        <a:t>0.040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  <a:highlight>
                            <a:srgbClr val="C0E6F5"/>
                          </a:highlight>
                        </a:rPr>
                        <a:t>0.005 (0.021%)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  <a:highlight>
                            <a:srgbClr val="C0E6F5"/>
                          </a:highlight>
                        </a:rPr>
                        <a:t>(-0.082) (0.347%)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main absorption peak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extLst>
                  <a:ext uri="{0D108BD9-81ED-4DB2-BD59-A6C34878D82A}">
                    <a16:rowId xmlns:a16="http://schemas.microsoft.com/office/drawing/2014/main" val="325022322"/>
                  </a:ext>
                </a:extLst>
              </a:tr>
              <a:tr h="2123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</a:t>
                      </a:r>
                      <a:r>
                        <a:rPr lang="en-US" sz="900" u="none" strike="noStrike" baseline="-25000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649 (point40)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900" u="none" strike="noStrike">
                          <a:effectLst/>
                        </a:rPr>
                        <a:t>360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0.457 (quite good)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0.276 (good)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0.031 (very god)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0.050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(-0.003)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(-0.097)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main absorption peak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extLst>
                  <a:ext uri="{0D108BD9-81ED-4DB2-BD59-A6C34878D82A}">
                    <a16:rowId xmlns:a16="http://schemas.microsoft.com/office/drawing/2014/main" val="2463967021"/>
                  </a:ext>
                </a:extLst>
              </a:tr>
              <a:tr h="3624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CO</a:t>
                      </a:r>
                      <a:r>
                        <a:rPr lang="en-US" sz="900" u="none" strike="noStrike" baseline="-25000">
                          <a:effectLst/>
                          <a:highlight>
                            <a:srgbClr val="C0E6F5"/>
                          </a:highlight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1003(point 62)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900" u="none" strike="noStrike">
                          <a:effectLst/>
                          <a:highlight>
                            <a:srgbClr val="C0E6F5"/>
                          </a:highlight>
                        </a:rPr>
                        <a:t>240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1.35 * 10</a:t>
                      </a:r>
                      <a:r>
                        <a:rPr lang="en-US" sz="900" u="none" strike="noStrike" baseline="30000">
                          <a:effectLst/>
                          <a:highlight>
                            <a:srgbClr val="C0E6F5"/>
                          </a:highlight>
                        </a:rPr>
                        <a:t>-5</a:t>
                      </a:r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(excellent)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7.51* 10</a:t>
                      </a:r>
                      <a:r>
                        <a:rPr lang="en-US" sz="900" u="none" strike="noStrike" baseline="30000">
                          <a:effectLst/>
                          <a:highlight>
                            <a:srgbClr val="C0E6F5"/>
                          </a:highlight>
                        </a:rPr>
                        <a:t>-6 </a:t>
                      </a:r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(excellent)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3.29* 10</a:t>
                      </a:r>
                      <a:r>
                        <a:rPr lang="en-US" sz="900" u="none" strike="noStrike" baseline="30000">
                          <a:effectLst/>
                          <a:highlight>
                            <a:srgbClr val="C0E6F5"/>
                          </a:highlight>
                        </a:rPr>
                        <a:t>-6 </a:t>
                      </a:r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(excellent)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  <a:highlight>
                            <a:srgbClr val="C0E6F5"/>
                          </a:highlight>
                        </a:rPr>
                        <a:t>0.00052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  <a:highlight>
                            <a:srgbClr val="C0E6F5"/>
                          </a:highlight>
                        </a:rPr>
                        <a:t>(-4.31 * 10</a:t>
                      </a:r>
                      <a:r>
                        <a:rPr lang="en-DE" sz="900" u="none" strike="noStrike" baseline="30000">
                          <a:effectLst/>
                          <a:highlight>
                            <a:srgbClr val="C0E6F5"/>
                          </a:highlight>
                        </a:rPr>
                        <a:t>-5 </a:t>
                      </a:r>
                      <a:r>
                        <a:rPr lang="en-DE" sz="900" u="none" strike="noStrike">
                          <a:effectLst/>
                          <a:highlight>
                            <a:srgbClr val="C0E6F5"/>
                          </a:highlight>
                        </a:rPr>
                        <a:t>) (-0.0013%)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  <a:highlight>
                            <a:srgbClr val="C0E6F5"/>
                          </a:highlight>
                        </a:rPr>
                        <a:t>(-0.00012) (-0.0039%)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no absorption peak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extLst>
                  <a:ext uri="{0D108BD9-81ED-4DB2-BD59-A6C34878D82A}">
                    <a16:rowId xmlns:a16="http://schemas.microsoft.com/office/drawing/2014/main" val="1435801428"/>
                  </a:ext>
                </a:extLst>
              </a:tr>
              <a:tr h="23594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</a:t>
                      </a:r>
                      <a:r>
                        <a:rPr lang="en-US" sz="900" u="none" strike="noStrike" baseline="-25000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1003(point 62)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900" u="none" strike="noStrike">
                          <a:effectLst/>
                        </a:rPr>
                        <a:t>360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0.0003 (very good)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0.0001 (very good)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6.2 * 10</a:t>
                      </a:r>
                      <a:r>
                        <a:rPr lang="en-US" sz="900" u="none" strike="noStrike" baseline="30000">
                          <a:effectLst/>
                        </a:rPr>
                        <a:t>-5</a:t>
                      </a:r>
                      <a:r>
                        <a:rPr lang="en-US" sz="900" u="none" strike="noStrike">
                          <a:effectLst/>
                        </a:rPr>
                        <a:t>(excellent)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0.0023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(-0.00017) (-0.00053%)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(-0.0050) (0.01736)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 absorption peak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extLst>
                  <a:ext uri="{0D108BD9-81ED-4DB2-BD59-A6C34878D82A}">
                    <a16:rowId xmlns:a16="http://schemas.microsoft.com/office/drawing/2014/main" val="3573695407"/>
                  </a:ext>
                </a:extLst>
              </a:tr>
              <a:tr h="3624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CO</a:t>
                      </a:r>
                      <a:r>
                        <a:rPr lang="en-US" sz="900" u="none" strike="noStrike" baseline="-25000">
                          <a:effectLst/>
                          <a:highlight>
                            <a:srgbClr val="C0E6F5"/>
                          </a:highlight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2340(point 145)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900" u="none" strike="noStrike">
                          <a:effectLst/>
                          <a:highlight>
                            <a:srgbClr val="C0E6F5"/>
                          </a:highlight>
                        </a:rPr>
                        <a:t>240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highlight>
                            <a:srgbClr val="C0E6F5"/>
                          </a:highlight>
                        </a:rPr>
                        <a:t>1.166 (very bad)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0.186 (good)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0.019 (good)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  <a:highlight>
                            <a:srgbClr val="C0E6F5"/>
                          </a:highlight>
                        </a:rPr>
                        <a:t>0.040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  <a:highlight>
                            <a:srgbClr val="C0E6F5"/>
                          </a:highlight>
                        </a:rPr>
                        <a:t>(-0.0013) (-0.0056%)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  <a:highlight>
                            <a:srgbClr val="C0E6F5"/>
                          </a:highlight>
                        </a:rPr>
                        <a:t>(0.0746) (0.3296)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main absorption peak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extLst>
                  <a:ext uri="{0D108BD9-81ED-4DB2-BD59-A6C34878D82A}">
                    <a16:rowId xmlns:a16="http://schemas.microsoft.com/office/drawing/2014/main" val="1081730808"/>
                  </a:ext>
                </a:extLst>
              </a:tr>
              <a:tr h="3624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</a:t>
                      </a:r>
                      <a:r>
                        <a:rPr lang="en-US" sz="900" u="none" strike="noStrike" baseline="-25000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2340 (point 145)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900" u="none" strike="noStrike">
                          <a:effectLst/>
                        </a:rPr>
                        <a:t>360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0.517 (bad)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0.21 (bad)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0.041 (good)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0.058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(-0.0101)(-0.0432%)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0.01029 (0.4419%)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main absorption peak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extLst>
                  <a:ext uri="{0D108BD9-81ED-4DB2-BD59-A6C34878D82A}">
                    <a16:rowId xmlns:a16="http://schemas.microsoft.com/office/drawing/2014/main" val="2592544743"/>
                  </a:ext>
                </a:extLst>
              </a:tr>
              <a:tr h="2123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O</a:t>
                      </a:r>
                      <a:r>
                        <a:rPr lang="en-US" sz="900" u="none" strike="noStrike" baseline="-25000">
                          <a:effectLst/>
                          <a:highlight>
                            <a:srgbClr val="C0E6F5"/>
                          </a:highlight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102 (point6)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900" u="none" strike="noStrike">
                          <a:effectLst/>
                          <a:highlight>
                            <a:srgbClr val="C0E6F5"/>
                          </a:highlight>
                        </a:rPr>
                        <a:t>240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0.634 (not good)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 0.142 (good)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0.015 (good)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no absorption peak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extLst>
                  <a:ext uri="{0D108BD9-81ED-4DB2-BD59-A6C34878D82A}">
                    <a16:rowId xmlns:a16="http://schemas.microsoft.com/office/drawing/2014/main" val="2636967068"/>
                  </a:ext>
                </a:extLst>
              </a:tr>
              <a:tr h="2123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</a:t>
                      </a:r>
                      <a:r>
                        <a:rPr lang="en-US" sz="900" u="none" strike="noStrike" baseline="-25000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102 (point6)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900" u="none" strike="noStrike">
                          <a:effectLst/>
                        </a:rPr>
                        <a:t>360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0.897 (not good)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0.179 (good)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0.0096 (excellent)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 absorption peak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extLst>
                  <a:ext uri="{0D108BD9-81ED-4DB2-BD59-A6C34878D82A}">
                    <a16:rowId xmlns:a16="http://schemas.microsoft.com/office/drawing/2014/main" val="4235302888"/>
                  </a:ext>
                </a:extLst>
              </a:tr>
              <a:tr h="3624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O</a:t>
                      </a:r>
                      <a:r>
                        <a:rPr lang="en-US" sz="900" u="none" strike="noStrike" baseline="-25000">
                          <a:effectLst/>
                          <a:highlight>
                            <a:srgbClr val="C0E6F5"/>
                          </a:highlight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295(point 18)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900" u="none" strike="noStrike">
                          <a:effectLst/>
                          <a:highlight>
                            <a:srgbClr val="C0E6F5"/>
                          </a:highlight>
                        </a:rPr>
                        <a:t>240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0.675 (bad)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0.236 (bad)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0.0448 (quite good)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  <a:highlight>
                            <a:srgbClr val="C0E6F5"/>
                          </a:highlight>
                        </a:rPr>
                        <a:t>0.0611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  <a:highlight>
                            <a:srgbClr val="C0E6F5"/>
                          </a:highlight>
                        </a:rPr>
                        <a:t>0.00657 (0.0213%)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  <a:highlight>
                            <a:srgbClr val="C0E6F5"/>
                          </a:highlight>
                        </a:rPr>
                        <a:t>(-0.12676) (-0.4457%)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no absorption peak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extLst>
                  <a:ext uri="{0D108BD9-81ED-4DB2-BD59-A6C34878D82A}">
                    <a16:rowId xmlns:a16="http://schemas.microsoft.com/office/drawing/2014/main" val="107409148"/>
                  </a:ext>
                </a:extLst>
              </a:tr>
              <a:tr h="3624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</a:t>
                      </a:r>
                      <a:r>
                        <a:rPr lang="en-US" sz="900" u="none" strike="noStrike" baseline="-25000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295(point 18)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900" u="none" strike="noStrike">
                          <a:effectLst/>
                        </a:rPr>
                        <a:t>360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0.507 (bad)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0.204 (quite good)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0.05 (quite good)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0.0645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0.0012 (0.0042%)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(-0.11552)  (-0.4198%)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 absorption peak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extLst>
                  <a:ext uri="{0D108BD9-81ED-4DB2-BD59-A6C34878D82A}">
                    <a16:rowId xmlns:a16="http://schemas.microsoft.com/office/drawing/2014/main" val="1282627545"/>
                  </a:ext>
                </a:extLst>
              </a:tr>
              <a:tr h="2123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O</a:t>
                      </a:r>
                      <a:r>
                        <a:rPr lang="en-US" sz="900" u="none" strike="noStrike" baseline="-25000">
                          <a:effectLst/>
                          <a:highlight>
                            <a:srgbClr val="C0E6F5"/>
                          </a:highlight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1003(point 62)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900" u="none" strike="noStrike">
                          <a:effectLst/>
                          <a:highlight>
                            <a:srgbClr val="C0E6F5"/>
                          </a:highlight>
                        </a:rPr>
                        <a:t>240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0.646 (bad)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0.313 (quite good)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0.049 (good especially high P)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  <a:highlight>
                            <a:srgbClr val="C0E6F5"/>
                          </a:highlight>
                        </a:rPr>
                        <a:t>0.064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  <a:highlight>
                            <a:srgbClr val="C0E6F5"/>
                          </a:highlight>
                        </a:rPr>
                        <a:t>0.0121 (0.0499%)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 dirty="0">
                          <a:effectLst/>
                          <a:highlight>
                            <a:srgbClr val="C0E6F5"/>
                          </a:highlight>
                        </a:rPr>
                        <a:t>(-0.0943)(-0.3669%)</a:t>
                      </a:r>
                      <a:endParaRPr lang="en-DE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highlight>
                            <a:srgbClr val="C0E6F5"/>
                          </a:highlight>
                        </a:rPr>
                        <a:t>main absorption peak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extLst>
                  <a:ext uri="{0D108BD9-81ED-4DB2-BD59-A6C34878D82A}">
                    <a16:rowId xmlns:a16="http://schemas.microsoft.com/office/drawing/2014/main" val="2656866798"/>
                  </a:ext>
                </a:extLst>
              </a:tr>
              <a:tr h="21235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</a:t>
                      </a:r>
                      <a:r>
                        <a:rPr lang="en-US" sz="900" u="none" strike="noStrike" baseline="-25000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1003(point 62)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900" u="none" strike="noStrike">
                          <a:effectLst/>
                        </a:rPr>
                        <a:t>360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0.398 (bad)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0.094 (good)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0.048 (good)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0.064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0.01858 (0.0763%)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900" u="none" strike="noStrike">
                          <a:effectLst/>
                        </a:rPr>
                        <a:t>(-0.0887) (-0.3815%)</a:t>
                      </a:r>
                      <a:endParaRPr lang="en-DE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main absorption peak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9" marR="7119" marT="7119" marB="0" anchor="b"/>
                </a:tc>
                <a:extLst>
                  <a:ext uri="{0D108BD9-81ED-4DB2-BD59-A6C34878D82A}">
                    <a16:rowId xmlns:a16="http://schemas.microsoft.com/office/drawing/2014/main" val="1294348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025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27DD2-07EA-CDE4-44CE-2A0D30AB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DE" dirty="0"/>
              <a:t>Main results and following estimations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9F582-63A7-CAEB-915F-D3EAE4D4D6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general, polynomial fitting of log10(cross section) with log10(p/p0) seems a well applicable approach.  </a:t>
            </a:r>
          </a:p>
          <a:p>
            <a:r>
              <a:rPr lang="en-US" dirty="0"/>
              <a:t>F</a:t>
            </a:r>
            <a:r>
              <a:rPr lang="en-DE" dirty="0"/>
              <a:t>itting order must be at least 3rd order </a:t>
            </a:r>
          </a:p>
          <a:p>
            <a:endParaRPr lang="en-DE" dirty="0"/>
          </a:p>
          <a:p>
            <a:endParaRPr lang="en-US" dirty="0"/>
          </a:p>
          <a:p>
            <a:r>
              <a:rPr lang="en-US" dirty="0"/>
              <a:t>F</a:t>
            </a:r>
            <a:r>
              <a:rPr lang="en-DE" dirty="0"/>
              <a:t>it seem to match better at higher presure (maybe only pressure broadening well described by polynomial function?)</a:t>
            </a:r>
          </a:p>
          <a:p>
            <a:r>
              <a:rPr lang="en-US" dirty="0"/>
              <a:t>F</a:t>
            </a:r>
            <a:r>
              <a:rPr lang="en-DE" dirty="0"/>
              <a:t>its seem to match better often already linear at small absorption than at absorption peak </a:t>
            </a:r>
          </a:p>
          <a:p>
            <a:pPr marL="152396" indent="0">
              <a:buNone/>
            </a:pPr>
            <a:endParaRPr lang="en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08049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27DD2-07EA-CDE4-44CE-2A0D30AB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DE" dirty="0"/>
              <a:t>Main results and following estimations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9F582-63A7-CAEB-915F-D3EAE4D4D6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general, polynomial fitting of log10(cross section) with log10(p/p0) seems a well applicable approach.  </a:t>
            </a:r>
          </a:p>
          <a:p>
            <a:r>
              <a:rPr lang="en-US" dirty="0"/>
              <a:t>F</a:t>
            </a:r>
            <a:r>
              <a:rPr lang="en-DE" dirty="0"/>
              <a:t>itting order must be at least 3rd order </a:t>
            </a:r>
          </a:p>
          <a:p>
            <a:endParaRPr lang="en-DE" dirty="0"/>
          </a:p>
          <a:p>
            <a:endParaRPr lang="en-US" dirty="0"/>
          </a:p>
          <a:p>
            <a:r>
              <a:rPr lang="en-US" dirty="0"/>
              <a:t>F</a:t>
            </a:r>
            <a:r>
              <a:rPr lang="en-DE" dirty="0"/>
              <a:t>it seem to match better at higher presure (maybe only pressure broadening well described by polynomial function?)</a:t>
            </a:r>
          </a:p>
          <a:p>
            <a:r>
              <a:rPr lang="en-US" dirty="0"/>
              <a:t>F</a:t>
            </a:r>
            <a:r>
              <a:rPr lang="en-DE" dirty="0"/>
              <a:t>its seem to match better often already linear at small absorption than at absorption peak </a:t>
            </a:r>
          </a:p>
          <a:p>
            <a:pPr marL="152396" indent="0">
              <a:buNone/>
            </a:pPr>
            <a:endParaRPr lang="en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90168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1757</Words>
  <Application>Microsoft Macintosh PowerPoint</Application>
  <PresentationFormat>Widescreen</PresentationFormat>
  <Paragraphs>331</Paragraphs>
  <Slides>14</Slides>
  <Notes>11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Aptos Narrow</vt:lpstr>
      <vt:lpstr>Arial</vt:lpstr>
      <vt:lpstr>Office Theme</vt:lpstr>
      <vt:lpstr>First fits of arts lookuptable </vt:lpstr>
      <vt:lpstr>CO2 far away from absorption peak </vt:lpstr>
      <vt:lpstr>CO2 at main absorption peak (2340 cm-1)</vt:lpstr>
      <vt:lpstr>Ozone main absorption peak </vt:lpstr>
      <vt:lpstr>Ozone far away from absorption peak </vt:lpstr>
      <vt:lpstr>Table with all so far done 1 dim fits </vt:lpstr>
      <vt:lpstr>Table with all so far done 1 dim fits </vt:lpstr>
      <vt:lpstr>Main results and following estimations</vt:lpstr>
      <vt:lpstr>Main results and following estimations</vt:lpstr>
      <vt:lpstr>Further steps</vt:lpstr>
      <vt:lpstr>First 3 dimensional plots </vt:lpstr>
      <vt:lpstr>First 2 dimensional linear fits (ozone)</vt:lpstr>
      <vt:lpstr>Summary and to do now </vt:lpstr>
      <vt:lpstr>Try out linear fitting of 2 dim function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Hauke Damerow</dc:creator>
  <cp:lastModifiedBy>Hauke Damerow</cp:lastModifiedBy>
  <cp:revision>1</cp:revision>
  <dcterms:created xsi:type="dcterms:W3CDTF">2024-08-19T08:11:08Z</dcterms:created>
  <dcterms:modified xsi:type="dcterms:W3CDTF">2024-08-19T08:15:07Z</dcterms:modified>
</cp:coreProperties>
</file>