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9" r:id="rId2"/>
    <p:sldId id="280" r:id="rId3"/>
    <p:sldId id="281" r:id="rId4"/>
    <p:sldId id="282" r:id="rId5"/>
    <p:sldId id="283" r:id="rId6"/>
    <p:sldId id="284" r:id="rId7"/>
    <p:sldId id="288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8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1D85B-D025-9E40-9DFA-8F3F43DB2687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4B52-64AC-B44A-923E-374709329CA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42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DE" dirty="0"/>
              <a:t>he large deviation for small pressures is here much larger than in the ln(sigme) function and fit </a:t>
            </a:r>
          </a:p>
        </p:txBody>
      </p:sp>
    </p:spTree>
    <p:extLst>
      <p:ext uri="{BB962C8B-B14F-4D97-AF65-F5344CB8AC3E}">
        <p14:creationId xmlns:p14="http://schemas.microsoft.com/office/powerpoint/2010/main" val="250622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649 cm^(-1) and 2340 cm^(-1) are main absorption peaks </a:t>
            </a:r>
          </a:p>
          <a:p>
            <a:r>
              <a:rPr lang="en-US" dirty="0"/>
              <a:t>H</a:t>
            </a:r>
            <a:r>
              <a:rPr lang="en-DE" dirty="0"/>
              <a:t>igher temperature better absorption</a:t>
            </a:r>
          </a:p>
          <a:p>
            <a:r>
              <a:rPr lang="en-US" dirty="0"/>
              <a:t>H</a:t>
            </a:r>
            <a:r>
              <a:rPr lang="en-DE" dirty="0"/>
              <a:t>ypothesis: Does it come from stronger Doppler broadening but T is also included in formula for more dominant pressure broadening </a:t>
            </a:r>
          </a:p>
        </p:txBody>
      </p:sp>
    </p:spTree>
    <p:extLst>
      <p:ext uri="{BB962C8B-B14F-4D97-AF65-F5344CB8AC3E}">
        <p14:creationId xmlns:p14="http://schemas.microsoft.com/office/powerpoint/2010/main" val="110611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DE" dirty="0"/>
              <a:t>nly 1003 cm^(-1) is an absorption peak of Ozone </a:t>
            </a:r>
          </a:p>
          <a:p>
            <a:r>
              <a:rPr lang="en-US" dirty="0"/>
              <a:t>F</a:t>
            </a:r>
            <a:r>
              <a:rPr lang="en-DE" dirty="0"/>
              <a:t>irst wrong idea: non linearity comes from Doppler et higher frequencies for ozone, but wrong because we see it already for lower frequencies </a:t>
            </a:r>
          </a:p>
        </p:txBody>
      </p:sp>
    </p:spTree>
    <p:extLst>
      <p:ext uri="{BB962C8B-B14F-4D97-AF65-F5344CB8AC3E}">
        <p14:creationId xmlns:p14="http://schemas.microsoft.com/office/powerpoint/2010/main" val="107557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E" dirty="0"/>
              <a:t>it computes  5. 000 000 000 0027</a:t>
            </a:r>
          </a:p>
        </p:txBody>
      </p:sp>
    </p:spTree>
    <p:extLst>
      <p:ext uri="{BB962C8B-B14F-4D97-AF65-F5344CB8AC3E}">
        <p14:creationId xmlns:p14="http://schemas.microsoft.com/office/powerpoint/2010/main" val="2785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E28B-7B15-DED9-29E3-48FDF55A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D5B9F-1387-332A-C980-D2C784429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A262-83E9-4AE1-8140-3FA9AA0E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DCAD-628F-A68B-181B-ED987DC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E0CA-ABF5-DFD3-5EAC-EB30E5F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70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4E51-B5B7-FE8B-52B3-8D3CA452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FE7F6-4712-1853-C24A-749F33AE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5BDD-8F94-0861-B375-8CD44167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528A-181A-C977-9D3D-77180E4B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8385-B6B2-8AE9-C0C1-62B18A7D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1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0D625-9020-316B-DD9B-53CCD4D83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40DB1-55B6-0B7A-432C-F5B1F3C0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4936-A572-2819-ACFA-22749C72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BB74-0201-5C5B-2BD9-D2559F4A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71D1-A2B6-35F7-A861-35BD3DC0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885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716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DE96-D4B2-72F9-4BF6-43535134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8CA6-6A6C-02E3-F665-08AF032E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BC2E-B233-DEE3-B91C-9C6116C7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1FDD-0C81-AEF6-3BF6-0FA22E73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9F18-F3DE-4AF9-BB7A-20480636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4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FF3-3BC6-F4BC-BB14-3A23D5C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4998-82B8-4635-E216-FE59E174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6238-0DC8-5EE2-B512-A5EAC47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580E-56F6-376D-3AF2-594A541B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753C-7B85-0750-3CC9-429F089E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70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6BF2-D764-E1E4-929D-7EFD968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331E-FBE5-1EDA-5E70-F8DC25AF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3D65-9455-EC76-7C58-D31DD5B3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E25E-7561-AE57-D779-FA18A68C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52C4-E938-5183-091E-E8885C61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275D-9076-1419-6098-B9E9AD6F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0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4F43-95DB-47D7-F625-7759A521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5F33-C443-C843-DCF1-4BF19FDB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D868E-CD37-87D1-CE3E-CEA50EDF1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94CDC-DBF5-66FE-51CF-96D538BA5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038E-86F6-AC9A-0DA8-3A37E2B8E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2BDB4-761C-4FC2-30BD-D6460797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D99D8-D5E5-5E86-0CF7-2B960981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71BE2-F180-E26B-5E50-08B16901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11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F3E-E593-67FB-2AD9-12E7AEF3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0BED-0060-1DCA-9C1A-A178BA8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DBF6-F4F7-0364-202D-229402F5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0078-A750-FEC7-91C7-F41AC9A3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016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E5FA-27E5-3787-9471-6BA2D03D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ABA24-362D-5BA7-8D83-54B84DE1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F3151-89DC-7034-6854-A8EE1115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962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44CF-AECF-FC68-E452-7C8E0DDD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03C7-C520-7DFA-184D-5572062C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018BE-742E-A88A-A23A-D811EBFB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CEEB-B444-FB51-C4A6-05F84253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6EBD-EA81-64C7-7642-C444D03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F7851-B45A-8559-8149-1A45FF21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50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A7B-780C-74F6-1BC0-044D1657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2075B-270C-0311-57B4-9D8E1F13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9598-B269-50BF-5649-A2081962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A4F59-7AF3-877A-C5BB-B96EFC7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810A9-8711-681D-DB8A-4EEF06DE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60DB-2490-9547-B011-89FDB19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01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C44F8-BB56-08A9-1F04-A4670047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BD7AF-8F2C-A3E6-5F96-EAC6D302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4355-2F5A-A31A-AC64-7482F2DB1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D073A-B384-BB42-B3C6-34A2D50A286A}" type="datetimeFigureOut">
              <a:rPr lang="en-DE" smtClean="0"/>
              <a:t>23.08.24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7B09-50CE-7AE0-6F2A-8FAB1C5E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9187-178A-76A2-23F3-3F0A961FD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04D22-808A-ED4E-9DA5-C6DDE1836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F3AE-8124-349A-2435-03613D181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 dimensional fitting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7796-DAF5-BEC3-D293-1432CBB54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DE" dirty="0"/>
              <a:t>roup meeting 10.07.2024</a:t>
            </a:r>
          </a:p>
        </p:txBody>
      </p:sp>
    </p:spTree>
    <p:extLst>
      <p:ext uri="{BB962C8B-B14F-4D97-AF65-F5344CB8AC3E}">
        <p14:creationId xmlns:p14="http://schemas.microsoft.com/office/powerpoint/2010/main" val="368977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6DF3-E650-6CD9-6703-E4651C9D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DE" dirty="0"/>
              <a:t>ry cubic fitting of sigmoid of cross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20FE-7022-AE34-E17D-1FB4CB14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539" y="1356967"/>
            <a:ext cx="6180815" cy="1823555"/>
          </a:xfrm>
        </p:spPr>
        <p:txBody>
          <a:bodyPr>
            <a:normAutofit fontScale="62500" lnSpcReduction="20000"/>
          </a:bodyPr>
          <a:lstStyle/>
          <a:p>
            <a:r>
              <a:rPr lang="en-DE" dirty="0"/>
              <a:t>1003 cm</a:t>
            </a:r>
            <a:r>
              <a:rPr lang="en-DE" baseline="30000" dirty="0"/>
              <a:t>-1</a:t>
            </a:r>
            <a:r>
              <a:rPr lang="en-DE" dirty="0"/>
              <a:t> for O3 at 240 K</a:t>
            </a:r>
          </a:p>
          <a:p>
            <a:r>
              <a:rPr lang="en-US" dirty="0"/>
              <a:t>C</a:t>
            </a:r>
            <a:r>
              <a:rPr lang="en-DE" dirty="0"/>
              <a:t>ubic fiting doesn’t approximate at all it seems first </a:t>
            </a:r>
          </a:p>
          <a:p>
            <a:endParaRPr lang="en-DE" dirty="0"/>
          </a:p>
          <a:p>
            <a:pPr lvl="1"/>
            <a:r>
              <a:rPr lang="en-DE" dirty="0"/>
              <a:t> misleading impression: very small deviations between data and fit </a:t>
            </a:r>
          </a:p>
          <a:p>
            <a:endParaRPr lang="en-DE" dirty="0"/>
          </a:p>
          <a:p>
            <a:endParaRPr lang="en-US" dirty="0"/>
          </a:p>
          <a:p>
            <a:r>
              <a:rPr lang="en-US" dirty="0"/>
              <a:t>P</a:t>
            </a:r>
            <a:r>
              <a:rPr lang="en-DE" dirty="0"/>
              <a:t>lot seems wrong but no implementation error found </a:t>
            </a:r>
          </a:p>
          <a:p>
            <a:endParaRPr lang="en-DE" dirty="0"/>
          </a:p>
        </p:txBody>
      </p:sp>
      <p:pic>
        <p:nvPicPr>
          <p:cNvPr id="5" name="Picture 4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0D3E36FD-0602-E8D6-00B9-6C1015D1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8" y="1429331"/>
            <a:ext cx="4644497" cy="3483373"/>
          </a:xfrm>
          <a:prstGeom prst="rect">
            <a:avLst/>
          </a:prstGeom>
        </p:spPr>
      </p:pic>
      <p:pic>
        <p:nvPicPr>
          <p:cNvPr id="7" name="Picture 6" descr="A graph of a graph and a graph of data&#10;&#10;Description automatically generated">
            <a:extLst>
              <a:ext uri="{FF2B5EF4-FFF2-40B4-BE49-F238E27FC236}">
                <a16:creationId xmlns:a16="http://schemas.microsoft.com/office/drawing/2014/main" id="{626F40A2-F81B-518D-9CB8-62D28D2B8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69" y="3171018"/>
            <a:ext cx="4366977" cy="32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5FFD-97E8-7A7D-489B-4E02C72A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functions of cross section to fit 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218F-CE62-DBEE-7AE0-93F059DC5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 far always fitted ln(cross section) with ln(p)</a:t>
            </a:r>
          </a:p>
          <a:p>
            <a:r>
              <a:rPr lang="en-DE" dirty="0"/>
              <a:t>Now fitted cross section with p directly </a:t>
            </a:r>
          </a:p>
          <a:p>
            <a:r>
              <a:rPr lang="en-US" dirty="0"/>
              <a:t>A</a:t>
            </a:r>
            <a:r>
              <a:rPr lang="en-DE" dirty="0"/>
              <a:t>lso tried out sigmoid, sigma/p, </a:t>
            </a:r>
          </a:p>
          <a:p>
            <a:r>
              <a:rPr lang="en-US" dirty="0"/>
              <a:t>Studied also microwave and optical frequencies and in general more frequencies  </a:t>
            </a:r>
            <a:r>
              <a:rPr lang="en-DE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911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069-8AE2-A521-DDE0-EE4CDC9A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DE" dirty="0"/>
              <a:t>it cross section </a:t>
            </a:r>
            <a:r>
              <a:rPr lang="en-DE"/>
              <a:t>with pressure </a:t>
            </a:r>
            <a:r>
              <a:rPr lang="en-DE" dirty="0"/>
              <a:t>directly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B7A5-CF57-7E57-58C9-F660430A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4987" y="1536634"/>
            <a:ext cx="5361413" cy="2025551"/>
          </a:xfrm>
        </p:spPr>
        <p:txBody>
          <a:bodyPr>
            <a:normAutofit fontScale="77500" lnSpcReduction="20000"/>
          </a:bodyPr>
          <a:lstStyle/>
          <a:p>
            <a:r>
              <a:rPr lang="en-DE" dirty="0"/>
              <a:t>CO2 at 109 cm</a:t>
            </a:r>
            <a:r>
              <a:rPr lang="en-DE" baseline="30000" dirty="0"/>
              <a:t>-1  </a:t>
            </a:r>
            <a:r>
              <a:rPr lang="en-DE" dirty="0"/>
              <a:t>at 240 K far away from absorption peaks (left)</a:t>
            </a:r>
          </a:p>
          <a:p>
            <a:r>
              <a:rPr lang="en-US" dirty="0"/>
              <a:t>F</a:t>
            </a:r>
            <a:r>
              <a:rPr lang="en-DE" dirty="0"/>
              <a:t>itted cross section with cubic polynom with the pressure dependane for both</a:t>
            </a:r>
          </a:p>
          <a:p>
            <a:r>
              <a:rPr lang="en-DE" dirty="0"/>
              <a:t>R</a:t>
            </a:r>
            <a:r>
              <a:rPr lang="en-DE" baseline="30000" dirty="0"/>
              <a:t>2</a:t>
            </a:r>
            <a:r>
              <a:rPr lang="en-DE" dirty="0"/>
              <a:t> = 0.999999999995</a:t>
            </a:r>
          </a:p>
          <a:p>
            <a:pPr lvl="1"/>
            <a:r>
              <a:rPr lang="en-US" dirty="0"/>
              <a:t>B</a:t>
            </a:r>
            <a:r>
              <a:rPr lang="en-DE" dirty="0"/>
              <a:t>ut large relative deviation for ultralow pressures </a:t>
            </a:r>
          </a:p>
          <a:p>
            <a:endParaRPr lang="en-DE" dirty="0"/>
          </a:p>
          <a:p>
            <a:pPr marL="186262" indent="0">
              <a:buNone/>
            </a:pPr>
            <a:endParaRPr lang="en-DE" dirty="0"/>
          </a:p>
          <a:p>
            <a:pPr marL="186262" indent="0">
              <a:buNone/>
            </a:pPr>
            <a:endParaRPr lang="en-DE" dirty="0"/>
          </a:p>
          <a:p>
            <a:pPr lvl="1"/>
            <a:endParaRPr lang="en-DE" dirty="0"/>
          </a:p>
          <a:p>
            <a:endParaRPr lang="en-DE" dirty="0"/>
          </a:p>
        </p:txBody>
      </p:sp>
      <p:pic>
        <p:nvPicPr>
          <p:cNvPr id="7" name="Picture 6" descr="A graph of a graph and a graph of data&#10;&#10;Description automatically generated with medium confidence">
            <a:extLst>
              <a:ext uri="{FF2B5EF4-FFF2-40B4-BE49-F238E27FC236}">
                <a16:creationId xmlns:a16="http://schemas.microsoft.com/office/drawing/2014/main" id="{EF9AC5BA-AA80-20BF-0F11-FB122912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43" y="1356967"/>
            <a:ext cx="4398788" cy="3299092"/>
          </a:xfrm>
          <a:prstGeom prst="rect">
            <a:avLst/>
          </a:prstGeom>
        </p:spPr>
      </p:pic>
      <p:pic>
        <p:nvPicPr>
          <p:cNvPr id="5" name="Picture 4" descr="A graph of data and a graph of data&#10;&#10;Description automatically generated">
            <a:extLst>
              <a:ext uri="{FF2B5EF4-FFF2-40B4-BE49-F238E27FC236}">
                <a16:creationId xmlns:a16="http://schemas.microsoft.com/office/drawing/2014/main" id="{0F0B9107-BB14-231A-C082-2586EDADF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299" y="3429001"/>
            <a:ext cx="4398788" cy="329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248B4-E690-F87C-CCA6-F554764A1AC5}"/>
              </a:ext>
            </a:extLst>
          </p:cNvPr>
          <p:cNvSpPr txBox="1"/>
          <p:nvPr/>
        </p:nvSpPr>
        <p:spPr>
          <a:xfrm>
            <a:off x="1155590" y="4781384"/>
            <a:ext cx="4685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DE" sz="2400" dirty="0"/>
              <a:t>CO</a:t>
            </a:r>
            <a:r>
              <a:rPr lang="en-DE" sz="2400" baseline="-25000" dirty="0"/>
              <a:t>2</a:t>
            </a:r>
            <a:r>
              <a:rPr lang="en-DE" sz="2400" dirty="0"/>
              <a:t> at 2340 cm</a:t>
            </a:r>
            <a:r>
              <a:rPr lang="en-DE" sz="2400" baseline="30000" dirty="0"/>
              <a:t>-1 </a:t>
            </a:r>
            <a:r>
              <a:rPr lang="en-DE" sz="2400" dirty="0"/>
              <a:t>at 240K at absorption peak (right)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DE" sz="2400" dirty="0"/>
              <a:t>R</a:t>
            </a:r>
            <a:r>
              <a:rPr lang="en-DE" sz="2400" baseline="30000" dirty="0"/>
              <a:t>2 </a:t>
            </a:r>
            <a:r>
              <a:rPr lang="en-DE" sz="2400" dirty="0"/>
              <a:t>=0.9994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DE" sz="2400" dirty="0"/>
              <a:t>idfrequencies difficult to fit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DE" sz="2400" dirty="0"/>
          </a:p>
          <a:p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412946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666-AE98-8D77-1ACF-8A344325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30AA-73C8-C02A-8270-AEFD747A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0275" y="1441837"/>
            <a:ext cx="3053301" cy="4649996"/>
          </a:xfrm>
        </p:spPr>
        <p:txBody>
          <a:bodyPr/>
          <a:lstStyle/>
          <a:p>
            <a:r>
              <a:rPr lang="en-US" sz="1867" dirty="0"/>
              <a:t>C</a:t>
            </a:r>
            <a:r>
              <a:rPr lang="en-DE" sz="1867" dirty="0"/>
              <a:t>omputation of ln(cross section)</a:t>
            </a:r>
          </a:p>
          <a:p>
            <a:r>
              <a:rPr lang="en-DE" sz="1867" dirty="0"/>
              <a:t>Cubic fiting </a:t>
            </a:r>
          </a:p>
          <a:p>
            <a:r>
              <a:rPr lang="en-US" sz="1867" dirty="0"/>
              <a:t>F</a:t>
            </a:r>
            <a:r>
              <a:rPr lang="en-DE" sz="1867" dirty="0"/>
              <a:t>or CO</a:t>
            </a:r>
            <a:r>
              <a:rPr lang="en-DE" sz="1867" baseline="-25000" dirty="0"/>
              <a:t>2 </a:t>
            </a:r>
            <a:r>
              <a:rPr lang="en-DE" sz="1867" dirty="0"/>
              <a:t>and O</a:t>
            </a:r>
            <a:r>
              <a:rPr lang="en-DE" sz="1867" baseline="-25000" dirty="0"/>
              <a:t>3</a:t>
            </a:r>
          </a:p>
          <a:p>
            <a:r>
              <a:rPr lang="en-US" sz="1867" dirty="0"/>
              <a:t>D</a:t>
            </a:r>
            <a:r>
              <a:rPr lang="en-DE" sz="1867" dirty="0"/>
              <a:t>ifferent behaviour at peak wings and far away from absorption peak </a:t>
            </a:r>
          </a:p>
          <a:p>
            <a:endParaRPr lang="en-DE" sz="1867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0BD8A4-091A-A742-D1DD-ED1B6B8D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777" y="1441836"/>
            <a:ext cx="8944700" cy="49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47B0-EBE0-A376-4D94-2AAC3F3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for CO</a:t>
            </a:r>
            <a:r>
              <a:rPr lang="en-DE" baseline="-25000" dirty="0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D811-FDAE-B9F3-E721-69ED4175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4653" y="1685676"/>
            <a:ext cx="5449295" cy="189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</a:t>
            </a:r>
            <a:r>
              <a:rPr lang="en-DE" dirty="0"/>
              <a:t>e computation and cubic fit only for CO2 </a:t>
            </a:r>
          </a:p>
          <a:p>
            <a:r>
              <a:rPr lang="en-US" dirty="0"/>
              <a:t>P</a:t>
            </a:r>
            <a:r>
              <a:rPr lang="en-DE" dirty="0"/>
              <a:t>icture below zoom into behaviour at absorptions peaks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7BC26-2E52-8001-2742-7CC59578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702" y="1567556"/>
            <a:ext cx="5777949" cy="3166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72F7A-ECD6-3174-3033-1A57EF7C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24651" y="3569535"/>
            <a:ext cx="5449295" cy="29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BAC9-E9E3-3EAB-29F0-455161D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for O</a:t>
            </a:r>
            <a:r>
              <a:rPr lang="en-DE" baseline="-25000" dirty="0"/>
              <a:t>3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4155-0158-8A09-DBCA-0CA2CB7E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7714" y="2035534"/>
            <a:ext cx="3048685" cy="40563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DE" dirty="0"/>
              <a:t>ubic fit of P-dependent O</a:t>
            </a:r>
            <a:r>
              <a:rPr lang="en-DE" baseline="-25000" dirty="0"/>
              <a:t>3</a:t>
            </a:r>
            <a:r>
              <a:rPr lang="en-DE" dirty="0"/>
              <a:t> cros sections </a:t>
            </a:r>
          </a:p>
          <a:p>
            <a:r>
              <a:rPr lang="en-US" dirty="0"/>
              <a:t>L</a:t>
            </a:r>
            <a:r>
              <a:rPr lang="en-DE" dirty="0"/>
              <a:t>ess linear far away from peak than for CO</a:t>
            </a:r>
            <a:r>
              <a:rPr lang="en-DE" baseline="-25000" dirty="0"/>
              <a:t>2</a:t>
            </a:r>
            <a:r>
              <a:rPr lang="en-D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3A053-CFAB-E8D1-F583-79CD3B95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600" y="1536633"/>
            <a:ext cx="8312112" cy="4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AD0D-D6E1-A4F5-4127-F0B2F3B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02" y="593367"/>
            <a:ext cx="11061697" cy="373585"/>
          </a:xfrm>
        </p:spPr>
        <p:txBody>
          <a:bodyPr>
            <a:normAutofit fontScale="90000"/>
          </a:bodyPr>
          <a:lstStyle/>
          <a:p>
            <a:r>
              <a:rPr lang="en-DE" dirty="0"/>
              <a:t>Cumulative plot: cross sections data and fit (microwave)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A0DD-A9CE-EBE4-1CBF-B82EF63B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1512" y="1611722"/>
            <a:ext cx="4044888" cy="4480111"/>
          </a:xfrm>
        </p:spPr>
        <p:txBody>
          <a:bodyPr/>
          <a:lstStyle/>
          <a:p>
            <a:r>
              <a:rPr lang="en-US" dirty="0"/>
              <a:t>in general much w</a:t>
            </a:r>
            <a:r>
              <a:rPr lang="en-DE" dirty="0"/>
              <a:t>eaker absorption in the microwave range </a:t>
            </a:r>
          </a:p>
          <a:p>
            <a:r>
              <a:rPr lang="en-US" dirty="0"/>
              <a:t>B</a:t>
            </a:r>
            <a:r>
              <a:rPr lang="en-DE" dirty="0"/>
              <a:t>ut general p dependency similar to infrared </a:t>
            </a:r>
          </a:p>
        </p:txBody>
      </p:sp>
      <p:pic>
        <p:nvPicPr>
          <p:cNvPr id="5" name="Picture 4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CF6FDA27-5A29-CC42-210D-DE2BC5CA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300015"/>
            <a:ext cx="7550119" cy="4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2517-7B2B-7FA6-6595-57ECBAD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Absorption Peak in the microwave interval (CO</a:t>
            </a:r>
            <a:r>
              <a:rPr lang="en-DE" baseline="-25000" dirty="0"/>
              <a:t>2</a:t>
            </a:r>
            <a:r>
              <a:rPr lang="en-DE" dirty="0"/>
              <a:t>)</a:t>
            </a:r>
            <a:endParaRPr lang="en-DE" baseline="-2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CD06-0D52-B962-0979-AEE3627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521" y="2182666"/>
            <a:ext cx="5299060" cy="2899665"/>
          </a:xfrm>
        </p:spPr>
        <p:txBody>
          <a:bodyPr/>
          <a:lstStyle/>
          <a:p>
            <a:r>
              <a:rPr lang="en-DE" dirty="0"/>
              <a:t>Absorption peak at 0.75 cm</a:t>
            </a:r>
            <a:r>
              <a:rPr lang="en-DE" baseline="30000" dirty="0"/>
              <a:t>-1 </a:t>
            </a:r>
            <a:r>
              <a:rPr lang="en-DE" dirty="0"/>
              <a:t>at 240 K for CO</a:t>
            </a:r>
            <a:r>
              <a:rPr lang="en-DE" baseline="-25000" dirty="0"/>
              <a:t>2</a:t>
            </a:r>
          </a:p>
          <a:p>
            <a:r>
              <a:rPr lang="en-US" dirty="0"/>
              <a:t>Similar fit quality as for peaks in infrared interval </a:t>
            </a:r>
            <a:endParaRPr lang="en-DE" dirty="0"/>
          </a:p>
        </p:txBody>
      </p:sp>
      <p:pic>
        <p:nvPicPr>
          <p:cNvPr id="5" name="Picture 4" descr="A graph of a line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3906FD3B-AF6A-CB01-9F8E-C09CB0C1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21" y="1590990"/>
            <a:ext cx="5928649" cy="44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A532-8C54-12B9-5D38-52027528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Try out sigma/p cubic fitting of cross section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7D86-0BAB-9DC4-0590-2894A7B0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396" y="1834101"/>
            <a:ext cx="5098003" cy="4257732"/>
          </a:xfrm>
        </p:spPr>
        <p:txBody>
          <a:bodyPr/>
          <a:lstStyle/>
          <a:p>
            <a:r>
              <a:rPr lang="en-DE" dirty="0"/>
              <a:t>1003 cm</a:t>
            </a:r>
            <a:r>
              <a:rPr lang="en-DE" baseline="30000" dirty="0"/>
              <a:t>-1</a:t>
            </a:r>
            <a:r>
              <a:rPr lang="en-DE" dirty="0"/>
              <a:t> for O3 at 240 K</a:t>
            </a:r>
          </a:p>
          <a:p>
            <a:r>
              <a:rPr lang="en-US" dirty="0"/>
              <a:t>C</a:t>
            </a:r>
            <a:r>
              <a:rPr lang="en-DE" dirty="0"/>
              <a:t>ubic fiting doesn’t approximate at all </a:t>
            </a:r>
          </a:p>
          <a:p>
            <a:r>
              <a:rPr lang="en-DE" dirty="0"/>
              <a:t> very large deviations 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5" name="Picture 4" descr="A graph of a graph of data&#10;&#10;Description automatically generated with medium confidence">
            <a:extLst>
              <a:ext uri="{FF2B5EF4-FFF2-40B4-BE49-F238E27FC236}">
                <a16:creationId xmlns:a16="http://schemas.microsoft.com/office/drawing/2014/main" id="{D8E5FD1C-0391-B403-B498-AB55181B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1" y="1476286"/>
            <a:ext cx="6262796" cy="46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455</Words>
  <Application>Microsoft Macintosh PowerPoint</Application>
  <PresentationFormat>Widescreen</PresentationFormat>
  <Paragraphs>54</Paragraphs>
  <Slides>10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1 dimensional fitting </vt:lpstr>
      <vt:lpstr>Different functions of cross section to fit </vt:lpstr>
      <vt:lpstr>Fit cross section with pressure directly </vt:lpstr>
      <vt:lpstr>Cumulative plot: cross sections data and fit </vt:lpstr>
      <vt:lpstr>Cumulative plot: cross sections data and fit for CO2</vt:lpstr>
      <vt:lpstr>Cumulative plot: cross sections data and fit for O3</vt:lpstr>
      <vt:lpstr>Cumulative plot: cross sections data and fit (microwave)</vt:lpstr>
      <vt:lpstr>Absorption Peak in the microwave interval (CO2)</vt:lpstr>
      <vt:lpstr>Try out sigma/p cubic fitting of cross section </vt:lpstr>
      <vt:lpstr>Try cubic fitting of sigmoid of cross 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Hauke Damerow</dc:creator>
  <cp:lastModifiedBy>Hauke Damerow</cp:lastModifiedBy>
  <cp:revision>2</cp:revision>
  <dcterms:created xsi:type="dcterms:W3CDTF">2024-08-19T08:15:48Z</dcterms:created>
  <dcterms:modified xsi:type="dcterms:W3CDTF">2024-08-23T15:00:17Z</dcterms:modified>
</cp:coreProperties>
</file>