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5" r:id="rId16"/>
    <p:sldId id="271" r:id="rId17"/>
    <p:sldId id="274" r:id="rId18"/>
    <p:sldId id="272" r:id="rId19"/>
    <p:sldId id="276" r:id="rId20"/>
    <p:sldId id="277" r:id="rId21"/>
    <p:sldId id="273" r:id="rId22"/>
    <p:sldId id="279" r:id="rId23"/>
    <p:sldId id="280" r:id="rId24"/>
    <p:sldId id="281" r:id="rId25"/>
    <p:sldId id="282" r:id="rId26"/>
    <p:sldId id="283" r:id="rId27"/>
    <p:sldId id="284" r:id="rId28"/>
    <p:sldId id="288" r:id="rId29"/>
    <p:sldId id="285" r:id="rId30"/>
    <p:sldId id="286" r:id="rId31"/>
    <p:sldId id="287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"/>
    <p:restoredTop sz="94694"/>
  </p:normalViewPr>
  <p:slideViewPr>
    <p:cSldViewPr snapToGrid="0">
      <p:cViewPr varScale="1">
        <p:scale>
          <a:sx n="161" d="100"/>
          <a:sy n="161" d="100"/>
        </p:scale>
        <p:origin x="144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DE" dirty="0"/>
              <a:t>hange axis description of non-log plot and zoom into </a:t>
            </a:r>
          </a:p>
          <a:p>
            <a:r>
              <a:rPr lang="en-DE" dirty="0"/>
              <a:t>Can we explain the linear log(p) dependancy of the absorption sigma with the thermal occupation part and a low degree of degeneracy in the formula 9.16 (p.165) from the book Molekuelphysik und Quantenchemie </a:t>
            </a:r>
          </a:p>
          <a:p>
            <a:r>
              <a:rPr lang="en-US" dirty="0"/>
              <a:t>B</a:t>
            </a:r>
            <a:r>
              <a:rPr lang="en-DE" dirty="0"/>
              <a:t>ut this formula doesn”t contain the pressure dependance so far (important for width of absorption peak (maybe in rotational constant?) </a:t>
            </a:r>
          </a:p>
          <a:p>
            <a:r>
              <a:rPr lang="en-DE" dirty="0"/>
              <a:t>Or exponential decreasing with pressure of Jevandjee paper? </a:t>
            </a:r>
          </a:p>
          <a:p>
            <a:r>
              <a:rPr lang="en-US" dirty="0"/>
              <a:t>W</a:t>
            </a:r>
            <a:r>
              <a:rPr lang="en-DE" dirty="0"/>
              <a:t>e see a linear increasing cross section with p but with very small value near zero </a:t>
            </a:r>
          </a:p>
        </p:txBody>
      </p:sp>
    </p:spTree>
    <p:extLst>
      <p:ext uri="{BB962C8B-B14F-4D97-AF65-F5344CB8AC3E}">
        <p14:creationId xmlns:p14="http://schemas.microsoft.com/office/powerpoint/2010/main" val="657843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DE" dirty="0"/>
              <a:t>etter absorption at higher temperatures </a:t>
            </a:r>
          </a:p>
        </p:txBody>
      </p:sp>
    </p:spTree>
    <p:extLst>
      <p:ext uri="{BB962C8B-B14F-4D97-AF65-F5344CB8AC3E}">
        <p14:creationId xmlns:p14="http://schemas.microsoft.com/office/powerpoint/2010/main" val="166204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DE" dirty="0"/>
              <a:t>dea especially pressure broadening can be described by a polynomial fit, other effects worse describable  (but probably wromg because absolute and relative residual are staying more or less the same </a:t>
            </a:r>
          </a:p>
        </p:txBody>
      </p:sp>
    </p:spTree>
    <p:extLst>
      <p:ext uri="{BB962C8B-B14F-4D97-AF65-F5344CB8AC3E}">
        <p14:creationId xmlns:p14="http://schemas.microsoft.com/office/powerpoint/2010/main" val="829342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Maybe: F</a:t>
            </a:r>
            <a:r>
              <a:rPr lang="en-DE" dirty="0"/>
              <a:t>or CO2 fits seem to match better at low temperatures e.g. for 2340 cm</a:t>
            </a:r>
            <a:r>
              <a:rPr lang="en-DE" baseline="30000" dirty="0"/>
              <a:t>-1</a:t>
            </a:r>
            <a:r>
              <a:rPr lang="en-DE" dirty="0"/>
              <a:t> 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82727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DE" dirty="0"/>
              <a:t>plit up in training and data set </a:t>
            </a:r>
          </a:p>
        </p:txBody>
      </p:sp>
    </p:spTree>
    <p:extLst>
      <p:ext uri="{BB962C8B-B14F-4D97-AF65-F5344CB8AC3E}">
        <p14:creationId xmlns:p14="http://schemas.microsoft.com/office/powerpoint/2010/main" val="1200938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DE" dirty="0"/>
              <a:t>uestion save the plot with the rotating possibility later</a:t>
            </a:r>
          </a:p>
        </p:txBody>
      </p:sp>
    </p:spTree>
    <p:extLst>
      <p:ext uri="{BB962C8B-B14F-4D97-AF65-F5344CB8AC3E}">
        <p14:creationId xmlns:p14="http://schemas.microsoft.com/office/powerpoint/2010/main" val="1736638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DE" dirty="0"/>
              <a:t>eems to be more linear (far away from absorption peak) (explian physically missing)</a:t>
            </a:r>
          </a:p>
        </p:txBody>
      </p:sp>
    </p:spTree>
    <p:extLst>
      <p:ext uri="{BB962C8B-B14F-4D97-AF65-F5344CB8AC3E}">
        <p14:creationId xmlns:p14="http://schemas.microsoft.com/office/powerpoint/2010/main" val="4241666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DE" dirty="0"/>
              <a:t>urther to do split in training and fitting set and see when overfitting starts </a:t>
            </a:r>
          </a:p>
        </p:txBody>
      </p:sp>
    </p:spTree>
    <p:extLst>
      <p:ext uri="{BB962C8B-B14F-4D97-AF65-F5344CB8AC3E}">
        <p14:creationId xmlns:p14="http://schemas.microsoft.com/office/powerpoint/2010/main" val="1617937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Q</a:t>
            </a:r>
            <a:r>
              <a:rPr lang="en-DE" dirty="0"/>
              <a:t>uestion save the plot with the rotating possibility later question: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DE" dirty="0"/>
              <a:t>What can be the mistake of my fit? 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30592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DE" dirty="0"/>
              <a:t>he large deviation for small pressures is here much larger than in the ln(sigme) function and fit </a:t>
            </a:r>
          </a:p>
        </p:txBody>
      </p:sp>
    </p:spTree>
    <p:extLst>
      <p:ext uri="{BB962C8B-B14F-4D97-AF65-F5344CB8AC3E}">
        <p14:creationId xmlns:p14="http://schemas.microsoft.com/office/powerpoint/2010/main" val="2506225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reading about evaluation of regressions I saw R2 is best, </a:t>
            </a:r>
            <a:r>
              <a:rPr lang="en-US" dirty="0" err="1"/>
              <a:t>stil</a:t>
            </a:r>
            <a:r>
              <a:rPr lang="en-US" dirty="0"/>
              <a:t> to add </a:t>
            </a:r>
          </a:p>
          <a:p>
            <a:r>
              <a:rPr lang="en-US" dirty="0"/>
              <a:t>F</a:t>
            </a:r>
            <a:r>
              <a:rPr lang="en-DE" dirty="0"/>
              <a:t>or chosen frequencies refer to the first slide of last presentation 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52029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649 cm^(-1) and 2340 cm^(-1) are main absorption peaks </a:t>
            </a:r>
          </a:p>
          <a:p>
            <a:r>
              <a:rPr lang="en-US" dirty="0"/>
              <a:t>H</a:t>
            </a:r>
            <a:r>
              <a:rPr lang="en-DE" dirty="0"/>
              <a:t>igher temperature better absorption</a:t>
            </a:r>
          </a:p>
          <a:p>
            <a:r>
              <a:rPr lang="en-US" dirty="0"/>
              <a:t>H</a:t>
            </a:r>
            <a:r>
              <a:rPr lang="en-DE" dirty="0"/>
              <a:t>ypothesis: Does it come from stronger Doppler broadening but T is also included in formula for more dominant pressure broadening </a:t>
            </a:r>
          </a:p>
        </p:txBody>
      </p:sp>
    </p:spTree>
    <p:extLst>
      <p:ext uri="{BB962C8B-B14F-4D97-AF65-F5344CB8AC3E}">
        <p14:creationId xmlns:p14="http://schemas.microsoft.com/office/powerpoint/2010/main" val="1106115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DE" dirty="0"/>
              <a:t>nly 1003 cm^(-1) is an absorption peak of Ozone </a:t>
            </a:r>
          </a:p>
          <a:p>
            <a:r>
              <a:rPr lang="en-US" dirty="0"/>
              <a:t>F</a:t>
            </a:r>
            <a:r>
              <a:rPr lang="en-DE" dirty="0"/>
              <a:t>irst wrong idea: non linearity comes from Doppler et higher frequencies for ozone, but wrong because we see it already for lower frequencies </a:t>
            </a:r>
          </a:p>
        </p:txBody>
      </p:sp>
    </p:spTree>
    <p:extLst>
      <p:ext uri="{BB962C8B-B14F-4D97-AF65-F5344CB8AC3E}">
        <p14:creationId xmlns:p14="http://schemas.microsoft.com/office/powerpoint/2010/main" val="1075575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DE" dirty="0"/>
              <a:t>it computes  5. 000 000 000 0027</a:t>
            </a:r>
          </a:p>
        </p:txBody>
      </p:sp>
    </p:spTree>
    <p:extLst>
      <p:ext uri="{BB962C8B-B14F-4D97-AF65-F5344CB8AC3E}">
        <p14:creationId xmlns:p14="http://schemas.microsoft.com/office/powerpoint/2010/main" val="2785776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c214489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c214489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Presure</a:t>
            </a:r>
            <a:r>
              <a:rPr lang="en-US" dirty="0"/>
              <a:t> = 11000Pa for both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c2144892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c2144892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err="1"/>
              <a:t>temperature</a:t>
            </a:r>
            <a:r>
              <a:rPr lang="de" dirty="0"/>
              <a:t> </a:t>
            </a:r>
            <a:r>
              <a:rPr lang="de" dirty="0" err="1"/>
              <a:t>is</a:t>
            </a:r>
            <a:r>
              <a:rPr lang="de" dirty="0"/>
              <a:t> high (10)</a:t>
            </a:r>
            <a:r>
              <a:rPr lang="de" dirty="0" err="1"/>
              <a:t>th</a:t>
            </a:r>
            <a:r>
              <a:rPr lang="de" dirty="0"/>
              <a:t> </a:t>
            </a:r>
            <a:r>
              <a:rPr lang="de" dirty="0" err="1"/>
              <a:t>value</a:t>
            </a:r>
            <a:r>
              <a:rPr lang="de" dirty="0"/>
              <a:t> </a:t>
            </a:r>
            <a:r>
              <a:rPr lang="de" dirty="0" err="1"/>
              <a:t>which</a:t>
            </a:r>
            <a:r>
              <a:rPr lang="de" dirty="0"/>
              <a:t> </a:t>
            </a:r>
            <a:r>
              <a:rPr lang="de" dirty="0" err="1"/>
              <a:t>is</a:t>
            </a:r>
            <a:r>
              <a:rPr lang="de" dirty="0"/>
              <a:t> (250 + 110) K = 360 K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c2144892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c2144892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err="1"/>
              <a:t>pressure</a:t>
            </a:r>
            <a:r>
              <a:rPr lang="de" dirty="0"/>
              <a:t> = high </a:t>
            </a:r>
            <a:r>
              <a:rPr lang="de" dirty="0" err="1"/>
              <a:t>pressure</a:t>
            </a:r>
            <a:r>
              <a:rPr lang="de" dirty="0"/>
              <a:t> 11 000 </a:t>
            </a:r>
            <a:r>
              <a:rPr lang="de" dirty="0" err="1"/>
              <a:t>Pa</a:t>
            </a:r>
            <a:r>
              <a:rPr lang="de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err="1"/>
              <a:t>hypothesis</a:t>
            </a:r>
            <a:r>
              <a:rPr lang="de" dirty="0"/>
              <a:t> </a:t>
            </a:r>
            <a:r>
              <a:rPr lang="de" dirty="0" err="1"/>
              <a:t>with</a:t>
            </a:r>
            <a:r>
              <a:rPr lang="de" dirty="0"/>
              <a:t> </a:t>
            </a:r>
            <a:r>
              <a:rPr lang="de" dirty="0" err="1"/>
              <a:t>hot</a:t>
            </a:r>
            <a:r>
              <a:rPr lang="de" dirty="0"/>
              <a:t> bands </a:t>
            </a:r>
            <a:r>
              <a:rPr lang="de" dirty="0" err="1"/>
              <a:t>must</a:t>
            </a:r>
            <a:r>
              <a:rPr lang="de" dirty="0"/>
              <a:t> </a:t>
            </a:r>
            <a:r>
              <a:rPr lang="de" dirty="0" err="1"/>
              <a:t>be</a:t>
            </a:r>
            <a:r>
              <a:rPr lang="de" dirty="0"/>
              <a:t> </a:t>
            </a:r>
            <a:r>
              <a:rPr lang="de" dirty="0" err="1"/>
              <a:t>verified</a:t>
            </a:r>
            <a:r>
              <a:rPr lang="de" dirty="0"/>
              <a:t> </a:t>
            </a:r>
            <a:r>
              <a:rPr lang="de" dirty="0" err="1"/>
              <a:t>theoretically</a:t>
            </a:r>
            <a:r>
              <a:rPr lang="de" dirty="0"/>
              <a:t> and </a:t>
            </a:r>
            <a:r>
              <a:rPr lang="de" dirty="0" err="1"/>
              <a:t>tested</a:t>
            </a:r>
            <a:r>
              <a:rPr lang="de" dirty="0"/>
              <a:t>)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c2144892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c2144892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impression of inversion of absorption pressure dependance for ozone but not CO2 is probably a wrong impression and can be explained again, whether the absorption happens at a edge or peak frequency: in general both molecules should have the same absorption </a:t>
            </a:r>
            <a:r>
              <a:rPr lang="en-US" dirty="0" err="1"/>
              <a:t>behaviour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c2144892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c2144892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Quite smooth functions, let estimate good preconditions for modeling with low order </a:t>
            </a:r>
            <a:r>
              <a:rPr lang="en-US" dirty="0" err="1"/>
              <a:t>poynom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Idea: develop ai algorithm for spotting local minima to see where low order </a:t>
            </a:r>
            <a:r>
              <a:rPr lang="en-US" dirty="0" err="1"/>
              <a:t>polynoms</a:t>
            </a:r>
            <a:r>
              <a:rPr lang="en-US" dirty="0"/>
              <a:t> </a:t>
            </a:r>
            <a:r>
              <a:rPr lang="en-US" dirty="0" err="1"/>
              <a:t>don”t</a:t>
            </a:r>
            <a:r>
              <a:rPr lang="en-US" dirty="0"/>
              <a:t> see the local minima maybe 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c2144892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c2144892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Quite smooth functions, let estimate good preconditions for modeling with low order </a:t>
            </a:r>
            <a:r>
              <a:rPr lang="en-US" dirty="0" err="1"/>
              <a:t>polynom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Idea: develop ai algorithm for spotting local minima to see where low order </a:t>
            </a:r>
            <a:r>
              <a:rPr lang="en-US" dirty="0" err="1"/>
              <a:t>polynoms</a:t>
            </a:r>
            <a:r>
              <a:rPr lang="en-US" dirty="0"/>
              <a:t> </a:t>
            </a:r>
            <a:r>
              <a:rPr lang="en-US" dirty="0" err="1"/>
              <a:t>don”t</a:t>
            </a:r>
            <a:r>
              <a:rPr lang="en-US" dirty="0"/>
              <a:t> see the local minima maybe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some local minima for 74 cm</a:t>
            </a:r>
            <a:r>
              <a:rPr lang="en-US" baseline="30000" dirty="0"/>
              <a:t>-1</a:t>
            </a:r>
            <a:r>
              <a:rPr lang="en-US" dirty="0"/>
              <a:t> and 990 cm</a:t>
            </a:r>
            <a:r>
              <a:rPr lang="en-US" baseline="30000" dirty="0"/>
              <a:t>-1</a:t>
            </a:r>
            <a:r>
              <a:rPr lang="en-US" dirty="0"/>
              <a:t> (only in the 12 times 12 block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7589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O2 and CO2 neglect second order effects like dependance of density and homogenously distributed </a:t>
            </a:r>
          </a:p>
        </p:txBody>
      </p:sp>
    </p:spTree>
    <p:extLst>
      <p:ext uri="{BB962C8B-B14F-4D97-AF65-F5344CB8AC3E}">
        <p14:creationId xmlns:p14="http://schemas.microsoft.com/office/powerpoint/2010/main" val="1759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err="1"/>
              <a:t>first</a:t>
            </a:r>
            <a:r>
              <a:rPr lang="de" dirty="0"/>
              <a:t> </a:t>
            </a:r>
            <a:r>
              <a:rPr lang="de" dirty="0" err="1"/>
              <a:t>plots</a:t>
            </a:r>
            <a:r>
              <a:rPr lang="de" dirty="0"/>
              <a:t> </a:t>
            </a:r>
            <a:r>
              <a:rPr lang="de" dirty="0" err="1"/>
              <a:t>of</a:t>
            </a:r>
            <a:r>
              <a:rPr lang="de" dirty="0"/>
              <a:t> </a:t>
            </a:r>
            <a:r>
              <a:rPr lang="de" dirty="0" err="1"/>
              <a:t>arts</a:t>
            </a:r>
            <a:r>
              <a:rPr lang="de" dirty="0"/>
              <a:t> </a:t>
            </a:r>
            <a:r>
              <a:rPr lang="de" dirty="0" err="1"/>
              <a:t>lookup</a:t>
            </a:r>
            <a:r>
              <a:rPr lang="de" dirty="0"/>
              <a:t> </a:t>
            </a:r>
            <a:r>
              <a:rPr lang="de" dirty="0" err="1"/>
              <a:t>table</a:t>
            </a:r>
            <a:r>
              <a:rPr lang="de" dirty="0"/>
              <a:t> </a:t>
            </a:r>
            <a:br>
              <a:rPr lang="de" dirty="0"/>
            </a:b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22.05.2024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de" dirty="0" err="1"/>
              <a:t>roup</a:t>
            </a:r>
            <a:r>
              <a:rPr lang="de" dirty="0"/>
              <a:t> </a:t>
            </a:r>
            <a:r>
              <a:rPr lang="de" dirty="0" err="1"/>
              <a:t>meeting</a:t>
            </a:r>
            <a:r>
              <a:rPr lang="de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5954-EE29-3F60-57A1-0680BFAA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CO</a:t>
            </a:r>
            <a:r>
              <a:rPr lang="en-DE" baseline="-25000" dirty="0"/>
              <a:t>2</a:t>
            </a:r>
            <a:r>
              <a:rPr lang="en-DE" dirty="0"/>
              <a:t> far away from absorption peak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7A091-C8C6-51BB-2805-DA132929B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1717" y="1117137"/>
            <a:ext cx="3295158" cy="1574359"/>
          </a:xfr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dirty="0"/>
              <a:t>Frequency : 1003 cm</a:t>
            </a:r>
            <a:r>
              <a:rPr lang="en-US" baseline="30000" dirty="0"/>
              <a:t>-1</a:t>
            </a:r>
          </a:p>
          <a:p>
            <a:pPr marL="114300" indent="0">
              <a:buNone/>
            </a:pPr>
            <a:r>
              <a:rPr lang="en-US" dirty="0"/>
              <a:t>Temperature: 240 K</a:t>
            </a:r>
          </a:p>
          <a:p>
            <a:pPr marL="114300" indent="0">
              <a:buNone/>
            </a:pPr>
            <a:r>
              <a:rPr lang="en-US" dirty="0"/>
              <a:t>Fitted log10(abs. cross section)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already linear fit sufficient </a:t>
            </a:r>
          </a:p>
          <a:p>
            <a:pPr marL="114300" indent="0">
              <a:buNone/>
            </a:pPr>
            <a:r>
              <a:rPr lang="en-US" dirty="0"/>
              <a:t>(res = 1.35 * 10^(-5))</a:t>
            </a:r>
          </a:p>
          <a:p>
            <a:pPr marL="114300" indent="0">
              <a:buNone/>
            </a:pPr>
            <a:r>
              <a:rPr lang="en-US" dirty="0"/>
              <a:t>(</a:t>
            </a:r>
            <a:r>
              <a:rPr lang="en-US" dirty="0" err="1"/>
              <a:t>rmse</a:t>
            </a:r>
            <a:r>
              <a:rPr lang="en-US" dirty="0"/>
              <a:t> = 0.00053 for 240 K</a:t>
            </a:r>
          </a:p>
          <a:p>
            <a:pPr marL="114300" indent="0">
              <a:buNone/>
            </a:pPr>
            <a:r>
              <a:rPr lang="en-US" dirty="0"/>
              <a:t>and </a:t>
            </a:r>
            <a:r>
              <a:rPr lang="en-US" dirty="0" err="1"/>
              <a:t>rmse</a:t>
            </a:r>
            <a:r>
              <a:rPr lang="en-US" dirty="0"/>
              <a:t> = 0.0023 for 360 K)</a:t>
            </a:r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D88149-3D5E-16E7-1387-083FD6E31D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08494" y="2684636"/>
            <a:ext cx="3221604" cy="24162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876237-6396-8FBD-E2EC-D4C99F1816D0}"/>
              </a:ext>
            </a:extLst>
          </p:cNvPr>
          <p:cNvSpPr txBox="1"/>
          <p:nvPr/>
        </p:nvSpPr>
        <p:spPr>
          <a:xfrm>
            <a:off x="949709" y="1084198"/>
            <a:ext cx="26239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dirty="0"/>
              <a:t>Frequency : 1003 cm</a:t>
            </a:r>
            <a:r>
              <a:rPr lang="en-US" baseline="30000" dirty="0"/>
              <a:t>-1</a:t>
            </a:r>
          </a:p>
          <a:p>
            <a:pPr marL="114300" indent="0">
              <a:buNone/>
            </a:pPr>
            <a:r>
              <a:rPr lang="en-US" dirty="0"/>
              <a:t>Temperature: 240 K</a:t>
            </a:r>
          </a:p>
          <a:p>
            <a:pPr marL="114300" indent="0">
              <a:buNone/>
            </a:pPr>
            <a:r>
              <a:rPr lang="en-US" dirty="0"/>
              <a:t>Fitted abs. cross section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already linear fit sufficient </a:t>
            </a:r>
            <a:endParaRPr lang="en-DE" dirty="0"/>
          </a:p>
          <a:p>
            <a:endParaRPr lang="en-D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5D65E2-DC9F-C70F-96F5-8689DA0B08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91811" y="2469193"/>
            <a:ext cx="3551141" cy="26633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D16309-3BFD-F0D0-2F18-F58BEB5B67F4}"/>
              </a:ext>
            </a:extLst>
          </p:cNvPr>
          <p:cNvSpPr txBox="1"/>
          <p:nvPr/>
        </p:nvSpPr>
        <p:spPr>
          <a:xfrm>
            <a:off x="8290325" y="3892737"/>
            <a:ext cx="385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>
                <a:highlight>
                  <a:srgbClr val="008000"/>
                </a:highlight>
              </a:rPr>
              <a:t>[%]</a:t>
            </a:r>
          </a:p>
        </p:txBody>
      </p:sp>
    </p:spTree>
    <p:extLst>
      <p:ext uri="{BB962C8B-B14F-4D97-AF65-F5344CB8AC3E}">
        <p14:creationId xmlns:p14="http://schemas.microsoft.com/office/powerpoint/2010/main" val="3293738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0207-B794-6B11-8F84-81B0BEEC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CO2 at main absorption peak (2340 cm</a:t>
            </a:r>
            <a:r>
              <a:rPr lang="en-DE" baseline="30000" dirty="0"/>
              <a:t>-1</a:t>
            </a:r>
            <a:r>
              <a:rPr lang="en-DE" dirty="0"/>
              <a:t>)</a:t>
            </a:r>
            <a:endParaRPr lang="en-DE" baseline="30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4E7C2-90AA-70CA-F704-6362FFA9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9164" y="3589475"/>
            <a:ext cx="4260300" cy="15540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</a:t>
            </a:r>
            <a:r>
              <a:rPr lang="en-DE" dirty="0"/>
              <a:t>emperature: 240 K (left) and 360 K (right) </a:t>
            </a:r>
          </a:p>
          <a:p>
            <a:r>
              <a:rPr lang="en-US" dirty="0"/>
              <a:t>li</a:t>
            </a:r>
            <a:r>
              <a:rPr lang="en-DE" dirty="0"/>
              <a:t>near and quadratic fit don”t match at all </a:t>
            </a:r>
            <a:endParaRPr lang="en-US" dirty="0"/>
          </a:p>
          <a:p>
            <a:r>
              <a:rPr lang="en-US" dirty="0"/>
              <a:t>Very good cubic fit for 240 K (res = 0.019 and </a:t>
            </a:r>
            <a:r>
              <a:rPr lang="en-US" dirty="0" err="1"/>
              <a:t>rmse</a:t>
            </a:r>
            <a:r>
              <a:rPr lang="en-US" dirty="0"/>
              <a:t> = 0.040)</a:t>
            </a:r>
          </a:p>
          <a:p>
            <a:r>
              <a:rPr lang="en-US" dirty="0"/>
              <a:t>C</a:t>
            </a:r>
            <a:r>
              <a:rPr lang="en-DE" dirty="0"/>
              <a:t>ubic fit in general good but also less precise than fits at other frequencies for 360 K (res = 0.041 and rmse = 0.058)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604C0-6187-D6FC-13C2-555AF8BB9E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67130" y="2303599"/>
            <a:ext cx="3429001" cy="2571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84B46C-6D3F-622E-B6BF-1596F16928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97786" y="1017725"/>
            <a:ext cx="3274338" cy="245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0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0A23-58BD-8D22-AC71-E273AF72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Ozone main absorption peak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A398F-9462-F60D-4C46-ED665B0D1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1025099"/>
            <a:ext cx="4492487" cy="1546651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DE" dirty="0"/>
              <a:t>frequency: 1003 cm</a:t>
            </a:r>
            <a:r>
              <a:rPr lang="en-DE" baseline="30000" dirty="0"/>
              <a:t>-1</a:t>
            </a:r>
          </a:p>
          <a:p>
            <a:r>
              <a:rPr lang="en-US" dirty="0"/>
              <a:t>T</a:t>
            </a:r>
            <a:r>
              <a:rPr lang="en-DE" dirty="0"/>
              <a:t>emperature: 240 K (left) and 360 K (right)</a:t>
            </a:r>
          </a:p>
          <a:p>
            <a:r>
              <a:rPr lang="en-DE" dirty="0"/>
              <a:t>not well matching linear and quadratic fit</a:t>
            </a:r>
          </a:p>
          <a:p>
            <a:r>
              <a:rPr lang="en-US" dirty="0"/>
              <a:t>g</a:t>
            </a:r>
            <a:r>
              <a:rPr lang="en-DE" dirty="0"/>
              <a:t>ood cubic fits (for 240 K: res = 0.049, rmse = 0.064 )</a:t>
            </a:r>
          </a:p>
          <a:p>
            <a:pPr marL="114300" indent="0">
              <a:buNone/>
            </a:pPr>
            <a:r>
              <a:rPr lang="en-DE" dirty="0"/>
              <a:t>	(for 360 K: res = 0.048 and rmse = 0.064)</a:t>
            </a:r>
          </a:p>
          <a:p>
            <a:pPr marL="114300" indent="0">
              <a:buNone/>
            </a:pP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A492E-45AB-68CE-2977-2533648031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700" y="1017725"/>
            <a:ext cx="4134236" cy="3100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39001E-83B3-C7E9-A133-0C0CF75132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26167" y="2456954"/>
            <a:ext cx="3582061" cy="268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98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A470-DCB6-A765-2B93-75AE7B07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Ozone far away from absorption peak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38EE8-A63B-C97F-48B0-799F64260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4990" y="1012594"/>
            <a:ext cx="4517310" cy="183397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</a:t>
            </a:r>
            <a:r>
              <a:rPr lang="en-DE" dirty="0"/>
              <a:t>requency: 295 cm</a:t>
            </a:r>
            <a:r>
              <a:rPr lang="en-DE" baseline="30000" dirty="0"/>
              <a:t>-1</a:t>
            </a:r>
          </a:p>
          <a:p>
            <a:r>
              <a:rPr lang="en-US" dirty="0"/>
              <a:t>Temperature: 240 K and 360 K </a:t>
            </a:r>
          </a:p>
          <a:p>
            <a:r>
              <a:rPr lang="en-US" dirty="0"/>
              <a:t>in general, good but not sufficient linear and quadratic fit </a:t>
            </a:r>
          </a:p>
          <a:p>
            <a:r>
              <a:rPr lang="en-US" dirty="0"/>
              <a:t>Flattening at higher pressure only fitted well by cubic fit </a:t>
            </a:r>
          </a:p>
          <a:p>
            <a:pPr marL="114300" indent="0">
              <a:buNone/>
            </a:pPr>
            <a:r>
              <a:rPr lang="en-US" dirty="0"/>
              <a:t>	for 240K: res = 0.0448 and </a:t>
            </a:r>
            <a:r>
              <a:rPr lang="en-US" dirty="0" err="1"/>
              <a:t>rmse</a:t>
            </a:r>
            <a:r>
              <a:rPr lang="en-US" dirty="0"/>
              <a:t> = 0.236</a:t>
            </a:r>
          </a:p>
          <a:p>
            <a:pPr marL="114300" indent="0">
              <a:buNone/>
            </a:pPr>
            <a:r>
              <a:rPr lang="en-US" dirty="0"/>
              <a:t>	for 360K: res = 0.05 and </a:t>
            </a:r>
            <a:r>
              <a:rPr lang="en-US" dirty="0" err="1"/>
              <a:t>rmse</a:t>
            </a:r>
            <a:r>
              <a:rPr lang="en-US" dirty="0"/>
              <a:t> = 0.204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F6C10-5F62-9877-24C8-0A551D48E8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37038" y="2749372"/>
            <a:ext cx="3195037" cy="2396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406C7A-9ED8-8F35-B4A3-9A49A60E9E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5522" y="1012594"/>
            <a:ext cx="3520729" cy="264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8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064D-8AB8-4547-6C0B-F19F81CC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Table with all so far done 1 dim fits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A6A81-E0A1-7D25-C6C2-26F900F634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271021-17FB-FB1C-D9E3-C856CF7E4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22738"/>
              </p:ext>
            </p:extLst>
          </p:nvPr>
        </p:nvGraphicFramePr>
        <p:xfrm>
          <a:off x="238540" y="1017725"/>
          <a:ext cx="7752521" cy="3271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3495">
                  <a:extLst>
                    <a:ext uri="{9D8B030D-6E8A-4147-A177-3AD203B41FA5}">
                      <a16:colId xmlns:a16="http://schemas.microsoft.com/office/drawing/2014/main" val="2661368167"/>
                    </a:ext>
                  </a:extLst>
                </a:gridCol>
                <a:gridCol w="576364">
                  <a:extLst>
                    <a:ext uri="{9D8B030D-6E8A-4147-A177-3AD203B41FA5}">
                      <a16:colId xmlns:a16="http://schemas.microsoft.com/office/drawing/2014/main" val="1588396400"/>
                    </a:ext>
                  </a:extLst>
                </a:gridCol>
                <a:gridCol w="735361">
                  <a:extLst>
                    <a:ext uri="{9D8B030D-6E8A-4147-A177-3AD203B41FA5}">
                      <a16:colId xmlns:a16="http://schemas.microsoft.com/office/drawing/2014/main" val="1810403965"/>
                    </a:ext>
                  </a:extLst>
                </a:gridCol>
                <a:gridCol w="576364">
                  <a:extLst>
                    <a:ext uri="{9D8B030D-6E8A-4147-A177-3AD203B41FA5}">
                      <a16:colId xmlns:a16="http://schemas.microsoft.com/office/drawing/2014/main" val="4205791015"/>
                    </a:ext>
                  </a:extLst>
                </a:gridCol>
                <a:gridCol w="1112978">
                  <a:extLst>
                    <a:ext uri="{9D8B030D-6E8A-4147-A177-3AD203B41FA5}">
                      <a16:colId xmlns:a16="http://schemas.microsoft.com/office/drawing/2014/main" val="4184222188"/>
                    </a:ext>
                  </a:extLst>
                </a:gridCol>
                <a:gridCol w="1042312">
                  <a:extLst>
                    <a:ext uri="{9D8B030D-6E8A-4147-A177-3AD203B41FA5}">
                      <a16:colId xmlns:a16="http://schemas.microsoft.com/office/drawing/2014/main" val="3253815322"/>
                    </a:ext>
                  </a:extLst>
                </a:gridCol>
                <a:gridCol w="1689343">
                  <a:extLst>
                    <a:ext uri="{9D8B030D-6E8A-4147-A177-3AD203B41FA5}">
                      <a16:colId xmlns:a16="http://schemas.microsoft.com/office/drawing/2014/main" val="2730977515"/>
                    </a:ext>
                  </a:extLst>
                </a:gridCol>
                <a:gridCol w="1466304">
                  <a:extLst>
                    <a:ext uri="{9D8B030D-6E8A-4147-A177-3AD203B41FA5}">
                      <a16:colId xmlns:a16="http://schemas.microsoft.com/office/drawing/2014/main" val="2057721086"/>
                    </a:ext>
                  </a:extLst>
                </a:gridCol>
              </a:tblGrid>
              <a:tr h="126596"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extLst>
                  <a:ext uri="{0D108BD9-81ED-4DB2-BD59-A6C34878D82A}">
                    <a16:rowId xmlns:a16="http://schemas.microsoft.com/office/drawing/2014/main" val="866434423"/>
                  </a:ext>
                </a:extLst>
              </a:tr>
              <a:tr h="126596"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156082"/>
                          </a:highlight>
                        </a:rPr>
                        <a:t>gas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156082"/>
                          </a:highlight>
                        </a:rPr>
                        <a:t>v  [cm</a:t>
                      </a:r>
                      <a:r>
                        <a:rPr lang="en-US" sz="900" u="none" strike="noStrike" baseline="30000">
                          <a:effectLst/>
                          <a:highlight>
                            <a:srgbClr val="156082"/>
                          </a:highlight>
                        </a:rPr>
                        <a:t>-1</a:t>
                      </a:r>
                      <a:r>
                        <a:rPr lang="en-US" sz="900" u="none" strike="noStrike">
                          <a:effectLst/>
                          <a:highlight>
                            <a:srgbClr val="156082"/>
                          </a:highlight>
                        </a:rPr>
                        <a:t>] 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156082"/>
                          </a:highlight>
                        </a:rPr>
                        <a:t>T [K]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156082"/>
                          </a:highlight>
                        </a:rPr>
                        <a:t>linear fit good? (res)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156082"/>
                          </a:highlight>
                        </a:rPr>
                        <a:t>quad. fit good? (res)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156082"/>
                          </a:highlight>
                        </a:rPr>
                        <a:t>cubic fit good? (res)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156082"/>
                          </a:highlight>
                        </a:rPr>
                        <a:t>absortion peak? 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extLst>
                  <a:ext uri="{0D108BD9-81ED-4DB2-BD59-A6C34878D82A}">
                    <a16:rowId xmlns:a16="http://schemas.microsoft.com/office/drawing/2014/main" val="2666848009"/>
                  </a:ext>
                </a:extLst>
              </a:tr>
              <a:tr h="132663"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CO</a:t>
                      </a:r>
                      <a:r>
                        <a:rPr lang="en-US" sz="900" u="none" strike="noStrike" baseline="-25000">
                          <a:effectLst/>
                          <a:highlight>
                            <a:srgbClr val="C0E6F5"/>
                          </a:highlight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102 (point6)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  <a:highlight>
                            <a:srgbClr val="C0E6F5"/>
                          </a:highlight>
                        </a:rPr>
                        <a:t>240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4.8 * 10</a:t>
                      </a:r>
                      <a:r>
                        <a:rPr lang="en-US" sz="900" u="none" strike="noStrike" baseline="30000">
                          <a:effectLst/>
                          <a:highlight>
                            <a:srgbClr val="C0E6F5"/>
                          </a:highlight>
                        </a:rPr>
                        <a:t>-6</a:t>
                      </a:r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(excellent)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2.7 * 10</a:t>
                      </a:r>
                      <a:r>
                        <a:rPr lang="en-US" sz="900" u="none" strike="noStrike" baseline="30000">
                          <a:effectLst/>
                          <a:highlight>
                            <a:srgbClr val="C0E6F5"/>
                          </a:highlight>
                        </a:rPr>
                        <a:t>-6</a:t>
                      </a:r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(excellent)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1.2 * 10</a:t>
                      </a:r>
                      <a:r>
                        <a:rPr lang="en-US" sz="900" u="none" strike="noStrike" baseline="30000">
                          <a:effectLst/>
                          <a:highlight>
                            <a:srgbClr val="C0E6F5"/>
                          </a:highlight>
                        </a:rPr>
                        <a:t>-6    </a:t>
                      </a:r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(excellent)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no absorption peak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extLst>
                  <a:ext uri="{0D108BD9-81ED-4DB2-BD59-A6C34878D82A}">
                    <a16:rowId xmlns:a16="http://schemas.microsoft.com/office/drawing/2014/main" val="2960900829"/>
                  </a:ext>
                </a:extLst>
              </a:tr>
              <a:tr h="132663"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</a:t>
                      </a:r>
                      <a:r>
                        <a:rPr lang="en-US" sz="900" u="none" strike="noStrike" baseline="-25000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102 (point6)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</a:rPr>
                        <a:t>360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5.7 * 10</a:t>
                      </a:r>
                      <a:r>
                        <a:rPr lang="en-US" sz="900" u="none" strike="noStrike" baseline="30000">
                          <a:effectLst/>
                        </a:rPr>
                        <a:t>-5</a:t>
                      </a:r>
                      <a:r>
                        <a:rPr lang="en-US" sz="900" u="none" strike="noStrike">
                          <a:effectLst/>
                        </a:rPr>
                        <a:t>(excellent)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3.26 * 10</a:t>
                      </a:r>
                      <a:r>
                        <a:rPr lang="en-US" sz="900" u="none" strike="noStrike" baseline="30000">
                          <a:effectLst/>
                        </a:rPr>
                        <a:t>-5</a:t>
                      </a:r>
                      <a:r>
                        <a:rPr lang="en-US" sz="900" u="none" strike="noStrike">
                          <a:effectLst/>
                        </a:rPr>
                        <a:t>(excellent)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1.48 * 10</a:t>
                      </a:r>
                      <a:r>
                        <a:rPr lang="en-US" sz="900" u="none" strike="noStrike" baseline="30000">
                          <a:effectLst/>
                        </a:rPr>
                        <a:t>-5</a:t>
                      </a:r>
                      <a:r>
                        <a:rPr lang="en-US" sz="900" u="none" strike="noStrike">
                          <a:effectLst/>
                        </a:rPr>
                        <a:t>(excellent)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 absorption peak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extLst>
                  <a:ext uri="{0D108BD9-81ED-4DB2-BD59-A6C34878D82A}">
                    <a16:rowId xmlns:a16="http://schemas.microsoft.com/office/drawing/2014/main" val="1266904901"/>
                  </a:ext>
                </a:extLst>
              </a:tr>
              <a:tr h="126596"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CO</a:t>
                      </a:r>
                      <a:r>
                        <a:rPr lang="en-US" sz="900" u="none" strike="noStrike" baseline="-25000">
                          <a:effectLst/>
                          <a:highlight>
                            <a:srgbClr val="C0E6F5"/>
                          </a:highlight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649 (point40)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  <a:highlight>
                            <a:srgbClr val="C0E6F5"/>
                          </a:highlight>
                        </a:rPr>
                        <a:t>240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0.332 (quite 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0.111 (good)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0.019 (very 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main absorption peak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extLst>
                  <a:ext uri="{0D108BD9-81ED-4DB2-BD59-A6C34878D82A}">
                    <a16:rowId xmlns:a16="http://schemas.microsoft.com/office/drawing/2014/main" val="2437138473"/>
                  </a:ext>
                </a:extLst>
              </a:tr>
              <a:tr h="126596"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</a:t>
                      </a:r>
                      <a:r>
                        <a:rPr lang="en-US" sz="900" u="none" strike="noStrike" baseline="-25000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649 (point40)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</a:rPr>
                        <a:t>360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0.457 (quite 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0.276 (good)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0.031 (very god)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main absorption peak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extLst>
                  <a:ext uri="{0D108BD9-81ED-4DB2-BD59-A6C34878D82A}">
                    <a16:rowId xmlns:a16="http://schemas.microsoft.com/office/drawing/2014/main" val="3106911158"/>
                  </a:ext>
                </a:extLst>
              </a:tr>
              <a:tr h="148298"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CO</a:t>
                      </a:r>
                      <a:r>
                        <a:rPr lang="en-US" sz="900" u="none" strike="noStrike" baseline="-25000">
                          <a:effectLst/>
                          <a:highlight>
                            <a:srgbClr val="C0E6F5"/>
                          </a:highlight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1003(point 62)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  <a:highlight>
                            <a:srgbClr val="C0E6F5"/>
                          </a:highlight>
                        </a:rPr>
                        <a:t>240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1.35 * 10</a:t>
                      </a:r>
                      <a:r>
                        <a:rPr lang="en-US" sz="900" u="none" strike="noStrike" baseline="30000">
                          <a:effectLst/>
                          <a:highlight>
                            <a:srgbClr val="C0E6F5"/>
                          </a:highlight>
                        </a:rPr>
                        <a:t>-5</a:t>
                      </a:r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(excellent)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7.51* 10</a:t>
                      </a:r>
                      <a:r>
                        <a:rPr lang="en-US" sz="900" u="none" strike="noStrike" baseline="30000">
                          <a:effectLst/>
                          <a:highlight>
                            <a:srgbClr val="C0E6F5"/>
                          </a:highlight>
                        </a:rPr>
                        <a:t>-6 </a:t>
                      </a:r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(excellent)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3.29* 10</a:t>
                      </a:r>
                      <a:r>
                        <a:rPr lang="en-US" sz="900" u="none" strike="noStrike" baseline="30000">
                          <a:effectLst/>
                          <a:highlight>
                            <a:srgbClr val="C0E6F5"/>
                          </a:highlight>
                        </a:rPr>
                        <a:t>-6 </a:t>
                      </a:r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(excellent)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no absorption peak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extLst>
                  <a:ext uri="{0D108BD9-81ED-4DB2-BD59-A6C34878D82A}">
                    <a16:rowId xmlns:a16="http://schemas.microsoft.com/office/drawing/2014/main" val="3904701664"/>
                  </a:ext>
                </a:extLst>
              </a:tr>
              <a:tr h="132663"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</a:t>
                      </a:r>
                      <a:r>
                        <a:rPr lang="en-US" sz="900" u="none" strike="noStrike" baseline="-25000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1003(point 62)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</a:rPr>
                        <a:t>360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0.0003 (very 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0.0001 (very 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6.2 * 10</a:t>
                      </a:r>
                      <a:r>
                        <a:rPr lang="en-US" sz="900" u="none" strike="noStrike" baseline="30000">
                          <a:effectLst/>
                        </a:rPr>
                        <a:t>-5</a:t>
                      </a:r>
                      <a:r>
                        <a:rPr lang="en-US" sz="900" u="none" strike="noStrike">
                          <a:effectLst/>
                        </a:rPr>
                        <a:t>(excellent)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 absorption peak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extLst>
                  <a:ext uri="{0D108BD9-81ED-4DB2-BD59-A6C34878D82A}">
                    <a16:rowId xmlns:a16="http://schemas.microsoft.com/office/drawing/2014/main" val="2857704868"/>
                  </a:ext>
                </a:extLst>
              </a:tr>
              <a:tr h="246818"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CO</a:t>
                      </a:r>
                      <a:r>
                        <a:rPr lang="en-US" sz="900" u="none" strike="noStrike" baseline="-25000">
                          <a:effectLst/>
                          <a:highlight>
                            <a:srgbClr val="C0E6F5"/>
                          </a:highlight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2340(point 145)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  <a:highlight>
                            <a:srgbClr val="C0E6F5"/>
                          </a:highlight>
                        </a:rPr>
                        <a:t>240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1.166 (very bad)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0.186 (good)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0.019 (good)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main absorption peak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extLst>
                  <a:ext uri="{0D108BD9-81ED-4DB2-BD59-A6C34878D82A}">
                    <a16:rowId xmlns:a16="http://schemas.microsoft.com/office/drawing/2014/main" val="88730633"/>
                  </a:ext>
                </a:extLst>
              </a:tr>
              <a:tr h="246818"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</a:t>
                      </a:r>
                      <a:r>
                        <a:rPr lang="en-US" sz="900" u="none" strike="noStrike" baseline="-25000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2340 (point 145)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</a:rPr>
                        <a:t>360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0.517 (bad)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0.21 (bad)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0.041 (good)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main absorption peak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extLst>
                  <a:ext uri="{0D108BD9-81ED-4DB2-BD59-A6C34878D82A}">
                    <a16:rowId xmlns:a16="http://schemas.microsoft.com/office/drawing/2014/main" val="1715914175"/>
                  </a:ext>
                </a:extLst>
              </a:tr>
              <a:tr h="126596"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O</a:t>
                      </a:r>
                      <a:r>
                        <a:rPr lang="en-US" sz="900" u="none" strike="noStrike" baseline="-25000">
                          <a:effectLst/>
                          <a:highlight>
                            <a:srgbClr val="C0E6F5"/>
                          </a:highlight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102 (point6)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  <a:highlight>
                            <a:srgbClr val="C0E6F5"/>
                          </a:highlight>
                        </a:rPr>
                        <a:t>240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0.634 (not 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 0.142 (good)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0.015 (good)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no absorption peak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extLst>
                  <a:ext uri="{0D108BD9-81ED-4DB2-BD59-A6C34878D82A}">
                    <a16:rowId xmlns:a16="http://schemas.microsoft.com/office/drawing/2014/main" val="1343660019"/>
                  </a:ext>
                </a:extLst>
              </a:tr>
              <a:tr h="126596"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</a:t>
                      </a:r>
                      <a:r>
                        <a:rPr lang="en-US" sz="900" u="none" strike="noStrike" baseline="-25000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102 (point6)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</a:rPr>
                        <a:t>360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0.897 (not 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0.179 (good)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0.0096 (excellent)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 absorption peak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extLst>
                  <a:ext uri="{0D108BD9-81ED-4DB2-BD59-A6C34878D82A}">
                    <a16:rowId xmlns:a16="http://schemas.microsoft.com/office/drawing/2014/main" val="656211717"/>
                  </a:ext>
                </a:extLst>
              </a:tr>
              <a:tr h="126596"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O</a:t>
                      </a:r>
                      <a:r>
                        <a:rPr lang="en-US" sz="900" u="none" strike="noStrike" baseline="-25000">
                          <a:effectLst/>
                          <a:highlight>
                            <a:srgbClr val="C0E6F5"/>
                          </a:highlight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295(point 18)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  <a:highlight>
                            <a:srgbClr val="C0E6F5"/>
                          </a:highlight>
                        </a:rPr>
                        <a:t>240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0.675 (bad)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0.236 (bad)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0.0448 (quite 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no absorption peak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extLst>
                  <a:ext uri="{0D108BD9-81ED-4DB2-BD59-A6C34878D82A}">
                    <a16:rowId xmlns:a16="http://schemas.microsoft.com/office/drawing/2014/main" val="3942189398"/>
                  </a:ext>
                </a:extLst>
              </a:tr>
              <a:tr h="126596"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</a:t>
                      </a:r>
                      <a:r>
                        <a:rPr lang="en-US" sz="900" u="none" strike="noStrike" baseline="-25000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295(point 18)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</a:rPr>
                        <a:t>360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0.507 (bad)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0.204 (quite 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0.05 (quite 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 absorption peak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extLst>
                  <a:ext uri="{0D108BD9-81ED-4DB2-BD59-A6C34878D82A}">
                    <a16:rowId xmlns:a16="http://schemas.microsoft.com/office/drawing/2014/main" val="3304617822"/>
                  </a:ext>
                </a:extLst>
              </a:tr>
              <a:tr h="126596"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O</a:t>
                      </a:r>
                      <a:r>
                        <a:rPr lang="en-US" sz="900" u="none" strike="noStrike" baseline="-25000">
                          <a:effectLst/>
                          <a:highlight>
                            <a:srgbClr val="C0E6F5"/>
                          </a:highlight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1003(point 62)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  <a:highlight>
                            <a:srgbClr val="C0E6F5"/>
                          </a:highlight>
                        </a:rPr>
                        <a:t>240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0.646 (bad)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0.313 (quite 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0.049 (good especially high P)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main absorption peak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extLst>
                  <a:ext uri="{0D108BD9-81ED-4DB2-BD59-A6C34878D82A}">
                    <a16:rowId xmlns:a16="http://schemas.microsoft.com/office/drawing/2014/main" val="615934933"/>
                  </a:ext>
                </a:extLst>
              </a:tr>
              <a:tr h="126596"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</a:t>
                      </a:r>
                      <a:r>
                        <a:rPr lang="en-US" sz="900" u="none" strike="noStrike" baseline="-25000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1003(point 62)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</a:rPr>
                        <a:t>360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0.398 (bad)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0.094 (good)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0.048 (good)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main absorption peak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71" marR="7271" marT="7271" marB="0" anchor="b"/>
                </a:tc>
                <a:extLst>
                  <a:ext uri="{0D108BD9-81ED-4DB2-BD59-A6C34878D82A}">
                    <a16:rowId xmlns:a16="http://schemas.microsoft.com/office/drawing/2014/main" val="3806700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72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28E1-9B9B-DAF0-E0AD-69C67983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Table with all so far done 1 dim fits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07BA6-A4E7-8F8A-F688-DC4E96308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B986AA-7D46-69D2-64F6-0C05AA6A1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555923"/>
              </p:ext>
            </p:extLst>
          </p:nvPr>
        </p:nvGraphicFramePr>
        <p:xfrm>
          <a:off x="311699" y="1152475"/>
          <a:ext cx="8430853" cy="30136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9097">
                  <a:extLst>
                    <a:ext uri="{9D8B030D-6E8A-4147-A177-3AD203B41FA5}">
                      <a16:colId xmlns:a16="http://schemas.microsoft.com/office/drawing/2014/main" val="828443928"/>
                    </a:ext>
                  </a:extLst>
                </a:gridCol>
                <a:gridCol w="585744">
                  <a:extLst>
                    <a:ext uri="{9D8B030D-6E8A-4147-A177-3AD203B41FA5}">
                      <a16:colId xmlns:a16="http://schemas.microsoft.com/office/drawing/2014/main" val="3069725600"/>
                    </a:ext>
                  </a:extLst>
                </a:gridCol>
                <a:gridCol w="459097">
                  <a:extLst>
                    <a:ext uri="{9D8B030D-6E8A-4147-A177-3AD203B41FA5}">
                      <a16:colId xmlns:a16="http://schemas.microsoft.com/office/drawing/2014/main" val="1351661563"/>
                    </a:ext>
                  </a:extLst>
                </a:gridCol>
                <a:gridCol w="886532">
                  <a:extLst>
                    <a:ext uri="{9D8B030D-6E8A-4147-A177-3AD203B41FA5}">
                      <a16:colId xmlns:a16="http://schemas.microsoft.com/office/drawing/2014/main" val="3097660854"/>
                    </a:ext>
                  </a:extLst>
                </a:gridCol>
                <a:gridCol w="830245">
                  <a:extLst>
                    <a:ext uri="{9D8B030D-6E8A-4147-A177-3AD203B41FA5}">
                      <a16:colId xmlns:a16="http://schemas.microsoft.com/office/drawing/2014/main" val="2214435633"/>
                    </a:ext>
                  </a:extLst>
                </a:gridCol>
                <a:gridCol w="1345629">
                  <a:extLst>
                    <a:ext uri="{9D8B030D-6E8A-4147-A177-3AD203B41FA5}">
                      <a16:colId xmlns:a16="http://schemas.microsoft.com/office/drawing/2014/main" val="404096423"/>
                    </a:ext>
                  </a:extLst>
                </a:gridCol>
                <a:gridCol w="907641">
                  <a:extLst>
                    <a:ext uri="{9D8B030D-6E8A-4147-A177-3AD203B41FA5}">
                      <a16:colId xmlns:a16="http://schemas.microsoft.com/office/drawing/2014/main" val="2542567777"/>
                    </a:ext>
                  </a:extLst>
                </a:gridCol>
                <a:gridCol w="1034288">
                  <a:extLst>
                    <a:ext uri="{9D8B030D-6E8A-4147-A177-3AD203B41FA5}">
                      <a16:colId xmlns:a16="http://schemas.microsoft.com/office/drawing/2014/main" val="1438793449"/>
                    </a:ext>
                  </a:extLst>
                </a:gridCol>
                <a:gridCol w="860148">
                  <a:extLst>
                    <a:ext uri="{9D8B030D-6E8A-4147-A177-3AD203B41FA5}">
                      <a16:colId xmlns:a16="http://schemas.microsoft.com/office/drawing/2014/main" val="3474541703"/>
                    </a:ext>
                  </a:extLst>
                </a:gridCol>
                <a:gridCol w="1062432">
                  <a:extLst>
                    <a:ext uri="{9D8B030D-6E8A-4147-A177-3AD203B41FA5}">
                      <a16:colId xmlns:a16="http://schemas.microsoft.com/office/drawing/2014/main" val="3932300251"/>
                    </a:ext>
                  </a:extLst>
                </a:gridCol>
              </a:tblGrid>
              <a:tr h="16811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156082"/>
                          </a:highlight>
                        </a:rPr>
                        <a:t>gas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156082"/>
                          </a:highlight>
                        </a:rPr>
                        <a:t>v  [cm</a:t>
                      </a:r>
                      <a:r>
                        <a:rPr lang="en-US" sz="700" u="none" strike="noStrike" baseline="30000">
                          <a:effectLst/>
                          <a:highlight>
                            <a:srgbClr val="156082"/>
                          </a:highlight>
                        </a:rPr>
                        <a:t>-1</a:t>
                      </a:r>
                      <a:r>
                        <a:rPr lang="en-US" sz="700" u="none" strike="noStrike">
                          <a:effectLst/>
                          <a:highlight>
                            <a:srgbClr val="156082"/>
                          </a:highlight>
                        </a:rPr>
                        <a:t>] 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156082"/>
                          </a:highlight>
                        </a:rPr>
                        <a:t>T [K]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156082"/>
                          </a:highlight>
                        </a:rPr>
                        <a:t>linear fit good? (res)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156082"/>
                          </a:highlight>
                        </a:rPr>
                        <a:t>quad. fit good? (res)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156082"/>
                          </a:highlight>
                        </a:rPr>
                        <a:t>cubic fit good? (res)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156082"/>
                          </a:highlight>
                        </a:rPr>
                        <a:t>cubic fit good rmse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156082"/>
                          </a:highlight>
                        </a:rPr>
                        <a:t>maximal residual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156082"/>
                          </a:highlight>
                        </a:rPr>
                        <a:t>minimal residual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156082"/>
                          </a:highlight>
                        </a:rPr>
                        <a:t>absortion peak? 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extLst>
                  <a:ext uri="{0D108BD9-81ED-4DB2-BD59-A6C34878D82A}">
                    <a16:rowId xmlns:a16="http://schemas.microsoft.com/office/drawing/2014/main" val="482677427"/>
                  </a:ext>
                </a:extLst>
              </a:tr>
              <a:tr h="17696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CO</a:t>
                      </a:r>
                      <a:r>
                        <a:rPr lang="en-US" sz="700" u="none" strike="noStrike" baseline="-25000">
                          <a:effectLst/>
                          <a:highlight>
                            <a:srgbClr val="C0E6F5"/>
                          </a:highlight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102 (point6)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u="none" strike="noStrike">
                          <a:effectLst/>
                          <a:highlight>
                            <a:srgbClr val="C0E6F5"/>
                          </a:highlight>
                        </a:rPr>
                        <a:t>240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4.8 * 10</a:t>
                      </a:r>
                      <a:r>
                        <a:rPr lang="en-US" sz="700" u="none" strike="noStrike" baseline="30000">
                          <a:effectLst/>
                          <a:highlight>
                            <a:srgbClr val="C0E6F5"/>
                          </a:highlight>
                        </a:rPr>
                        <a:t>-6</a:t>
                      </a:r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(excellent)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2.7 * 10</a:t>
                      </a:r>
                      <a:r>
                        <a:rPr lang="en-US" sz="700" u="none" strike="noStrike" baseline="30000">
                          <a:effectLst/>
                          <a:highlight>
                            <a:srgbClr val="C0E6F5"/>
                          </a:highlight>
                        </a:rPr>
                        <a:t>-6</a:t>
                      </a:r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(excellent)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1.2 * 10</a:t>
                      </a:r>
                      <a:r>
                        <a:rPr lang="en-US" sz="700" u="none" strike="noStrike" baseline="30000">
                          <a:effectLst/>
                          <a:highlight>
                            <a:srgbClr val="C0E6F5"/>
                          </a:highlight>
                        </a:rPr>
                        <a:t>-6    </a:t>
                      </a:r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(excellent)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no absorption peak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extLst>
                  <a:ext uri="{0D108BD9-81ED-4DB2-BD59-A6C34878D82A}">
                    <a16:rowId xmlns:a16="http://schemas.microsoft.com/office/drawing/2014/main" val="402358577"/>
                  </a:ext>
                </a:extLst>
              </a:tr>
              <a:tr h="17696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</a:t>
                      </a:r>
                      <a:r>
                        <a:rPr lang="en-US" sz="700" u="none" strike="noStrike" baseline="-25000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102 (point6)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u="none" strike="noStrike">
                          <a:effectLst/>
                        </a:rPr>
                        <a:t>360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5.7 * 10</a:t>
                      </a:r>
                      <a:r>
                        <a:rPr lang="en-US" sz="700" u="none" strike="noStrike" baseline="30000">
                          <a:effectLst/>
                        </a:rPr>
                        <a:t>-5</a:t>
                      </a:r>
                      <a:r>
                        <a:rPr lang="en-US" sz="700" u="none" strike="noStrike">
                          <a:effectLst/>
                        </a:rPr>
                        <a:t>(excellent)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3.26 * 10</a:t>
                      </a:r>
                      <a:r>
                        <a:rPr lang="en-US" sz="700" u="none" strike="noStrike" baseline="30000">
                          <a:effectLst/>
                        </a:rPr>
                        <a:t>-5</a:t>
                      </a:r>
                      <a:r>
                        <a:rPr lang="en-US" sz="700" u="none" strike="noStrike">
                          <a:effectLst/>
                        </a:rPr>
                        <a:t>(excellent)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1.48 * 10</a:t>
                      </a:r>
                      <a:r>
                        <a:rPr lang="en-US" sz="700" u="none" strike="noStrike" baseline="30000">
                          <a:effectLst/>
                        </a:rPr>
                        <a:t>-5</a:t>
                      </a:r>
                      <a:r>
                        <a:rPr lang="en-US" sz="700" u="none" strike="noStrike">
                          <a:effectLst/>
                        </a:rPr>
                        <a:t>(excellent)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no absorption peak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extLst>
                  <a:ext uri="{0D108BD9-81ED-4DB2-BD59-A6C34878D82A}">
                    <a16:rowId xmlns:a16="http://schemas.microsoft.com/office/drawing/2014/main" val="2665236627"/>
                  </a:ext>
                </a:extLst>
              </a:tr>
              <a:tr h="1592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  <a:highlight>
                            <a:srgbClr val="C0E6F5"/>
                          </a:highlight>
                        </a:rPr>
                        <a:t>CO</a:t>
                      </a:r>
                      <a:r>
                        <a:rPr lang="en-US" sz="700" u="none" strike="noStrike" baseline="-25000" dirty="0">
                          <a:effectLst/>
                          <a:highlight>
                            <a:srgbClr val="C0E6F5"/>
                          </a:highlight>
                        </a:rPr>
                        <a:t>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649 (point40)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u="none" strike="noStrike">
                          <a:effectLst/>
                          <a:highlight>
                            <a:srgbClr val="C0E6F5"/>
                          </a:highlight>
                        </a:rPr>
                        <a:t>240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0.332 (quite good)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0.111 (good)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0.019 (very good)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700" u="none" strike="noStrike">
                          <a:effectLst/>
                          <a:highlight>
                            <a:srgbClr val="C0E6F5"/>
                          </a:highlight>
                        </a:rPr>
                        <a:t>0.040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700" u="none" strike="noStrike">
                          <a:effectLst/>
                          <a:highlight>
                            <a:srgbClr val="C0E6F5"/>
                          </a:highlight>
                        </a:rPr>
                        <a:t>0.005 (0.021%)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700" u="none" strike="noStrike">
                          <a:effectLst/>
                          <a:highlight>
                            <a:srgbClr val="C0E6F5"/>
                          </a:highlight>
                        </a:rPr>
                        <a:t>(-0.082) (0.347%)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main absorption peak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extLst>
                  <a:ext uri="{0D108BD9-81ED-4DB2-BD59-A6C34878D82A}">
                    <a16:rowId xmlns:a16="http://schemas.microsoft.com/office/drawing/2014/main" val="325022322"/>
                  </a:ext>
                </a:extLst>
              </a:tr>
              <a:tr h="1592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</a:t>
                      </a:r>
                      <a:r>
                        <a:rPr lang="en-US" sz="700" u="none" strike="noStrike" baseline="-25000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649 (point40)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u="none" strike="noStrike">
                          <a:effectLst/>
                        </a:rPr>
                        <a:t>360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0.457 (quite good)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0.276 (good)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0.031 (very god)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700" u="none" strike="noStrike">
                          <a:effectLst/>
                        </a:rPr>
                        <a:t>0.050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700" u="none" strike="noStrike">
                          <a:effectLst/>
                        </a:rPr>
                        <a:t>(-0.003)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700" u="none" strike="noStrike">
                          <a:effectLst/>
                        </a:rPr>
                        <a:t>(-0.097)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main absorption peak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extLst>
                  <a:ext uri="{0D108BD9-81ED-4DB2-BD59-A6C34878D82A}">
                    <a16:rowId xmlns:a16="http://schemas.microsoft.com/office/drawing/2014/main" val="2463967021"/>
                  </a:ext>
                </a:extLst>
              </a:tr>
              <a:tr h="27180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CO</a:t>
                      </a:r>
                      <a:r>
                        <a:rPr lang="en-US" sz="700" u="none" strike="noStrike" baseline="-25000">
                          <a:effectLst/>
                          <a:highlight>
                            <a:srgbClr val="C0E6F5"/>
                          </a:highlight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1003(point 62)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u="none" strike="noStrike">
                          <a:effectLst/>
                          <a:highlight>
                            <a:srgbClr val="C0E6F5"/>
                          </a:highlight>
                        </a:rPr>
                        <a:t>240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1.35 * 10</a:t>
                      </a:r>
                      <a:r>
                        <a:rPr lang="en-US" sz="700" u="none" strike="noStrike" baseline="30000">
                          <a:effectLst/>
                          <a:highlight>
                            <a:srgbClr val="C0E6F5"/>
                          </a:highlight>
                        </a:rPr>
                        <a:t>-5</a:t>
                      </a:r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(excellent)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7.51* 10</a:t>
                      </a:r>
                      <a:r>
                        <a:rPr lang="en-US" sz="700" u="none" strike="noStrike" baseline="30000">
                          <a:effectLst/>
                          <a:highlight>
                            <a:srgbClr val="C0E6F5"/>
                          </a:highlight>
                        </a:rPr>
                        <a:t>-6 </a:t>
                      </a:r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(excellent)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3.29* 10</a:t>
                      </a:r>
                      <a:r>
                        <a:rPr lang="en-US" sz="700" u="none" strike="noStrike" baseline="30000">
                          <a:effectLst/>
                          <a:highlight>
                            <a:srgbClr val="C0E6F5"/>
                          </a:highlight>
                        </a:rPr>
                        <a:t>-6 </a:t>
                      </a:r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(excellent)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700" u="none" strike="noStrike">
                          <a:effectLst/>
                          <a:highlight>
                            <a:srgbClr val="C0E6F5"/>
                          </a:highlight>
                        </a:rPr>
                        <a:t>0.00052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700" u="none" strike="noStrike">
                          <a:effectLst/>
                          <a:highlight>
                            <a:srgbClr val="C0E6F5"/>
                          </a:highlight>
                        </a:rPr>
                        <a:t>(-4.31 * 10</a:t>
                      </a:r>
                      <a:r>
                        <a:rPr lang="en-DE" sz="700" u="none" strike="noStrike" baseline="30000">
                          <a:effectLst/>
                          <a:highlight>
                            <a:srgbClr val="C0E6F5"/>
                          </a:highlight>
                        </a:rPr>
                        <a:t>-5 </a:t>
                      </a:r>
                      <a:r>
                        <a:rPr lang="en-DE" sz="700" u="none" strike="noStrike">
                          <a:effectLst/>
                          <a:highlight>
                            <a:srgbClr val="C0E6F5"/>
                          </a:highlight>
                        </a:rPr>
                        <a:t>) (-0.0013%)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700" u="none" strike="noStrike">
                          <a:effectLst/>
                          <a:highlight>
                            <a:srgbClr val="C0E6F5"/>
                          </a:highlight>
                        </a:rPr>
                        <a:t>(-0.00012) (-0.0039%)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no absorption peak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extLst>
                  <a:ext uri="{0D108BD9-81ED-4DB2-BD59-A6C34878D82A}">
                    <a16:rowId xmlns:a16="http://schemas.microsoft.com/office/drawing/2014/main" val="1435801428"/>
                  </a:ext>
                </a:extLst>
              </a:tr>
              <a:tr h="17696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</a:t>
                      </a:r>
                      <a:r>
                        <a:rPr lang="en-US" sz="700" u="none" strike="noStrike" baseline="-25000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1003(point 62)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u="none" strike="noStrike">
                          <a:effectLst/>
                        </a:rPr>
                        <a:t>360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0.0003 (very good)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0.0001 (very good)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6.2 * 10</a:t>
                      </a:r>
                      <a:r>
                        <a:rPr lang="en-US" sz="700" u="none" strike="noStrike" baseline="30000">
                          <a:effectLst/>
                        </a:rPr>
                        <a:t>-5</a:t>
                      </a:r>
                      <a:r>
                        <a:rPr lang="en-US" sz="700" u="none" strike="noStrike">
                          <a:effectLst/>
                        </a:rPr>
                        <a:t>(excellent)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700" u="none" strike="noStrike">
                          <a:effectLst/>
                        </a:rPr>
                        <a:t>0.0023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700" u="none" strike="noStrike">
                          <a:effectLst/>
                        </a:rPr>
                        <a:t>(-0.00017) (-0.00053%)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700" u="none" strike="noStrike">
                          <a:effectLst/>
                        </a:rPr>
                        <a:t>(-0.0050) (0.01736)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no absorption peak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extLst>
                  <a:ext uri="{0D108BD9-81ED-4DB2-BD59-A6C34878D82A}">
                    <a16:rowId xmlns:a16="http://schemas.microsoft.com/office/drawing/2014/main" val="3573695407"/>
                  </a:ext>
                </a:extLst>
              </a:tr>
              <a:tr h="27180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CO</a:t>
                      </a:r>
                      <a:r>
                        <a:rPr lang="en-US" sz="700" u="none" strike="noStrike" baseline="-25000">
                          <a:effectLst/>
                          <a:highlight>
                            <a:srgbClr val="C0E6F5"/>
                          </a:highlight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2340(point 145)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u="none" strike="noStrike">
                          <a:effectLst/>
                          <a:highlight>
                            <a:srgbClr val="C0E6F5"/>
                          </a:highlight>
                        </a:rPr>
                        <a:t>240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  <a:highlight>
                            <a:srgbClr val="C0E6F5"/>
                          </a:highlight>
                        </a:rPr>
                        <a:t>1.166 (very bad)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0.186 (good)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0.019 (good)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700" u="none" strike="noStrike">
                          <a:effectLst/>
                          <a:highlight>
                            <a:srgbClr val="C0E6F5"/>
                          </a:highlight>
                        </a:rPr>
                        <a:t>0.040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700" u="none" strike="noStrike">
                          <a:effectLst/>
                          <a:highlight>
                            <a:srgbClr val="C0E6F5"/>
                          </a:highlight>
                        </a:rPr>
                        <a:t>(-0.0013) (-0.0056%)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700" u="none" strike="noStrike">
                          <a:effectLst/>
                          <a:highlight>
                            <a:srgbClr val="C0E6F5"/>
                          </a:highlight>
                        </a:rPr>
                        <a:t>(0.0746) (0.3296)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main absorption peak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extLst>
                  <a:ext uri="{0D108BD9-81ED-4DB2-BD59-A6C34878D82A}">
                    <a16:rowId xmlns:a16="http://schemas.microsoft.com/office/drawing/2014/main" val="1081730808"/>
                  </a:ext>
                </a:extLst>
              </a:tr>
              <a:tr h="27180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</a:t>
                      </a:r>
                      <a:r>
                        <a:rPr lang="en-US" sz="700" u="none" strike="noStrike" baseline="-25000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2340 (point 145)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u="none" strike="noStrike">
                          <a:effectLst/>
                        </a:rPr>
                        <a:t>360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0.517 (bad)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0.21 (bad)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0.041 (good)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700" u="none" strike="noStrike">
                          <a:effectLst/>
                        </a:rPr>
                        <a:t>0.058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700" u="none" strike="noStrike">
                          <a:effectLst/>
                        </a:rPr>
                        <a:t>(-0.0101)(-0.0432%)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700" u="none" strike="noStrike">
                          <a:effectLst/>
                        </a:rPr>
                        <a:t>0.01029 (0.4419%)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main absorption peak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extLst>
                  <a:ext uri="{0D108BD9-81ED-4DB2-BD59-A6C34878D82A}">
                    <a16:rowId xmlns:a16="http://schemas.microsoft.com/office/drawing/2014/main" val="2592544743"/>
                  </a:ext>
                </a:extLst>
              </a:tr>
              <a:tr h="1592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O</a:t>
                      </a:r>
                      <a:r>
                        <a:rPr lang="en-US" sz="700" u="none" strike="noStrike" baseline="-25000">
                          <a:effectLst/>
                          <a:highlight>
                            <a:srgbClr val="C0E6F5"/>
                          </a:highlight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102 (point6)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u="none" strike="noStrike">
                          <a:effectLst/>
                          <a:highlight>
                            <a:srgbClr val="C0E6F5"/>
                          </a:highlight>
                        </a:rPr>
                        <a:t>240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0.634 (not good)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 0.142 (good)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0.015 (good)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no absorption peak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extLst>
                  <a:ext uri="{0D108BD9-81ED-4DB2-BD59-A6C34878D82A}">
                    <a16:rowId xmlns:a16="http://schemas.microsoft.com/office/drawing/2014/main" val="2636967068"/>
                  </a:ext>
                </a:extLst>
              </a:tr>
              <a:tr h="1592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O</a:t>
                      </a:r>
                      <a:r>
                        <a:rPr lang="en-US" sz="700" u="none" strike="noStrike" baseline="-25000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102 (point6)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u="none" strike="noStrike">
                          <a:effectLst/>
                        </a:rPr>
                        <a:t>360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0.897 (not good)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0.179 (good)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0.0096 (excellent)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no absorption peak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extLst>
                  <a:ext uri="{0D108BD9-81ED-4DB2-BD59-A6C34878D82A}">
                    <a16:rowId xmlns:a16="http://schemas.microsoft.com/office/drawing/2014/main" val="4235302888"/>
                  </a:ext>
                </a:extLst>
              </a:tr>
              <a:tr h="27180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O</a:t>
                      </a:r>
                      <a:r>
                        <a:rPr lang="en-US" sz="700" u="none" strike="noStrike" baseline="-25000">
                          <a:effectLst/>
                          <a:highlight>
                            <a:srgbClr val="C0E6F5"/>
                          </a:highlight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295(point 18)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u="none" strike="noStrike">
                          <a:effectLst/>
                          <a:highlight>
                            <a:srgbClr val="C0E6F5"/>
                          </a:highlight>
                        </a:rPr>
                        <a:t>240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0.675 (bad)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0.236 (bad)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0.0448 (quite good)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700" u="none" strike="noStrike">
                          <a:effectLst/>
                          <a:highlight>
                            <a:srgbClr val="C0E6F5"/>
                          </a:highlight>
                        </a:rPr>
                        <a:t>0.0611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700" u="none" strike="noStrike">
                          <a:effectLst/>
                          <a:highlight>
                            <a:srgbClr val="C0E6F5"/>
                          </a:highlight>
                        </a:rPr>
                        <a:t>0.00657 (0.0213%)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700" u="none" strike="noStrike">
                          <a:effectLst/>
                          <a:highlight>
                            <a:srgbClr val="C0E6F5"/>
                          </a:highlight>
                        </a:rPr>
                        <a:t>(-0.12676) (-0.4457%)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no absorption peak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extLst>
                  <a:ext uri="{0D108BD9-81ED-4DB2-BD59-A6C34878D82A}">
                    <a16:rowId xmlns:a16="http://schemas.microsoft.com/office/drawing/2014/main" val="107409148"/>
                  </a:ext>
                </a:extLst>
              </a:tr>
              <a:tr h="27180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O</a:t>
                      </a:r>
                      <a:r>
                        <a:rPr lang="en-US" sz="700" u="none" strike="noStrike" baseline="-25000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295(point 18)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u="none" strike="noStrike">
                          <a:effectLst/>
                        </a:rPr>
                        <a:t>360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0.507 (bad)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0.204 (quite good)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0.05 (quite good)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700" u="none" strike="noStrike">
                          <a:effectLst/>
                        </a:rPr>
                        <a:t>0.0645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700" u="none" strike="noStrike">
                          <a:effectLst/>
                        </a:rPr>
                        <a:t>0.0012 (0.0042%)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700" u="none" strike="noStrike">
                          <a:effectLst/>
                        </a:rPr>
                        <a:t>(-0.11552)  (-0.4198%)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no absorption peak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extLst>
                  <a:ext uri="{0D108BD9-81ED-4DB2-BD59-A6C34878D82A}">
                    <a16:rowId xmlns:a16="http://schemas.microsoft.com/office/drawing/2014/main" val="1282627545"/>
                  </a:ext>
                </a:extLst>
              </a:tr>
              <a:tr h="1592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O</a:t>
                      </a:r>
                      <a:r>
                        <a:rPr lang="en-US" sz="700" u="none" strike="noStrike" baseline="-25000">
                          <a:effectLst/>
                          <a:highlight>
                            <a:srgbClr val="C0E6F5"/>
                          </a:highlight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1003(point 62)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u="none" strike="noStrike">
                          <a:effectLst/>
                          <a:highlight>
                            <a:srgbClr val="C0E6F5"/>
                          </a:highlight>
                        </a:rPr>
                        <a:t>240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0.646 (bad)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0.313 (quite good)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0.049 (good especially high P)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700" u="none" strike="noStrike">
                          <a:effectLst/>
                          <a:highlight>
                            <a:srgbClr val="C0E6F5"/>
                          </a:highlight>
                        </a:rPr>
                        <a:t>0.064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700" u="none" strike="noStrike">
                          <a:effectLst/>
                          <a:highlight>
                            <a:srgbClr val="C0E6F5"/>
                          </a:highlight>
                        </a:rPr>
                        <a:t>0.0121 (0.0499%)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700" u="none" strike="noStrike" dirty="0">
                          <a:effectLst/>
                          <a:highlight>
                            <a:srgbClr val="C0E6F5"/>
                          </a:highlight>
                        </a:rPr>
                        <a:t>(-0.0943)(-0.3669%)</a:t>
                      </a:r>
                      <a:endParaRPr lang="en-DE" sz="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highlight>
                            <a:srgbClr val="C0E6F5"/>
                          </a:highlight>
                        </a:rPr>
                        <a:t>main absorption peak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extLst>
                  <a:ext uri="{0D108BD9-81ED-4DB2-BD59-A6C34878D82A}">
                    <a16:rowId xmlns:a16="http://schemas.microsoft.com/office/drawing/2014/main" val="2656866798"/>
                  </a:ext>
                </a:extLst>
              </a:tr>
              <a:tr h="1592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O</a:t>
                      </a:r>
                      <a:r>
                        <a:rPr lang="en-US" sz="700" u="none" strike="noStrike" baseline="-25000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1003(point 62)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700" u="none" strike="noStrike">
                          <a:effectLst/>
                        </a:rPr>
                        <a:t>360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0.398 (bad)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0.094 (good)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0.048 (good)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700" u="none" strike="noStrike">
                          <a:effectLst/>
                        </a:rPr>
                        <a:t>0.064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700" u="none" strike="noStrike">
                          <a:effectLst/>
                        </a:rPr>
                        <a:t>0.01858 (0.0763%)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700" u="none" strike="noStrike">
                          <a:effectLst/>
                        </a:rPr>
                        <a:t>(-0.0887) (-0.3815%)</a:t>
                      </a:r>
                      <a:endParaRPr lang="en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main absorption peak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9" marR="5339" marT="5339" marB="0" anchor="b"/>
                </a:tc>
                <a:extLst>
                  <a:ext uri="{0D108BD9-81ED-4DB2-BD59-A6C34878D82A}">
                    <a16:rowId xmlns:a16="http://schemas.microsoft.com/office/drawing/2014/main" val="1294348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025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7DD2-07EA-CDE4-44CE-2A0D30AB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Main results and following estimations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9F582-63A7-CAEB-915F-D3EAE4D4D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polynomial fitting of log10(cross section) with log10(p/p0) seems a well applicable approach.  </a:t>
            </a:r>
          </a:p>
          <a:p>
            <a:r>
              <a:rPr lang="en-US" dirty="0"/>
              <a:t>F</a:t>
            </a:r>
            <a:r>
              <a:rPr lang="en-DE" dirty="0"/>
              <a:t>itting order must be at least 3rd order </a:t>
            </a:r>
          </a:p>
          <a:p>
            <a:endParaRPr lang="en-DE" dirty="0"/>
          </a:p>
          <a:p>
            <a:endParaRPr lang="en-US" dirty="0"/>
          </a:p>
          <a:p>
            <a:r>
              <a:rPr lang="en-US" dirty="0"/>
              <a:t>F</a:t>
            </a:r>
            <a:r>
              <a:rPr lang="en-DE" dirty="0"/>
              <a:t>it seem to match better at higher presure (maybe only pressure broadening well described by polynomial function?)</a:t>
            </a:r>
          </a:p>
          <a:p>
            <a:r>
              <a:rPr lang="en-US" dirty="0"/>
              <a:t>F</a:t>
            </a:r>
            <a:r>
              <a:rPr lang="en-DE" dirty="0"/>
              <a:t>its seem to match better often already linear at small absorption than at absorption peak </a:t>
            </a:r>
          </a:p>
          <a:p>
            <a:pPr marL="114300" indent="0">
              <a:buNone/>
            </a:pPr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8049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877A-C1AE-A01C-102A-06EB77A8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</a:t>
            </a:r>
            <a:r>
              <a:rPr lang="en-DE" dirty="0"/>
              <a:t>urther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4BF77-9A17-E185-3274-DA0A41E8E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DE" dirty="0"/>
              <a:t>evelop good standardisation for quality estimation of fit and average deviation</a:t>
            </a:r>
          </a:p>
          <a:p>
            <a:r>
              <a:rPr lang="en-US" dirty="0"/>
              <a:t>Make fit with higher order </a:t>
            </a:r>
            <a:r>
              <a:rPr lang="en-US" dirty="0" err="1"/>
              <a:t>polynoms</a:t>
            </a:r>
            <a:r>
              <a:rPr lang="en-US" dirty="0"/>
              <a:t> </a:t>
            </a:r>
          </a:p>
          <a:p>
            <a:r>
              <a:rPr lang="en-US" dirty="0"/>
              <a:t>Think about physical justification of the polynomial fitting in 1 dimensional </a:t>
            </a:r>
          </a:p>
          <a:p>
            <a:r>
              <a:rPr lang="en-US" dirty="0"/>
              <a:t>Take more or less sample points and evaluate fit quality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80536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9A55-D714-9157-213F-4C03781F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</a:t>
            </a:r>
            <a:r>
              <a:rPr lang="en-DE" dirty="0"/>
              <a:t>irst 3 dimensional plots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7D882-8B05-9B3E-4BE7-90194B24B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plotted the log(p) and T dependance of the log(cross section) </a:t>
            </a:r>
          </a:p>
          <a:p>
            <a:r>
              <a:rPr lang="en-US" dirty="0"/>
              <a:t>Better optical visualization and estimation of smoothness or not smoothness than with the color plot </a:t>
            </a:r>
          </a:p>
        </p:txBody>
      </p:sp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4E980D75-BA1B-6219-9C1C-6BF8C9C24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48" y="2257382"/>
            <a:ext cx="3334468" cy="2500851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B7EA5AEF-4688-A6DB-2D58-157ECDAB8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610" y="2488260"/>
            <a:ext cx="29210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96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E29E-E8DA-BECD-941D-689F2A9B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First 2 dimensional linear fits (ozone)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4C43B-2E94-F5E5-D08B-F6FB8FE48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464032"/>
            <a:ext cx="8520600" cy="336766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n-DE" dirty="0"/>
              <a:t>2 dimensional linear p-T fit of log(cross section) at one absorption peak (left) and far away from absorption peak (right)</a:t>
            </a:r>
          </a:p>
        </p:txBody>
      </p:sp>
      <p:pic>
        <p:nvPicPr>
          <p:cNvPr id="5" name="Picture 4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110D168-BA1B-6F48-6ABA-1909E199B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42" y="1152475"/>
            <a:ext cx="4342547" cy="3256910"/>
          </a:xfrm>
          <a:prstGeom prst="rect">
            <a:avLst/>
          </a:prstGeom>
        </p:spPr>
      </p:pic>
      <p:pic>
        <p:nvPicPr>
          <p:cNvPr id="7" name="Picture 6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B335308-90A3-8BEF-B260-2D08BE859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289" y="1489240"/>
            <a:ext cx="3657159" cy="274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EA75-6889-6771-5FF3-06B822BD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Which fits did you do?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7094B-6501-98B3-87F9-DA3F00D8E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DE" dirty="0"/>
              <a:t>1 dimensional fits of absorption cross section at fixed frequency and temperature but with pressure dependance </a:t>
            </a:r>
          </a:p>
          <a:p>
            <a:r>
              <a:rPr lang="en-US" dirty="0"/>
              <a:t>L</a:t>
            </a:r>
            <a:r>
              <a:rPr lang="en-DE" dirty="0"/>
              <a:t>inear, quadratic and cubic fits done </a:t>
            </a:r>
          </a:p>
          <a:p>
            <a:r>
              <a:rPr lang="en-US" dirty="0"/>
              <a:t>r</a:t>
            </a:r>
            <a:r>
              <a:rPr lang="en-DE" dirty="0"/>
              <a:t>es = sum of squared residuals as quality parameter a</a:t>
            </a:r>
            <a:r>
              <a:rPr lang="en-US" dirty="0" err="1"/>
              <a:t>nd</a:t>
            </a:r>
            <a:r>
              <a:rPr lang="en-DE" dirty="0"/>
              <a:t> rmse = root means squared error </a:t>
            </a:r>
          </a:p>
          <a:p>
            <a:r>
              <a:rPr lang="en-US" dirty="0"/>
              <a:t>S</a:t>
            </a:r>
            <a:r>
              <a:rPr lang="en-DE" dirty="0"/>
              <a:t>tudied O3 and CO2 </a:t>
            </a:r>
          </a:p>
          <a:p>
            <a:r>
              <a:rPr lang="en-US" dirty="0"/>
              <a:t>A</a:t>
            </a:r>
            <a:r>
              <a:rPr lang="en-DE" dirty="0"/>
              <a:t>t frequency of main absorption peaks and far away from it </a:t>
            </a:r>
          </a:p>
          <a:p>
            <a:r>
              <a:rPr lang="en-US" dirty="0"/>
              <a:t>E</a:t>
            </a:r>
            <a:r>
              <a:rPr lang="en-DE" dirty="0"/>
              <a:t>specially fitted log(cross section) with log(p) </a:t>
            </a:r>
          </a:p>
          <a:p>
            <a:endParaRPr lang="en-DE" dirty="0"/>
          </a:p>
          <a:p>
            <a:endParaRPr lang="en-DE" dirty="0"/>
          </a:p>
          <a:p>
            <a:r>
              <a:rPr lang="en-US" dirty="0"/>
              <a:t>Aim</a:t>
            </a:r>
            <a:r>
              <a:rPr lang="en-DE" dirty="0"/>
              <a:t>: get first idea which polynomial order you need at least for good polynomial parametrization </a:t>
            </a:r>
          </a:p>
        </p:txBody>
      </p:sp>
    </p:spTree>
    <p:extLst>
      <p:ext uri="{BB962C8B-B14F-4D97-AF65-F5344CB8AC3E}">
        <p14:creationId xmlns:p14="http://schemas.microsoft.com/office/powerpoint/2010/main" val="2542658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2444-B00A-E8C3-1C6A-B41CB433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Summary and to do now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4C626-9A4C-2CE9-6A20-FE2A7756C8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Developed the basis for 1 and 2 dimensional fitting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S</a:t>
            </a:r>
            <a:r>
              <a:rPr lang="en-DE" dirty="0"/>
              <a:t>tudy now more strategically the fitting conditions/ also with R</a:t>
            </a:r>
            <a:r>
              <a:rPr lang="en-DE" baseline="30000" dirty="0"/>
              <a:t>2</a:t>
            </a:r>
            <a:r>
              <a:rPr lang="en-DE" dirty="0"/>
              <a:t> values </a:t>
            </a:r>
          </a:p>
          <a:p>
            <a:r>
              <a:rPr lang="en-US" dirty="0"/>
              <a:t>G</a:t>
            </a:r>
            <a:r>
              <a:rPr lang="en-DE" dirty="0"/>
              <a:t>o to higher polynomials</a:t>
            </a:r>
          </a:p>
          <a:p>
            <a:r>
              <a:rPr lang="en-US" dirty="0"/>
              <a:t>G</a:t>
            </a:r>
            <a:r>
              <a:rPr lang="en-DE" dirty="0"/>
              <a:t>et good physical justification of the fits </a:t>
            </a:r>
          </a:p>
          <a:p>
            <a:endParaRPr lang="en-DE" dirty="0"/>
          </a:p>
          <a:p>
            <a:r>
              <a:rPr lang="en-DE" dirty="0"/>
              <a:t>Especially write a general polynomial parametrization with general quality indicator</a:t>
            </a:r>
          </a:p>
        </p:txBody>
      </p:sp>
    </p:spTree>
    <p:extLst>
      <p:ext uri="{BB962C8B-B14F-4D97-AF65-F5344CB8AC3E}">
        <p14:creationId xmlns:p14="http://schemas.microsoft.com/office/powerpoint/2010/main" val="2880300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C85A-FB17-0E7C-21AD-B46230C7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Try out linear fitting of 2 dim function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BE2DC-9827-C988-E9E0-E7E8F617CF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5" name="Picture 4" descr="A graph of a graph of a graph&#10;&#10;Description automatically generated">
            <a:extLst>
              <a:ext uri="{FF2B5EF4-FFF2-40B4-BE49-F238E27FC236}">
                <a16:creationId xmlns:a16="http://schemas.microsoft.com/office/drawing/2014/main" id="{67223C5F-D5F7-B56F-E6D3-D701BF2E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86" y="1152475"/>
            <a:ext cx="4002377" cy="300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75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F3AE-8124-349A-2435-03613D181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1 dimensional fitting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07796-DAF5-BEC3-D293-1432CBB54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DE" dirty="0"/>
              <a:t>roup meeting 10.07.2024</a:t>
            </a:r>
          </a:p>
        </p:txBody>
      </p:sp>
    </p:spTree>
    <p:extLst>
      <p:ext uri="{BB962C8B-B14F-4D97-AF65-F5344CB8AC3E}">
        <p14:creationId xmlns:p14="http://schemas.microsoft.com/office/powerpoint/2010/main" val="3689771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5FFD-97E8-7A7D-489B-4E02C72A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functions of cross section to fit 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8218F-CE62-DBEE-7AE0-93F059DC5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So far always fitted ln(cross section) with ln(p)</a:t>
            </a:r>
          </a:p>
          <a:p>
            <a:r>
              <a:rPr lang="en-DE" dirty="0"/>
              <a:t>Now fitted cross section with p directly </a:t>
            </a:r>
          </a:p>
          <a:p>
            <a:r>
              <a:rPr lang="en-US" dirty="0"/>
              <a:t>A</a:t>
            </a:r>
            <a:r>
              <a:rPr lang="en-DE" dirty="0"/>
              <a:t>lso tried out sigmoid, sigma/p, </a:t>
            </a:r>
          </a:p>
          <a:p>
            <a:r>
              <a:rPr lang="en-US" dirty="0"/>
              <a:t>Studied also microwave and optical frequencies and in general more frequencies  </a:t>
            </a:r>
            <a:r>
              <a:rPr lang="en-DE" dirty="0"/>
              <a:t> 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39110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2069-8AE2-A521-DDE0-EE4CDC9A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</a:t>
            </a:r>
            <a:r>
              <a:rPr lang="en-DE" dirty="0"/>
              <a:t>it cross section </a:t>
            </a:r>
            <a:r>
              <a:rPr lang="en-DE"/>
              <a:t>with pressure </a:t>
            </a:r>
            <a:r>
              <a:rPr lang="en-DE" dirty="0"/>
              <a:t>directly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3B7A5-CF57-7E57-58C9-F660430A4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1240" y="1152475"/>
            <a:ext cx="4021060" cy="1519163"/>
          </a:xfrm>
        </p:spPr>
        <p:txBody>
          <a:bodyPr>
            <a:normAutofit fontScale="77500" lnSpcReduction="20000"/>
          </a:bodyPr>
          <a:lstStyle/>
          <a:p>
            <a:r>
              <a:rPr lang="en-DE" dirty="0"/>
              <a:t>CO2 at 109 cm</a:t>
            </a:r>
            <a:r>
              <a:rPr lang="en-DE" baseline="30000" dirty="0"/>
              <a:t>-1  </a:t>
            </a:r>
            <a:r>
              <a:rPr lang="en-DE" dirty="0"/>
              <a:t>at 240 K far away from absorption peaks (left)</a:t>
            </a:r>
          </a:p>
          <a:p>
            <a:r>
              <a:rPr lang="en-US" dirty="0"/>
              <a:t>F</a:t>
            </a:r>
            <a:r>
              <a:rPr lang="en-DE" dirty="0"/>
              <a:t>itted cross section with cubic polynom with the pressure dependane for both</a:t>
            </a:r>
          </a:p>
          <a:p>
            <a:r>
              <a:rPr lang="en-DE" dirty="0"/>
              <a:t>R</a:t>
            </a:r>
            <a:r>
              <a:rPr lang="en-DE" baseline="30000" dirty="0"/>
              <a:t>2</a:t>
            </a:r>
            <a:r>
              <a:rPr lang="en-DE" dirty="0"/>
              <a:t> = 0.999999999995</a:t>
            </a:r>
          </a:p>
          <a:p>
            <a:pPr lvl="1"/>
            <a:r>
              <a:rPr lang="en-US" dirty="0"/>
              <a:t>B</a:t>
            </a:r>
            <a:r>
              <a:rPr lang="en-DE" dirty="0"/>
              <a:t>ut large relative deviation for ultralow pressures </a:t>
            </a:r>
          </a:p>
          <a:p>
            <a:endParaRPr lang="en-DE" dirty="0"/>
          </a:p>
          <a:p>
            <a:pPr marL="139700" indent="0">
              <a:buNone/>
            </a:pPr>
            <a:endParaRPr lang="en-DE" dirty="0"/>
          </a:p>
          <a:p>
            <a:pPr marL="139700" indent="0">
              <a:buNone/>
            </a:pPr>
            <a:endParaRPr lang="en-DE" dirty="0"/>
          </a:p>
          <a:p>
            <a:pPr lvl="1"/>
            <a:endParaRPr lang="en-DE" dirty="0"/>
          </a:p>
          <a:p>
            <a:endParaRPr lang="en-DE" dirty="0"/>
          </a:p>
        </p:txBody>
      </p:sp>
      <p:pic>
        <p:nvPicPr>
          <p:cNvPr id="7" name="Picture 6" descr="A graph of a graph and a graph of data&#10;&#10;Description automatically generated with medium confidence">
            <a:extLst>
              <a:ext uri="{FF2B5EF4-FFF2-40B4-BE49-F238E27FC236}">
                <a16:creationId xmlns:a16="http://schemas.microsoft.com/office/drawing/2014/main" id="{EF9AC5BA-AA80-20BF-0F11-FB122912D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07" y="1017725"/>
            <a:ext cx="3299091" cy="2474319"/>
          </a:xfrm>
          <a:prstGeom prst="rect">
            <a:avLst/>
          </a:prstGeom>
        </p:spPr>
      </p:pic>
      <p:pic>
        <p:nvPicPr>
          <p:cNvPr id="5" name="Picture 4" descr="A graph of data and a graph of data&#10;&#10;Description automatically generated">
            <a:extLst>
              <a:ext uri="{FF2B5EF4-FFF2-40B4-BE49-F238E27FC236}">
                <a16:creationId xmlns:a16="http://schemas.microsoft.com/office/drawing/2014/main" id="{0F0B9107-BB14-231A-C082-2586EDADF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224" y="2571750"/>
            <a:ext cx="3299091" cy="2474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1248B4-E690-F87C-CCA6-F554764A1AC5}"/>
              </a:ext>
            </a:extLst>
          </p:cNvPr>
          <p:cNvSpPr txBox="1"/>
          <p:nvPr/>
        </p:nvSpPr>
        <p:spPr>
          <a:xfrm>
            <a:off x="866692" y="3586038"/>
            <a:ext cx="35144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CO</a:t>
            </a:r>
            <a:r>
              <a:rPr lang="en-DE" baseline="-25000" dirty="0"/>
              <a:t>2</a:t>
            </a:r>
            <a:r>
              <a:rPr lang="en-DE" dirty="0"/>
              <a:t> at 2340 cm</a:t>
            </a:r>
            <a:r>
              <a:rPr lang="en-DE" baseline="30000" dirty="0"/>
              <a:t>-1 </a:t>
            </a:r>
            <a:r>
              <a:rPr lang="en-DE" dirty="0"/>
              <a:t>at 240K at absorption peak (right)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R</a:t>
            </a:r>
            <a:r>
              <a:rPr lang="en-DE" baseline="30000" dirty="0"/>
              <a:t>2 </a:t>
            </a:r>
            <a:r>
              <a:rPr lang="en-DE" dirty="0"/>
              <a:t>=0.9994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DE" dirty="0"/>
              <a:t>idfrequencies difficult to fit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29469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4666-AE98-8D77-1ACF-8A344325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Cumulative plot: cross sections data and fit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130AA-73C8-C02A-8270-AEFD747A1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2706" y="1081377"/>
            <a:ext cx="2289976" cy="3487497"/>
          </a:xfrm>
        </p:spPr>
        <p:txBody>
          <a:bodyPr/>
          <a:lstStyle/>
          <a:p>
            <a:r>
              <a:rPr lang="en-US" sz="1400" dirty="0"/>
              <a:t>C</a:t>
            </a:r>
            <a:r>
              <a:rPr lang="en-DE" sz="1400" dirty="0"/>
              <a:t>omputation of ln(cross section)</a:t>
            </a:r>
          </a:p>
          <a:p>
            <a:r>
              <a:rPr lang="en-DE" sz="1400" dirty="0"/>
              <a:t>Cubic fiting </a:t>
            </a:r>
          </a:p>
          <a:p>
            <a:r>
              <a:rPr lang="en-US" sz="1400" dirty="0"/>
              <a:t>F</a:t>
            </a:r>
            <a:r>
              <a:rPr lang="en-DE" sz="1400" dirty="0"/>
              <a:t>or CO</a:t>
            </a:r>
            <a:r>
              <a:rPr lang="en-DE" sz="1400" baseline="-25000" dirty="0"/>
              <a:t>2 </a:t>
            </a:r>
            <a:r>
              <a:rPr lang="en-DE" sz="1400" dirty="0"/>
              <a:t>and O</a:t>
            </a:r>
            <a:r>
              <a:rPr lang="en-DE" sz="1400" baseline="-25000" dirty="0"/>
              <a:t>3</a:t>
            </a:r>
          </a:p>
          <a:p>
            <a:r>
              <a:rPr lang="en-US" sz="1400" dirty="0"/>
              <a:t>D</a:t>
            </a:r>
            <a:r>
              <a:rPr lang="en-DE" sz="1400" dirty="0"/>
              <a:t>ifferent behaviour at peak wings and far away from absorption peak </a:t>
            </a:r>
          </a:p>
          <a:p>
            <a:endParaRPr lang="en-DE" sz="1400" dirty="0"/>
          </a:p>
          <a:p>
            <a:endParaRPr lang="en-D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0BD8A4-091A-A742-D1DD-ED1B6B8D83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8332" y="1081377"/>
            <a:ext cx="6708525" cy="367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20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47B0-EBE0-A376-4D94-2AAC3F3C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Cumulative plot: cross sections data and fit for CO</a:t>
            </a:r>
            <a:r>
              <a:rPr lang="en-DE" baseline="-25000" dirty="0"/>
              <a:t>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3D811-FDAE-B9F3-E721-69ED4175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8489" y="1264257"/>
            <a:ext cx="4086971" cy="14232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</a:t>
            </a:r>
            <a:r>
              <a:rPr lang="en-DE" dirty="0"/>
              <a:t>e computation and cubic fit only for CO2 </a:t>
            </a:r>
          </a:p>
          <a:p>
            <a:r>
              <a:rPr lang="en-US" dirty="0"/>
              <a:t>P</a:t>
            </a:r>
            <a:r>
              <a:rPr lang="en-DE" dirty="0"/>
              <a:t>icture below zoom into behaviour at absorptions peaks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F7BC26-2E52-8001-2742-7CC5957881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5026" y="1175667"/>
            <a:ext cx="4333462" cy="23748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E72F7A-ECD6-3174-3033-1A57EF7C74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18488" y="2677151"/>
            <a:ext cx="4086971" cy="223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34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BAC9-E9E3-3EAB-29F0-455161DC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Cumulative plot: cross sections data and fit for O</a:t>
            </a:r>
            <a:r>
              <a:rPr lang="en-DE" baseline="-25000" dirty="0"/>
              <a:t>3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74155-0158-8A09-DBCA-0CA2CB7E9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45785" y="1526650"/>
            <a:ext cx="2286514" cy="3042225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DE" dirty="0"/>
              <a:t>ubic fit of P-dependent O</a:t>
            </a:r>
            <a:r>
              <a:rPr lang="en-DE" baseline="-25000" dirty="0"/>
              <a:t>3</a:t>
            </a:r>
            <a:r>
              <a:rPr lang="en-DE" dirty="0"/>
              <a:t> cros sections </a:t>
            </a:r>
          </a:p>
          <a:p>
            <a:r>
              <a:rPr lang="en-US" dirty="0"/>
              <a:t>L</a:t>
            </a:r>
            <a:r>
              <a:rPr lang="en-DE" dirty="0"/>
              <a:t>ess linear far away from peak than for CO</a:t>
            </a:r>
            <a:r>
              <a:rPr lang="en-DE" baseline="-25000" dirty="0"/>
              <a:t>2</a:t>
            </a:r>
            <a:r>
              <a:rPr lang="en-DE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3A053-CFAB-E8D1-F583-79CD3B9580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700" y="1152475"/>
            <a:ext cx="6234084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47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AD0D-D6E1-A4F5-4127-F0B2F3BE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Cumulative plot: cross sections data and fit (microwave)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BA0DD-A9CE-EBE4-1CBF-B82EF63B6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8634" y="1208791"/>
            <a:ext cx="3033666" cy="3360083"/>
          </a:xfrm>
        </p:spPr>
        <p:txBody>
          <a:bodyPr/>
          <a:lstStyle/>
          <a:p>
            <a:r>
              <a:rPr lang="en-US" dirty="0"/>
              <a:t>in general much w</a:t>
            </a:r>
            <a:r>
              <a:rPr lang="en-DE" dirty="0"/>
              <a:t>eaker absorption in the microwave range </a:t>
            </a:r>
          </a:p>
          <a:p>
            <a:r>
              <a:rPr lang="en-US" dirty="0"/>
              <a:t>B</a:t>
            </a:r>
            <a:r>
              <a:rPr lang="en-DE" dirty="0"/>
              <a:t>ut general p dependency similar to infrared </a:t>
            </a:r>
          </a:p>
        </p:txBody>
      </p:sp>
      <p:pic>
        <p:nvPicPr>
          <p:cNvPr id="5" name="Picture 4" descr="A graph of data on a white background&#10;&#10;Description automatically generated">
            <a:extLst>
              <a:ext uri="{FF2B5EF4-FFF2-40B4-BE49-F238E27FC236}">
                <a16:creationId xmlns:a16="http://schemas.microsoft.com/office/drawing/2014/main" id="{CF6FDA27-5A29-CC42-210D-DE2BC5CAF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52475"/>
            <a:ext cx="5662589" cy="310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56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2517-7B2B-7FA6-6595-57ECBAD1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Absorption Peak in the microwave interval (CO</a:t>
            </a:r>
            <a:r>
              <a:rPr lang="en-DE" baseline="-25000" dirty="0"/>
              <a:t>2</a:t>
            </a:r>
            <a:r>
              <a:rPr lang="en-DE" dirty="0"/>
              <a:t>)</a:t>
            </a:r>
            <a:endParaRPr lang="en-DE" baseline="-25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ACD06-0D52-B962-0979-AEE362727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1140" y="1636999"/>
            <a:ext cx="3974295" cy="2174749"/>
          </a:xfrm>
        </p:spPr>
        <p:txBody>
          <a:bodyPr/>
          <a:lstStyle/>
          <a:p>
            <a:r>
              <a:rPr lang="en-DE" dirty="0"/>
              <a:t>Absorption peak at 0.75 cm</a:t>
            </a:r>
            <a:r>
              <a:rPr lang="en-DE" baseline="30000" dirty="0"/>
              <a:t>-1 </a:t>
            </a:r>
            <a:r>
              <a:rPr lang="en-DE" dirty="0"/>
              <a:t>at 240 K for CO</a:t>
            </a:r>
            <a:r>
              <a:rPr lang="en-DE" baseline="-25000" dirty="0"/>
              <a:t>2</a:t>
            </a:r>
          </a:p>
          <a:p>
            <a:r>
              <a:rPr lang="en-US" dirty="0"/>
              <a:t>Similar fit quality as for peaks in infrared interval </a:t>
            </a:r>
            <a:endParaRPr lang="en-DE" dirty="0"/>
          </a:p>
        </p:txBody>
      </p:sp>
      <p:pic>
        <p:nvPicPr>
          <p:cNvPr id="5" name="Picture 4" descr="A graph of a line and a line graph&#10;&#10;Description automatically generated with medium confidence">
            <a:extLst>
              <a:ext uri="{FF2B5EF4-FFF2-40B4-BE49-F238E27FC236}">
                <a16:creationId xmlns:a16="http://schemas.microsoft.com/office/drawing/2014/main" id="{3906FD3B-AF6A-CB01-9F8E-C09CB0C1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90" y="1193242"/>
            <a:ext cx="4446487" cy="333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3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CO2 (left) and O3 (right) absorption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376001" y="1207003"/>
            <a:ext cx="3708865" cy="2920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/>
          <a:srcRect/>
          <a:stretch/>
        </p:blipFill>
        <p:spPr>
          <a:xfrm>
            <a:off x="4811983" y="1152475"/>
            <a:ext cx="4005234" cy="3153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A532-8C54-12B9-5D38-52027528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Try out sigma/p cubic fitting of cross section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B7D86-0BAB-9DC4-0590-2894A7B03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8797" y="1375575"/>
            <a:ext cx="3823502" cy="3193299"/>
          </a:xfrm>
        </p:spPr>
        <p:txBody>
          <a:bodyPr/>
          <a:lstStyle/>
          <a:p>
            <a:r>
              <a:rPr lang="en-DE" dirty="0"/>
              <a:t>1003 cm</a:t>
            </a:r>
            <a:r>
              <a:rPr lang="en-DE" baseline="30000" dirty="0"/>
              <a:t>-1</a:t>
            </a:r>
            <a:r>
              <a:rPr lang="en-DE" dirty="0"/>
              <a:t> for O3 at 240 K</a:t>
            </a:r>
          </a:p>
          <a:p>
            <a:r>
              <a:rPr lang="en-US" dirty="0"/>
              <a:t>C</a:t>
            </a:r>
            <a:r>
              <a:rPr lang="en-DE" dirty="0"/>
              <a:t>ubic fiting doesn’t approximate at all </a:t>
            </a:r>
          </a:p>
          <a:p>
            <a:r>
              <a:rPr lang="en-DE" dirty="0"/>
              <a:t> very large deviations </a:t>
            </a:r>
          </a:p>
          <a:p>
            <a:endParaRPr lang="en-DE" dirty="0"/>
          </a:p>
          <a:p>
            <a:endParaRPr lang="en-DE" dirty="0"/>
          </a:p>
        </p:txBody>
      </p:sp>
      <p:pic>
        <p:nvPicPr>
          <p:cNvPr id="5" name="Picture 4" descr="A graph of a graph of data&#10;&#10;Description automatically generated with medium confidence">
            <a:extLst>
              <a:ext uri="{FF2B5EF4-FFF2-40B4-BE49-F238E27FC236}">
                <a16:creationId xmlns:a16="http://schemas.microsoft.com/office/drawing/2014/main" id="{D8E5FD1C-0391-B403-B498-AB55181BD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28" y="1107214"/>
            <a:ext cx="4697097" cy="352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55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6DF3-E650-6CD9-6703-E4651C9D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</a:t>
            </a:r>
            <a:r>
              <a:rPr lang="en-DE" dirty="0"/>
              <a:t>ry cubic fitting of sigmoid of cross 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620FE-7022-AE34-E17D-1FB4CB144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1654" y="1017725"/>
            <a:ext cx="4635611" cy="1367666"/>
          </a:xfrm>
        </p:spPr>
        <p:txBody>
          <a:bodyPr>
            <a:normAutofit fontScale="62500" lnSpcReduction="20000"/>
          </a:bodyPr>
          <a:lstStyle/>
          <a:p>
            <a:r>
              <a:rPr lang="en-DE" dirty="0"/>
              <a:t>1003 cm</a:t>
            </a:r>
            <a:r>
              <a:rPr lang="en-DE" baseline="30000" dirty="0"/>
              <a:t>-1</a:t>
            </a:r>
            <a:r>
              <a:rPr lang="en-DE" dirty="0"/>
              <a:t> for O3 at 240 K</a:t>
            </a:r>
          </a:p>
          <a:p>
            <a:r>
              <a:rPr lang="en-US" dirty="0"/>
              <a:t>C</a:t>
            </a:r>
            <a:r>
              <a:rPr lang="en-DE" dirty="0"/>
              <a:t>ubic fiting doesn’t approximate at all it seems first </a:t>
            </a:r>
          </a:p>
          <a:p>
            <a:endParaRPr lang="en-DE" dirty="0"/>
          </a:p>
          <a:p>
            <a:pPr lvl="1"/>
            <a:r>
              <a:rPr lang="en-DE" dirty="0"/>
              <a:t> misleading impression: very small deviations between data and fit </a:t>
            </a:r>
          </a:p>
          <a:p>
            <a:endParaRPr lang="en-DE" dirty="0"/>
          </a:p>
          <a:p>
            <a:endParaRPr lang="en-US" dirty="0"/>
          </a:p>
          <a:p>
            <a:r>
              <a:rPr lang="en-US" dirty="0"/>
              <a:t>P</a:t>
            </a:r>
            <a:r>
              <a:rPr lang="en-DE" dirty="0"/>
              <a:t>lot seems wrong but no implementation error found </a:t>
            </a:r>
          </a:p>
          <a:p>
            <a:endParaRPr lang="en-DE" dirty="0"/>
          </a:p>
        </p:txBody>
      </p:sp>
      <p:pic>
        <p:nvPicPr>
          <p:cNvPr id="5" name="Picture 4" descr="A graph of data and data&#10;&#10;Description automatically generated with medium confidence">
            <a:extLst>
              <a:ext uri="{FF2B5EF4-FFF2-40B4-BE49-F238E27FC236}">
                <a16:creationId xmlns:a16="http://schemas.microsoft.com/office/drawing/2014/main" id="{0D3E36FD-0602-E8D6-00B9-6C1015D17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03" y="1071998"/>
            <a:ext cx="3483373" cy="2612530"/>
          </a:xfrm>
          <a:prstGeom prst="rect">
            <a:avLst/>
          </a:prstGeom>
        </p:spPr>
      </p:pic>
      <p:pic>
        <p:nvPicPr>
          <p:cNvPr id="7" name="Picture 6" descr="A graph of a graph and a graph of data&#10;&#10;Description automatically generated">
            <a:extLst>
              <a:ext uri="{FF2B5EF4-FFF2-40B4-BE49-F238E27FC236}">
                <a16:creationId xmlns:a16="http://schemas.microsoft.com/office/drawing/2014/main" id="{626F40A2-F81B-518D-9CB8-62D28D2B8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826" y="2378263"/>
            <a:ext cx="3275233" cy="245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3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Pressure dependance of absorption-CO2 (l.) and O3 (r.)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4320025"/>
            <a:ext cx="85206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⇒ better absorption at high pressures with some exceptions especially for ozone can be estimated (probably explained whether the random frequencies are laying at edge or peak of absorption line)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⇒ frequency dependent absorption 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/>
          <a:srcRect/>
          <a:stretch/>
        </p:blipFill>
        <p:spPr>
          <a:xfrm>
            <a:off x="4834900" y="1264071"/>
            <a:ext cx="4131601" cy="305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/>
          <a:srcRect/>
          <a:stretch/>
        </p:blipFill>
        <p:spPr>
          <a:xfrm>
            <a:off x="311697" y="1319390"/>
            <a:ext cx="3981978" cy="2944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19100" y="151950"/>
            <a:ext cx="893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temperature dependance; absorption for CO2 (l.) and O3 (r.)  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4171425"/>
            <a:ext cx="85206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⇒ more and more intense absorption lines at high temperature can be estimated (explained probably mainly by hot bands) 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/>
          <a:srcRect/>
          <a:stretch/>
        </p:blipFill>
        <p:spPr>
          <a:xfrm>
            <a:off x="5069250" y="1180482"/>
            <a:ext cx="3763049" cy="278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4080400" cy="30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79;p16">
            <a:extLst>
              <a:ext uri="{FF2B5EF4-FFF2-40B4-BE49-F238E27FC236}">
                <a16:creationId xmlns:a16="http://schemas.microsoft.com/office/drawing/2014/main" id="{93E1577C-DA1C-29DE-C25F-96B3A0705B0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80482"/>
            <a:ext cx="4080400" cy="30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79;p16">
            <a:extLst>
              <a:ext uri="{FF2B5EF4-FFF2-40B4-BE49-F238E27FC236}">
                <a16:creationId xmlns:a16="http://schemas.microsoft.com/office/drawing/2014/main" id="{951D6723-8407-3290-7E3F-AEA8DCC421A4}"/>
              </a:ext>
            </a:extLst>
          </p:cNvPr>
          <p:cNvPicPr preferRelativeResize="0"/>
          <p:nvPr/>
        </p:nvPicPr>
        <p:blipFill>
          <a:blip r:embed="rId5"/>
          <a:srcRect/>
          <a:stretch/>
        </p:blipFill>
        <p:spPr>
          <a:xfrm>
            <a:off x="311700" y="1245366"/>
            <a:ext cx="4080400" cy="3017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6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err="1"/>
              <a:t>Frequency-pressure</a:t>
            </a:r>
            <a:r>
              <a:rPr lang="de" dirty="0"/>
              <a:t> </a:t>
            </a:r>
            <a:r>
              <a:rPr lang="de" dirty="0" err="1"/>
              <a:t>study</a:t>
            </a:r>
            <a:r>
              <a:rPr lang="de" dirty="0"/>
              <a:t> </a:t>
            </a:r>
            <a:r>
              <a:rPr lang="de" dirty="0" err="1"/>
              <a:t>of</a:t>
            </a:r>
            <a:r>
              <a:rPr lang="de" dirty="0"/>
              <a:t> absorption-CO2 (l.) and O3 (r.)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4003575"/>
            <a:ext cx="85206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⇒ </a:t>
            </a:r>
            <a:r>
              <a:rPr lang="de" dirty="0" err="1"/>
              <a:t>ozone</a:t>
            </a:r>
            <a:r>
              <a:rPr lang="de" dirty="0"/>
              <a:t> </a:t>
            </a:r>
            <a:r>
              <a:rPr lang="de" dirty="0" err="1"/>
              <a:t>seems</a:t>
            </a:r>
            <a:r>
              <a:rPr lang="de" dirty="0"/>
              <a:t> </a:t>
            </a:r>
            <a:r>
              <a:rPr lang="de" dirty="0" err="1"/>
              <a:t>to</a:t>
            </a:r>
            <a:r>
              <a:rPr lang="de" dirty="0"/>
              <a:t> </a:t>
            </a:r>
            <a:r>
              <a:rPr lang="de" dirty="0" err="1"/>
              <a:t>invert</a:t>
            </a:r>
            <a:r>
              <a:rPr lang="de" dirty="0"/>
              <a:t> </a:t>
            </a:r>
            <a:r>
              <a:rPr lang="de" dirty="0" err="1"/>
              <a:t>the</a:t>
            </a:r>
            <a:r>
              <a:rPr lang="de" dirty="0"/>
              <a:t> </a:t>
            </a:r>
            <a:r>
              <a:rPr lang="de" dirty="0" err="1"/>
              <a:t>pressure</a:t>
            </a:r>
            <a:r>
              <a:rPr lang="de" dirty="0"/>
              <a:t> </a:t>
            </a:r>
            <a:r>
              <a:rPr lang="de" dirty="0" err="1"/>
              <a:t>dependance</a:t>
            </a:r>
            <a:r>
              <a:rPr lang="de" dirty="0"/>
              <a:t> </a:t>
            </a:r>
            <a:r>
              <a:rPr lang="de" dirty="0" err="1"/>
              <a:t>of</a:t>
            </a:r>
            <a:r>
              <a:rPr lang="de" dirty="0"/>
              <a:t> </a:t>
            </a:r>
            <a:r>
              <a:rPr lang="de" dirty="0" err="1"/>
              <a:t>absorption</a:t>
            </a:r>
            <a:r>
              <a:rPr lang="de" dirty="0"/>
              <a:t> </a:t>
            </a:r>
            <a:r>
              <a:rPr lang="de" dirty="0" err="1"/>
              <a:t>for</a:t>
            </a:r>
            <a:r>
              <a:rPr lang="de" dirty="0"/>
              <a:t> </a:t>
            </a:r>
            <a:r>
              <a:rPr lang="de" dirty="0" err="1"/>
              <a:t>some</a:t>
            </a:r>
            <a:r>
              <a:rPr lang="de" dirty="0"/>
              <a:t> </a:t>
            </a:r>
            <a:r>
              <a:rPr lang="de" dirty="0" err="1"/>
              <a:t>frequencies</a:t>
            </a:r>
            <a:r>
              <a:rPr lang="de" dirty="0"/>
              <a:t> 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 dirty="0"/>
              <a:t>⇒ at </a:t>
            </a:r>
            <a:r>
              <a:rPr lang="de" dirty="0" err="1"/>
              <a:t>higher</a:t>
            </a:r>
            <a:r>
              <a:rPr lang="de" dirty="0"/>
              <a:t> </a:t>
            </a:r>
            <a:r>
              <a:rPr lang="de" dirty="0" err="1"/>
              <a:t>pressure</a:t>
            </a:r>
            <a:r>
              <a:rPr lang="de" dirty="0"/>
              <a:t>, </a:t>
            </a:r>
            <a:r>
              <a:rPr lang="de" dirty="0" err="1"/>
              <a:t>better</a:t>
            </a:r>
            <a:r>
              <a:rPr lang="de" dirty="0"/>
              <a:t> </a:t>
            </a:r>
            <a:r>
              <a:rPr lang="de" dirty="0" err="1"/>
              <a:t>absorption</a:t>
            </a:r>
            <a:r>
              <a:rPr lang="de" dirty="0"/>
              <a:t> </a:t>
            </a:r>
            <a:r>
              <a:rPr lang="de" dirty="0" err="1"/>
              <a:t>for</a:t>
            </a:r>
            <a:r>
              <a:rPr lang="de" dirty="0"/>
              <a:t> CO2 and </a:t>
            </a:r>
            <a:r>
              <a:rPr lang="de" dirty="0" err="1"/>
              <a:t>mostly</a:t>
            </a:r>
            <a:r>
              <a:rPr lang="de" dirty="0"/>
              <a:t> O3 </a:t>
            </a:r>
            <a:r>
              <a:rPr lang="de" dirty="0" err="1"/>
              <a:t>too</a:t>
            </a:r>
            <a:endParaRPr dirty="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99" y="1214400"/>
            <a:ext cx="3165400" cy="25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2625" y="1214400"/>
            <a:ext cx="3165400" cy="2592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temperature-pressure absorption dependance for ozone  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465738" y="4487925"/>
            <a:ext cx="286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" dirty="0"/>
              <a:t>(58 (u.)  and 74 (d.)) per cm</a:t>
            </a:r>
            <a:endParaRPr dirty="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0" y="949422"/>
            <a:ext cx="2147275" cy="178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700" y="2787600"/>
            <a:ext cx="1981775" cy="16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3248" y="949422"/>
            <a:ext cx="1933875" cy="161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3259" y="2558756"/>
            <a:ext cx="1933864" cy="16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3826236" y="4437825"/>
            <a:ext cx="347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>
                <a:solidFill>
                  <a:schemeClr val="dk2"/>
                </a:solidFill>
              </a:rPr>
              <a:t>(990 (u.) and 1006 (d.)) per cm 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87467F-4239-1460-4D8B-B4F5CD5EA1A7}"/>
              </a:ext>
            </a:extLst>
          </p:cNvPr>
          <p:cNvSpPr txBox="1"/>
          <p:nvPr/>
        </p:nvSpPr>
        <p:spPr>
          <a:xfrm>
            <a:off x="6321081" y="1209822"/>
            <a:ext cx="28791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quite smooth functions, let estimate good preconditions for modeling with low order </a:t>
            </a:r>
            <a:r>
              <a:rPr lang="en-US" dirty="0" err="1"/>
              <a:t>polynom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P and and T better absorption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local minima for 74 cm</a:t>
            </a:r>
            <a:r>
              <a:rPr lang="en-US" baseline="30000" dirty="0"/>
              <a:t>-1</a:t>
            </a:r>
            <a:r>
              <a:rPr lang="en-US" dirty="0"/>
              <a:t> and 990 cm</a:t>
            </a:r>
            <a:r>
              <a:rPr lang="en-US" baseline="30000" dirty="0"/>
              <a:t>-1</a:t>
            </a:r>
            <a:r>
              <a:rPr lang="en-US" dirty="0"/>
              <a:t> </a:t>
            </a:r>
          </a:p>
          <a:p>
            <a:endParaRPr lang="en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temperature-pressure absorption dependance for ozone  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465738" y="4487925"/>
            <a:ext cx="286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" dirty="0"/>
              <a:t>(58 (u.)  and 74 (d.)) per cm</a:t>
            </a:r>
            <a:endParaRPr dirty="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/>
          <a:srcRect/>
          <a:stretch/>
        </p:blipFill>
        <p:spPr>
          <a:xfrm>
            <a:off x="822950" y="1045179"/>
            <a:ext cx="2147275" cy="1596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/>
          <a:srcRect/>
          <a:stretch/>
        </p:blipFill>
        <p:spPr>
          <a:xfrm>
            <a:off x="905700" y="2880014"/>
            <a:ext cx="1981775" cy="1465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/>
          <a:srcRect/>
          <a:stretch/>
        </p:blipFill>
        <p:spPr>
          <a:xfrm>
            <a:off x="4033248" y="1035656"/>
            <a:ext cx="1933875" cy="1437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6"/>
          <a:srcRect/>
          <a:stretch/>
        </p:blipFill>
        <p:spPr>
          <a:xfrm>
            <a:off x="4033259" y="2664926"/>
            <a:ext cx="1933864" cy="143788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3826236" y="4437825"/>
            <a:ext cx="347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>
                <a:solidFill>
                  <a:schemeClr val="dk2"/>
                </a:solidFill>
              </a:rPr>
              <a:t>(990 (u.) and 1006 (d.)) per cm 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87467F-4239-1460-4D8B-B4F5CD5EA1A7}"/>
              </a:ext>
            </a:extLst>
          </p:cNvPr>
          <p:cNvSpPr txBox="1"/>
          <p:nvPr/>
        </p:nvSpPr>
        <p:spPr>
          <a:xfrm>
            <a:off x="6321081" y="1209822"/>
            <a:ext cx="28791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quite smooth functions, let estimate good preconditions for modeling with low order </a:t>
            </a:r>
            <a:r>
              <a:rPr lang="en-US" dirty="0" err="1"/>
              <a:t>polynom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high P and high T better absorption for (74</a:t>
            </a:r>
            <a:r>
              <a:rPr lang="en-DE" dirty="0"/>
              <a:t> and 990) cm</a:t>
            </a:r>
            <a:r>
              <a:rPr lang="en-DE" baseline="30000" dirty="0"/>
              <a:t>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small P and high T better absorption for (58 and 1006) cm</a:t>
            </a:r>
            <a:r>
              <a:rPr lang="en-US" baseline="30000" dirty="0"/>
              <a:t>-1</a:t>
            </a:r>
            <a:endParaRPr lang="en-DE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7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B657B2-86AF-4FCC-0652-6912A89811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DE" dirty="0"/>
              <a:t>irst fits of arts lookuptable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0BAA25-0D20-B315-F6A8-B9403851A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DE" dirty="0"/>
              <a:t>1 dimensional linear fits of O3/CO2 athmosphere</a:t>
            </a:r>
          </a:p>
          <a:p>
            <a:r>
              <a:rPr lang="en-US" dirty="0"/>
              <a:t>G</a:t>
            </a:r>
            <a:r>
              <a:rPr lang="en-DE" dirty="0"/>
              <a:t>roup meeting  </a:t>
            </a:r>
          </a:p>
          <a:p>
            <a:r>
              <a:rPr lang="en-DE" dirty="0"/>
              <a:t>26.06.24 </a:t>
            </a:r>
          </a:p>
        </p:txBody>
      </p:sp>
    </p:spTree>
    <p:extLst>
      <p:ext uri="{BB962C8B-B14F-4D97-AF65-F5344CB8AC3E}">
        <p14:creationId xmlns:p14="http://schemas.microsoft.com/office/powerpoint/2010/main" val="29705160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4061</TotalTime>
  <Words>2691</Words>
  <Application>Microsoft Macintosh PowerPoint</Application>
  <PresentationFormat>On-screen Show (16:9)</PresentationFormat>
  <Paragraphs>426</Paragraphs>
  <Slides>31</Slides>
  <Notes>22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Aptos Narrow</vt:lpstr>
      <vt:lpstr>Arial</vt:lpstr>
      <vt:lpstr>Simple Light</vt:lpstr>
      <vt:lpstr>first plots of arts lookup table  </vt:lpstr>
      <vt:lpstr>Which fits did you do? </vt:lpstr>
      <vt:lpstr>CO2 (left) and O3 (right) absorption </vt:lpstr>
      <vt:lpstr>Pressure dependance of absorption-CO2 (l.) and O3 (r.)</vt:lpstr>
      <vt:lpstr>temperature dependance; absorption for CO2 (l.) and O3 (r.)  </vt:lpstr>
      <vt:lpstr>Frequency-pressure study of absorption-CO2 (l.) and O3 (r.)</vt:lpstr>
      <vt:lpstr>temperature-pressure absorption dependance for ozone  </vt:lpstr>
      <vt:lpstr>temperature-pressure absorption dependance for ozone  </vt:lpstr>
      <vt:lpstr>First fits of arts lookuptable </vt:lpstr>
      <vt:lpstr>CO2 far away from absorption peak </vt:lpstr>
      <vt:lpstr>CO2 at main absorption peak (2340 cm-1)</vt:lpstr>
      <vt:lpstr>Ozone main absorption peak </vt:lpstr>
      <vt:lpstr>Ozone far away from absorption peak </vt:lpstr>
      <vt:lpstr>Table with all so far done 1 dim fits </vt:lpstr>
      <vt:lpstr>Table with all so far done 1 dim fits </vt:lpstr>
      <vt:lpstr>Main results and following estimations</vt:lpstr>
      <vt:lpstr>Further steps</vt:lpstr>
      <vt:lpstr>First 3 dimensional plots </vt:lpstr>
      <vt:lpstr>First 2 dimensional linear fits (ozone)</vt:lpstr>
      <vt:lpstr>Summary and to do now </vt:lpstr>
      <vt:lpstr>Try out linear fitting of 2 dim function </vt:lpstr>
      <vt:lpstr>1 dimensional fitting </vt:lpstr>
      <vt:lpstr>Different functions of cross section to fit </vt:lpstr>
      <vt:lpstr>Fit cross section with pressure directly </vt:lpstr>
      <vt:lpstr>Cumulative plot: cross sections data and fit </vt:lpstr>
      <vt:lpstr>Cumulative plot: cross sections data and fit for CO2</vt:lpstr>
      <vt:lpstr>Cumulative plot: cross sections data and fit for O3</vt:lpstr>
      <vt:lpstr>Cumulative plot: cross sections data and fit (microwave)</vt:lpstr>
      <vt:lpstr>Absorption Peak in the microwave interval (CO2)</vt:lpstr>
      <vt:lpstr>Try out sigma/p cubic fitting of cross section </vt:lpstr>
      <vt:lpstr>Try cubic fitting of sigmoid of cross section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Hauke Damerow</cp:lastModifiedBy>
  <cp:revision>36</cp:revision>
  <dcterms:modified xsi:type="dcterms:W3CDTF">2024-07-17T14:15:04Z</dcterms:modified>
</cp:coreProperties>
</file>