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1" r:id="rId7"/>
    <p:sldId id="286" r:id="rId8"/>
    <p:sldId id="282" r:id="rId9"/>
    <p:sldId id="287" r:id="rId10"/>
    <p:sldId id="283" r:id="rId11"/>
    <p:sldId id="284" r:id="rId12"/>
    <p:sldId id="279" r:id="rId13"/>
    <p:sldId id="288" r:id="rId14"/>
    <p:sldId id="280" r:id="rId15"/>
    <p:sldId id="264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6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9FA65"/>
    <a:srgbClr val="51A5BC"/>
    <a:srgbClr val="D18A00"/>
    <a:srgbClr val="F7A800"/>
    <a:srgbClr val="73B632"/>
    <a:srgbClr val="0D5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4580"/>
  </p:normalViewPr>
  <p:slideViewPr>
    <p:cSldViewPr snapToGrid="0" snapToObjects="1" showGuides="1">
      <p:cViewPr varScale="1">
        <p:scale>
          <a:sx n="174" d="100"/>
          <a:sy n="174" d="100"/>
        </p:scale>
        <p:origin x="72" y="608"/>
      </p:cViewPr>
      <p:guideLst>
        <p:guide orient="horz" pos="3166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19CC-5164-0F40-AB15-2A617EEE2BD8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3DBE2-6D87-874F-858D-1F2DE771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7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0D66-B66E-334F-A81D-F44AE74FF439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E44B3-E1D5-AE41-81B8-8097490D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1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3-E1D5-AE41-81B8-8097490D5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and A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3-E1D5-AE41-81B8-8097490D5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r>
              <a:rPr lang="en-US" baseline="0" dirty="0" smtClean="0"/>
              <a:t>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E44B3-E1D5-AE41-81B8-8097490D5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age_Product_HowItWorks_Demo_Slide_right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-32280"/>
            <a:ext cx="9600712" cy="52603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68579" y="1508706"/>
            <a:ext cx="5709205" cy="25201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172" y="1113919"/>
            <a:ext cx="4573861" cy="1581758"/>
          </a:xfrm>
        </p:spPr>
        <p:txBody>
          <a:bodyPr>
            <a:normAutofit/>
          </a:bodyPr>
          <a:lstStyle>
            <a:lvl1pPr algn="l">
              <a:defRPr sz="5600" b="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5951" y="3420361"/>
            <a:ext cx="5933485" cy="767958"/>
          </a:xfr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0D525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Author: Presenter’s Name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F4FA-7581-3141-9F1E-C650CA771C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8223" y="-14111"/>
            <a:ext cx="2737555" cy="987778"/>
          </a:xfrm>
          <a:prstGeom prst="rect">
            <a:avLst/>
          </a:pr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lib_4C(CMYK)_Coated_NoTag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9" y="261054"/>
            <a:ext cx="2315105" cy="500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9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SectionSlide_image2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6717"/>
          </a:xfrm>
          <a:prstGeom prst="rect">
            <a:avLst/>
          </a:prstGeom>
        </p:spPr>
      </p:pic>
      <p:pic>
        <p:nvPicPr>
          <p:cNvPr id="16" name="Picture 15" descr="Adlib_Icon_2C(Pantone)_Co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7" y="4748683"/>
            <a:ext cx="414528" cy="2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9690" y="2504458"/>
            <a:ext cx="5778560" cy="2014935"/>
          </a:xfrm>
        </p:spPr>
        <p:txBody>
          <a:bodyPr anchor="t">
            <a:normAutofit/>
          </a:bodyPr>
          <a:lstStyle>
            <a:lvl1pPr algn="l">
              <a:defRPr sz="3800" b="0" cap="none" baseline="0"/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82" y="2689546"/>
            <a:ext cx="350520" cy="350520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BFBFBF">
                    <a:alpha val="80000"/>
                  </a:srgbClr>
                </a:solidFill>
              </a:rPr>
              <a:t> </a:t>
            </a:r>
            <a:r>
              <a:rPr lang="en-US" sz="900" dirty="0" smtClean="0">
                <a:solidFill>
                  <a:srgbClr val="BFBFBF">
                    <a:alpha val="80000"/>
                  </a:srgbClr>
                </a:solidFill>
              </a:rPr>
              <a:t>Page </a:t>
            </a:r>
            <a:fld id="{3E7E6C59-9A24-9D47-B828-29C472287CCB}" type="slidenum">
              <a:rPr lang="en-US" sz="900" smtClean="0">
                <a:solidFill>
                  <a:srgbClr val="BFBFBF">
                    <a:alpha val="80000"/>
                  </a:srgbClr>
                </a:solidFill>
              </a:rPr>
              <a:pPr algn="l"/>
              <a:t>‹#›</a:t>
            </a:fld>
            <a:endParaRPr lang="en-US" sz="900" dirty="0">
              <a:solidFill>
                <a:srgbClr val="BFBFBF">
                  <a:alpha val="80000"/>
                </a:srgb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9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_SectionSlide_PartnerS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  <p:pic>
        <p:nvPicPr>
          <p:cNvPr id="16" name="Picture 15" descr="Adlib_Icon_2C(Pantone)_Co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7" y="4748683"/>
            <a:ext cx="414528" cy="2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9690" y="2504458"/>
            <a:ext cx="5778560" cy="2014935"/>
          </a:xfrm>
        </p:spPr>
        <p:txBody>
          <a:bodyPr anchor="t">
            <a:normAutofit/>
          </a:bodyPr>
          <a:lstStyle>
            <a:lvl1pPr algn="l">
              <a:defRPr sz="3800" b="0" cap="none" baseline="0"/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82" y="2689546"/>
            <a:ext cx="350520" cy="350520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BFBFBF">
                    <a:alpha val="80000"/>
                  </a:srgbClr>
                </a:solidFill>
              </a:rPr>
              <a:t> </a:t>
            </a:r>
            <a:r>
              <a:rPr lang="en-US" sz="900" dirty="0" smtClean="0">
                <a:solidFill>
                  <a:srgbClr val="BFBFBF">
                    <a:alpha val="80000"/>
                  </a:srgbClr>
                </a:solidFill>
              </a:rPr>
              <a:t>Page </a:t>
            </a:r>
            <a:fld id="{3E7E6C59-9A24-9D47-B828-29C472287CCB}" type="slidenum">
              <a:rPr lang="en-US" sz="900" smtClean="0">
                <a:solidFill>
                  <a:srgbClr val="BFBFBF">
                    <a:alpha val="80000"/>
                  </a:srgbClr>
                </a:solidFill>
              </a:rPr>
              <a:pPr algn="l"/>
              <a:t>‹#›</a:t>
            </a:fld>
            <a:endParaRPr lang="en-US" sz="900" dirty="0">
              <a:solidFill>
                <a:srgbClr val="BFBFBF">
                  <a:alpha val="80000"/>
                </a:srgb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40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SectionSlide_image4_widescreen_B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6243" y="1089788"/>
            <a:ext cx="4990900" cy="2611023"/>
          </a:xfrm>
          <a:prstGeom prst="rect">
            <a:avLst/>
          </a:prstGeom>
          <a:solidFill>
            <a:srgbClr val="0D525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2551" y="1089788"/>
            <a:ext cx="4423973" cy="2611023"/>
          </a:xfrm>
        </p:spPr>
        <p:txBody>
          <a:bodyPr anchor="t">
            <a:normAutofit/>
          </a:bodyPr>
          <a:lstStyle>
            <a:lvl1pPr algn="l">
              <a:defRPr sz="38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28" name="Isosceles Triangle 27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63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_BigImage_image3A_widescreen_B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3" y="-34779"/>
            <a:ext cx="9261868" cy="521305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56243" y="1089788"/>
            <a:ext cx="4990900" cy="2611023"/>
          </a:xfrm>
          <a:prstGeom prst="rect">
            <a:avLst/>
          </a:prstGeom>
          <a:solidFill>
            <a:srgbClr val="0D525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2550" y="1089788"/>
            <a:ext cx="4408295" cy="2375802"/>
          </a:xfrm>
        </p:spPr>
        <p:txBody>
          <a:bodyPr anchor="t">
            <a:normAutofit/>
          </a:bodyPr>
          <a:lstStyle>
            <a:lvl1pPr algn="l">
              <a:defRPr sz="38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16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_SectionSlide_image5A_widescreen_B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56244" y="1207468"/>
            <a:ext cx="4630313" cy="2697201"/>
          </a:xfrm>
          <a:prstGeom prst="rect">
            <a:avLst/>
          </a:prstGeom>
          <a:solidFill>
            <a:srgbClr val="0D525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2551" y="1309322"/>
            <a:ext cx="4063386" cy="2422853"/>
          </a:xfrm>
        </p:spPr>
        <p:txBody>
          <a:bodyPr anchor="t">
            <a:normAutofit/>
          </a:bodyPr>
          <a:lstStyle>
            <a:lvl1pPr algn="l">
              <a:defRPr sz="38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271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BigImage_image6_widesc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256244" y="1207468"/>
            <a:ext cx="4630313" cy="2697201"/>
          </a:xfrm>
          <a:prstGeom prst="rect">
            <a:avLst/>
          </a:prstGeom>
          <a:solidFill>
            <a:srgbClr val="0D525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2551" y="1246598"/>
            <a:ext cx="4063386" cy="2548297"/>
          </a:xfrm>
        </p:spPr>
        <p:txBody>
          <a:bodyPr anchor="t">
            <a:normAutofit/>
          </a:bodyPr>
          <a:lstStyle>
            <a:lvl1pPr algn="l">
              <a:defRPr sz="3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– there are 3 lines here for a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6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0D5257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0D5257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39477" y="-36467"/>
            <a:ext cx="8229600" cy="85725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dlib_Icon_2C(Pantone)_Coated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24" name="Picture 23" descr="icon_arrow_hollow_7476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22" name="Isosceles Triangle 21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17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80466" y="861489"/>
            <a:ext cx="0" cy="4165321"/>
          </a:xfrm>
          <a:prstGeom prst="line">
            <a:avLst/>
          </a:prstGeom>
          <a:ln>
            <a:solidFill>
              <a:srgbClr val="73B6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1488"/>
            <a:ext cx="4038600" cy="1710267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D5257"/>
                </a:solidFill>
                <a:latin typeface="Arial"/>
                <a:cs typeface="Arial"/>
              </a:defRPr>
            </a:lvl2pPr>
            <a:lvl3pPr marL="1143000" indent="-228600">
              <a:buFont typeface="Courier New"/>
              <a:buChar char="o"/>
              <a:defRPr sz="16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• Bullet </a:t>
            </a:r>
            <a:r>
              <a:rPr lang="en-US" dirty="0" err="1" smtClean="0"/>
              <a:t>Pt</a:t>
            </a:r>
            <a:r>
              <a:rPr lang="en-US" dirty="0" smtClean="0"/>
              <a:t> Level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1488"/>
            <a:ext cx="4038600" cy="1710267"/>
          </a:xfrm>
        </p:spPr>
        <p:txBody>
          <a:bodyPr/>
          <a:lstStyle>
            <a:lvl1pPr marL="0" indent="0">
              <a:buNone/>
              <a:defRPr sz="200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D5257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• Bullet </a:t>
            </a:r>
            <a:r>
              <a:rPr lang="en-US" dirty="0" err="1" smtClean="0"/>
              <a:t>Pt</a:t>
            </a:r>
            <a:r>
              <a:rPr lang="en-US" dirty="0" smtClean="0"/>
              <a:t> Level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39477" y="-36467"/>
            <a:ext cx="8229600" cy="85725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68111" y="2740132"/>
            <a:ext cx="8553670" cy="0"/>
          </a:xfrm>
          <a:prstGeom prst="line">
            <a:avLst/>
          </a:prstGeom>
          <a:ln>
            <a:solidFill>
              <a:srgbClr val="73B6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2861738"/>
            <a:ext cx="4038600" cy="1710267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D5257"/>
                </a:solidFill>
                <a:latin typeface="Arial"/>
                <a:cs typeface="Arial"/>
              </a:defRPr>
            </a:lvl2pPr>
            <a:lvl3pPr marL="1143000" indent="-228600">
              <a:buFont typeface="Courier New"/>
              <a:buChar char="o"/>
              <a:defRPr sz="16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• Bullet </a:t>
            </a:r>
            <a:r>
              <a:rPr lang="en-US" dirty="0" err="1" smtClean="0"/>
              <a:t>Pt</a:t>
            </a:r>
            <a:r>
              <a:rPr lang="en-US" dirty="0" smtClean="0"/>
              <a:t> Level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861738"/>
            <a:ext cx="4038600" cy="1710267"/>
          </a:xfrm>
        </p:spPr>
        <p:txBody>
          <a:bodyPr/>
          <a:lstStyle>
            <a:lvl1pPr marL="0" indent="0">
              <a:buNone/>
              <a:defRPr sz="2000">
                <a:solidFill>
                  <a:srgbClr val="0D5257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D5257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D5257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0D5257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0D5257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• Bullet </a:t>
            </a:r>
            <a:r>
              <a:rPr lang="en-US" dirty="0" err="1" smtClean="0"/>
              <a:t>Pt</a:t>
            </a:r>
            <a:r>
              <a:rPr lang="en-US" dirty="0" smtClean="0"/>
              <a:t> Level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pic>
        <p:nvPicPr>
          <p:cNvPr id="19" name="Picture 18" descr="icon_arrow_hollow_7476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pic>
        <p:nvPicPr>
          <p:cNvPr id="28" name="Picture 27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23" name="Isosceles Triangle 22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76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54" y="57527"/>
            <a:ext cx="7713133" cy="6721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1867"/>
            <a:ext cx="4040188" cy="719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911867"/>
            <a:ext cx="4041775" cy="719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654474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3"/>
          </p:nvPr>
        </p:nvSpPr>
        <p:spPr>
          <a:xfrm>
            <a:off x="9654474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1" name="Picture 20" descr="Adlib_Icon_2C(Pantone)_Coated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22" name="Picture 21" descr="icon_arrow_hollow_7476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9" name="Isosceles Triangle 18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643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-495423" y="-1567421"/>
            <a:ext cx="44873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73B632">
                    <a:alpha val="37000"/>
                  </a:srgbClr>
                </a:solidFill>
                <a:latin typeface="Times"/>
                <a:cs typeface="Times"/>
              </a:rPr>
              <a:t>Q</a:t>
            </a:r>
            <a:endParaRPr lang="en-US" sz="40000" dirty="0">
              <a:solidFill>
                <a:srgbClr val="73B632">
                  <a:alpha val="37000"/>
                </a:srgbClr>
              </a:solidFill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14889" y="2656418"/>
            <a:ext cx="5877278" cy="2368020"/>
          </a:xfrm>
          <a:custGeom>
            <a:avLst/>
            <a:gdLst>
              <a:gd name="connsiteX0" fmla="*/ 0 w 5877278"/>
              <a:gd name="connsiteY0" fmla="*/ 0 h 3157360"/>
              <a:gd name="connsiteX1" fmla="*/ 5877278 w 5877278"/>
              <a:gd name="connsiteY1" fmla="*/ 0 h 3157360"/>
              <a:gd name="connsiteX2" fmla="*/ 5877278 w 5877278"/>
              <a:gd name="connsiteY2" fmla="*/ 3157360 h 3157360"/>
              <a:gd name="connsiteX3" fmla="*/ 0 w 5877278"/>
              <a:gd name="connsiteY3" fmla="*/ 3157360 h 3157360"/>
              <a:gd name="connsiteX4" fmla="*/ 0 w 5877278"/>
              <a:gd name="connsiteY4" fmla="*/ 0 h 3157360"/>
              <a:gd name="connsiteX0" fmla="*/ 0 w 5877278"/>
              <a:gd name="connsiteY0" fmla="*/ 3157360 h 3157360"/>
              <a:gd name="connsiteX1" fmla="*/ 5877278 w 5877278"/>
              <a:gd name="connsiteY1" fmla="*/ 0 h 3157360"/>
              <a:gd name="connsiteX2" fmla="*/ 5877278 w 5877278"/>
              <a:gd name="connsiteY2" fmla="*/ 3157360 h 3157360"/>
              <a:gd name="connsiteX3" fmla="*/ 0 w 5877278"/>
              <a:gd name="connsiteY3" fmla="*/ 3157360 h 31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7278" h="3157360">
                <a:moveTo>
                  <a:pt x="0" y="3157360"/>
                </a:moveTo>
                <a:lnTo>
                  <a:pt x="5877278" y="0"/>
                </a:lnTo>
                <a:lnTo>
                  <a:pt x="5877278" y="3157360"/>
                </a:lnTo>
                <a:lnTo>
                  <a:pt x="0" y="3157360"/>
                </a:lnTo>
                <a:close/>
              </a:path>
            </a:pathLst>
          </a:custGeom>
          <a:solidFill>
            <a:srgbClr val="73B632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762359" y="-367852"/>
            <a:ext cx="44873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 smtClean="0">
                <a:solidFill>
                  <a:srgbClr val="51A5BC">
                    <a:alpha val="39000"/>
                  </a:srgbClr>
                </a:solidFill>
                <a:latin typeface="Times"/>
                <a:cs typeface="Times"/>
              </a:rPr>
              <a:t>A</a:t>
            </a:r>
            <a:endParaRPr lang="en-US" sz="40000" dirty="0">
              <a:solidFill>
                <a:srgbClr val="51A5BC">
                  <a:alpha val="39000"/>
                </a:srgbClr>
              </a:solidFill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889358" y="464579"/>
            <a:ext cx="27967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73B632"/>
                </a:solidFill>
                <a:latin typeface="Arial"/>
                <a:cs typeface="Arial"/>
              </a:rPr>
              <a:t>AND</a:t>
            </a:r>
            <a:endParaRPr lang="en-US" sz="9600" dirty="0">
              <a:solidFill>
                <a:srgbClr val="73B632"/>
              </a:solidFill>
              <a:latin typeface="Arial"/>
              <a:cs typeface="Arial"/>
            </a:endParaRPr>
          </a:p>
        </p:txBody>
      </p:sp>
      <p:pic>
        <p:nvPicPr>
          <p:cNvPr id="12" name="Picture 11" descr="Adlib_Icon_2C(Pantone)_Coated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7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-35466"/>
            <a:ext cx="8229600" cy="85725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_arrow_hollow_7476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pic>
        <p:nvPicPr>
          <p:cNvPr id="13" name="Picture 12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193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lib_Icon_2C(Pantone)_Coated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5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97556" y="-116417"/>
            <a:ext cx="2427112" cy="5294696"/>
          </a:xfrm>
          <a:prstGeom prst="rect">
            <a:avLst/>
          </a:prstGeom>
          <a:solidFill>
            <a:srgbClr val="73B632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99217"/>
            <a:ext cx="4975419" cy="1083216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803" y="1681917"/>
            <a:ext cx="5010484" cy="2768481"/>
          </a:xfrm>
        </p:spPr>
        <p:txBody>
          <a:bodyPr/>
          <a:lstStyle>
            <a:lvl1pPr>
              <a:defRPr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_ContactAdlib_web_butt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8" y="106800"/>
            <a:ext cx="2276937" cy="2272487"/>
          </a:xfrm>
          <a:prstGeom prst="rect">
            <a:avLst/>
          </a:prstGeom>
        </p:spPr>
      </p:pic>
      <p:pic>
        <p:nvPicPr>
          <p:cNvPr id="13" name="Picture 12" descr="Adlib_4C(CMYK)_Coated_NoTag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6" y="4665629"/>
            <a:ext cx="1409795" cy="437098"/>
          </a:xfrm>
          <a:prstGeom prst="rect">
            <a:avLst/>
          </a:prstGeom>
        </p:spPr>
      </p:pic>
      <p:sp>
        <p:nvSpPr>
          <p:cNvPr id="15" name="Isosceles Triangle 14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685189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7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95251" y="1379715"/>
            <a:ext cx="9413453" cy="2296583"/>
          </a:xfrm>
          <a:prstGeom prst="rect">
            <a:avLst/>
          </a:prstGeom>
          <a:solidFill>
            <a:srgbClr val="73B632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53334"/>
            <a:ext cx="8102812" cy="6793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28"/>
            <a:ext cx="6471356" cy="1890185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6" name="Picture 15" descr="Presentation-Proof-5_150710_3Bullet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55" y="1023830"/>
            <a:ext cx="2002343" cy="35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95251" y="1379715"/>
            <a:ext cx="9784049" cy="2296583"/>
          </a:xfrm>
          <a:prstGeom prst="rect">
            <a:avLst/>
          </a:prstGeom>
          <a:solidFill>
            <a:srgbClr val="73B632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pt_image_RHC_square_sever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34" y="1064169"/>
            <a:ext cx="3786564" cy="293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53334"/>
            <a:ext cx="8102812" cy="6793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430528"/>
            <a:ext cx="6471356" cy="1890185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22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seCaseSlide_1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78" y="1497863"/>
            <a:ext cx="7466489" cy="3680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53334"/>
            <a:ext cx="8102812" cy="6793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28"/>
            <a:ext cx="6471356" cy="1890185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CaseSlid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45" y="1575013"/>
            <a:ext cx="7318322" cy="356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53334"/>
            <a:ext cx="8102812" cy="6793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28"/>
            <a:ext cx="6471356" cy="1890185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0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CaseSlide_3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41" y="1306377"/>
            <a:ext cx="7144326" cy="3809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77" y="53334"/>
            <a:ext cx="8102812" cy="6793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D52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-95250" y="4450399"/>
            <a:ext cx="9387417" cy="727880"/>
          </a:xfrm>
          <a:custGeom>
            <a:avLst/>
            <a:gdLst>
              <a:gd name="connsiteX0" fmla="*/ 0 w 9144000"/>
              <a:gd name="connsiteY0" fmla="*/ 0 h 797560"/>
              <a:gd name="connsiteX1" fmla="*/ 9144000 w 9144000"/>
              <a:gd name="connsiteY1" fmla="*/ 0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44000 w 9144000"/>
              <a:gd name="connsiteY1" fmla="*/ 250673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342587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451212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  <a:gd name="connsiteX0" fmla="*/ 0 w 9144000"/>
              <a:gd name="connsiteY0" fmla="*/ 0 h 797560"/>
              <a:gd name="connsiteX1" fmla="*/ 9135644 w 9144000"/>
              <a:gd name="connsiteY1" fmla="*/ 543125 h 797560"/>
              <a:gd name="connsiteX2" fmla="*/ 9144000 w 9144000"/>
              <a:gd name="connsiteY2" fmla="*/ 797560 h 797560"/>
              <a:gd name="connsiteX3" fmla="*/ 0 w 9144000"/>
              <a:gd name="connsiteY3" fmla="*/ 797560 h 797560"/>
              <a:gd name="connsiteX4" fmla="*/ 0 w 9144000"/>
              <a:gd name="connsiteY4" fmla="*/ 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797560">
                <a:moveTo>
                  <a:pt x="0" y="0"/>
                </a:moveTo>
                <a:lnTo>
                  <a:pt x="9135644" y="543125"/>
                </a:lnTo>
                <a:lnTo>
                  <a:pt x="9144000" y="797560"/>
                </a:lnTo>
                <a:lnTo>
                  <a:pt x="0" y="797560"/>
                </a:lnTo>
                <a:lnTo>
                  <a:pt x="0" y="0"/>
                </a:lnTo>
                <a:close/>
              </a:path>
            </a:pathLst>
          </a:custGeom>
          <a:solidFill>
            <a:srgbClr val="0D52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28"/>
            <a:ext cx="6471356" cy="1890185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rgbClr val="0D5257"/>
                </a:solidFill>
              </a:defRPr>
            </a:lvl1pPr>
            <a:lvl2pPr>
              <a:defRPr>
                <a:solidFill>
                  <a:srgbClr val="0D5257"/>
                </a:solidFill>
              </a:defRPr>
            </a:lvl2pPr>
            <a:lvl3pPr>
              <a:defRPr>
                <a:solidFill>
                  <a:srgbClr val="0D5257"/>
                </a:solidFill>
              </a:defRPr>
            </a:lvl3pPr>
            <a:lvl4pPr>
              <a:defRPr>
                <a:solidFill>
                  <a:srgbClr val="0D5257"/>
                </a:solidFill>
              </a:defRPr>
            </a:lvl4pPr>
            <a:lvl5pPr>
              <a:defRPr>
                <a:solidFill>
                  <a:srgbClr val="0D52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4" name="Picture 13" descr="Adlib_Icon_2C(Pantone)_Coated_Rev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49139"/>
            <a:ext cx="426702" cy="277670"/>
          </a:xfrm>
          <a:prstGeom prst="rect">
            <a:avLst/>
          </a:prstGeom>
        </p:spPr>
      </p:pic>
      <p:pic>
        <p:nvPicPr>
          <p:cNvPr id="15" name="Picture 14" descr="icon_arrow_hollow_7476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" y="236161"/>
            <a:ext cx="350520" cy="350520"/>
          </a:xfrm>
          <a:prstGeom prst="rect">
            <a:avLst/>
          </a:prstGeom>
        </p:spPr>
      </p:pic>
      <p:sp>
        <p:nvSpPr>
          <p:cNvPr id="16" name="Isosceles Triangle 15"/>
          <p:cNvSpPr/>
          <p:nvPr userDrawn="1"/>
        </p:nvSpPr>
        <p:spPr>
          <a:xfrm rot="5400000">
            <a:off x="7524387" y="4923922"/>
            <a:ext cx="145116" cy="166802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6075041" y="4890933"/>
            <a:ext cx="1513109" cy="17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BFBFBF"/>
                </a:solidFill>
              </a:rPr>
              <a:t>© 2015 Adlib Software </a:t>
            </a:r>
            <a:endParaRPr lang="en-US" sz="900" dirty="0">
              <a:solidFill>
                <a:srgbClr val="BFBFB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616158" y="4888469"/>
            <a:ext cx="1116072" cy="149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>
                    <a:alpha val="80000"/>
                  </a:srgb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</a:t>
            </a:r>
            <a:r>
              <a:rPr lang="en-US" sz="900" dirty="0" smtClean="0"/>
              <a:t>Page </a:t>
            </a:r>
            <a:fld id="{3E7E6C59-9A24-9D47-B828-29C472287CCB}" type="slidenum">
              <a:rPr lang="en-US" sz="900" smtClean="0"/>
              <a:pPr algn="l"/>
              <a:t>‹#›</a:t>
            </a:fld>
            <a:endParaRPr lang="en-US" sz="9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97697" y="4866995"/>
            <a:ext cx="4028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kern="1200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Adlib Confidential &amp; Proprietary Information. Not for Distribution</a:t>
            </a:r>
            <a:endParaRPr lang="en-US" sz="900" i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3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A9E2-BE91-8747-A834-70C5FFEE24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F4FA-7581-3141-9F1E-C650CA771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62" r:id="rId4"/>
    <p:sldLayoutId id="2147483660" r:id="rId5"/>
    <p:sldLayoutId id="2147483682" r:id="rId6"/>
    <p:sldLayoutId id="2147483663" r:id="rId7"/>
    <p:sldLayoutId id="2147483683" r:id="rId8"/>
    <p:sldLayoutId id="2147483681" r:id="rId9"/>
    <p:sldLayoutId id="2147483651" r:id="rId10"/>
    <p:sldLayoutId id="2147483684" r:id="rId11"/>
    <p:sldLayoutId id="2147483675" r:id="rId12"/>
    <p:sldLayoutId id="2147483677" r:id="rId13"/>
    <p:sldLayoutId id="2147483678" r:id="rId14"/>
    <p:sldLayoutId id="2147483679" r:id="rId15"/>
    <p:sldLayoutId id="2147483652" r:id="rId16"/>
    <p:sldLayoutId id="2147483665" r:id="rId17"/>
    <p:sldLayoutId id="2147483653" r:id="rId18"/>
    <p:sldLayoutId id="214748366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D5257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D5257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D5257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D525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D525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D5257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facebook.com/adlibsoftware" TargetMode="External"/><Relationship Id="rId12" Type="http://schemas.openxmlformats.org/officeDocument/2006/relationships/image" Target="../media/image28.png"/><Relationship Id="rId13" Type="http://schemas.openxmlformats.org/officeDocument/2006/relationships/hyperlink" Target="http://www.youtube.com/adlibsoftware" TargetMode="External"/><Relationship Id="rId14" Type="http://schemas.openxmlformats.org/officeDocument/2006/relationships/image" Target="../media/image29.png"/><Relationship Id="rId15" Type="http://schemas.openxmlformats.org/officeDocument/2006/relationships/hyperlink" Target="http://vimeo.com/adlibsoftware" TargetMode="Externa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dlibsoftware.com/blog.aspx" TargetMode="External"/><Relationship Id="rId4" Type="http://schemas.openxmlformats.org/officeDocument/2006/relationships/image" Target="../media/image24.png"/><Relationship Id="rId5" Type="http://schemas.openxmlformats.org/officeDocument/2006/relationships/hyperlink" Target="http://www.linkedin.com/companies/adlib-software" TargetMode="External"/><Relationship Id="rId6" Type="http://schemas.openxmlformats.org/officeDocument/2006/relationships/image" Target="../media/image25.png"/><Relationship Id="rId7" Type="http://schemas.openxmlformats.org/officeDocument/2006/relationships/hyperlink" Target="https://plus.google.com/+AdlibsoftwareCorporation" TargetMode="External"/><Relationship Id="rId8" Type="http://schemas.openxmlformats.org/officeDocument/2006/relationships/image" Target="../media/image26.png"/><Relationship Id="rId9" Type="http://schemas.openxmlformats.org/officeDocument/2006/relationships/hyperlink" Target="http://twitter.com/adlibsoftware" TargetMode="Externa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tif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49" y="1157608"/>
            <a:ext cx="6760506" cy="22861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smtClean="0"/>
              <a:t>Tag Extractor</a:t>
            </a:r>
            <a:br>
              <a:rPr lang="en-US" sz="4800" dirty="0" smtClean="0"/>
            </a:br>
            <a:r>
              <a:rPr lang="en-US" sz="3600" dirty="0" smtClean="0"/>
              <a:t>JGC – </a:t>
            </a:r>
            <a:r>
              <a:rPr lang="en-US" sz="3600" dirty="0" err="1" smtClean="0"/>
              <a:t>Inpex</a:t>
            </a:r>
            <a:r>
              <a:rPr lang="en-US" sz="3600" dirty="0" smtClean="0"/>
              <a:t> Project</a:t>
            </a:r>
            <a:r>
              <a:rPr lang="en-US" sz="3600" dirty="0"/>
              <a:t> </a:t>
            </a:r>
            <a:r>
              <a:rPr lang="en-US" sz="3600" dirty="0" smtClean="0"/>
              <a:t>Darwin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Jeff Brand – jbrand@adlibsoftware.com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021" y="341850"/>
            <a:ext cx="810638" cy="8398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Tag Extractor</a:t>
            </a:r>
            <a:endParaRPr lang="en-A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400175" y="352425"/>
            <a:ext cx="7324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 Custom Components:</a:t>
            </a:r>
          </a:p>
          <a:p>
            <a:endParaRPr lang="en-US" dirty="0"/>
          </a:p>
          <a:p>
            <a:r>
              <a:rPr lang="en-US" b="1" dirty="0" smtClean="0"/>
              <a:t>Folder Connector ‘Helper App’ Pre-Processor</a:t>
            </a:r>
          </a:p>
          <a:p>
            <a:r>
              <a:rPr lang="en-US" dirty="0" smtClean="0"/>
              <a:t>Called by Adlib’s Folder Connector, prior to processing a PDF, it will create additional copies of each PDF, one rotated 90’ to the left, and another rotated 90’ to the right in order to successfully capture vertically oriented text.</a:t>
            </a:r>
          </a:p>
          <a:p>
            <a:endParaRPr lang="en-US" dirty="0"/>
          </a:p>
          <a:p>
            <a:r>
              <a:rPr lang="en-US" b="1" dirty="0" smtClean="0"/>
              <a:t>Folder Connector ‘Helper App’ Post-Processor</a:t>
            </a:r>
          </a:p>
          <a:p>
            <a:r>
              <a:rPr lang="en-US" dirty="0"/>
              <a:t>Called by Adlib’s Folder Connector, after successful completion of OCR &amp; </a:t>
            </a:r>
            <a:r>
              <a:rPr lang="en-US" dirty="0" smtClean="0"/>
              <a:t>XML output</a:t>
            </a:r>
            <a:r>
              <a:rPr lang="en-US" dirty="0"/>
              <a:t>, Folder Connector will launch the Tag Extractor </a:t>
            </a:r>
            <a:r>
              <a:rPr lang="en-US" dirty="0" smtClean="0"/>
              <a:t>which will analyze the XML text extraction and populate the tag report.</a:t>
            </a:r>
          </a:p>
          <a:p>
            <a:r>
              <a:rPr lang="en-US" dirty="0" smtClean="0"/>
              <a:t>This component is also responsible for moving the tag report once the file has exceeded 100MB.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0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0591" y="946927"/>
            <a:ext cx="6454747" cy="681050"/>
          </a:xfrm>
        </p:spPr>
        <p:txBody>
          <a:bodyPr/>
          <a:lstStyle/>
          <a:p>
            <a:r>
              <a:rPr lang="en-US" dirty="0" smtClean="0"/>
              <a:t>Adlib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591" y="1674544"/>
            <a:ext cx="5411537" cy="1346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jbrand@adlibsoftware.com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+61 (03) 5975 6326</a:t>
            </a:r>
          </a:p>
          <a:p>
            <a:pPr marL="0" indent="0">
              <a:buNone/>
            </a:pPr>
            <a:r>
              <a:rPr lang="en-US" sz="2800" dirty="0" smtClean="0"/>
              <a:t>+61 (04) 9924 2325</a:t>
            </a:r>
          </a:p>
        </p:txBody>
      </p:sp>
      <p:pic>
        <p:nvPicPr>
          <p:cNvPr id="4" name="Picture 3" descr="icon_blog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19" y="3234601"/>
            <a:ext cx="571500" cy="466613"/>
          </a:xfrm>
          <a:prstGeom prst="rect">
            <a:avLst/>
          </a:prstGeom>
        </p:spPr>
      </p:pic>
      <p:pic>
        <p:nvPicPr>
          <p:cNvPr id="5" name="Picture 4" descr="icon_linkedin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2" y="3234601"/>
            <a:ext cx="571500" cy="466613"/>
          </a:xfrm>
          <a:prstGeom prst="rect">
            <a:avLst/>
          </a:prstGeom>
        </p:spPr>
      </p:pic>
      <p:pic>
        <p:nvPicPr>
          <p:cNvPr id="6" name="Picture 5" descr="icon_google_plus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85" y="3234601"/>
            <a:ext cx="571500" cy="466613"/>
          </a:xfrm>
          <a:prstGeom prst="rect">
            <a:avLst/>
          </a:prstGeom>
        </p:spPr>
      </p:pic>
      <p:pic>
        <p:nvPicPr>
          <p:cNvPr id="7" name="Picture 6" descr="icon_twitter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85" y="3234601"/>
            <a:ext cx="571500" cy="466613"/>
          </a:xfrm>
          <a:prstGeom prst="rect">
            <a:avLst/>
          </a:prstGeom>
        </p:spPr>
      </p:pic>
      <p:pic>
        <p:nvPicPr>
          <p:cNvPr id="8" name="Picture 7" descr="icon_Facebook.png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68" y="3234601"/>
            <a:ext cx="571500" cy="466613"/>
          </a:xfrm>
          <a:prstGeom prst="rect">
            <a:avLst/>
          </a:prstGeom>
        </p:spPr>
      </p:pic>
      <p:pic>
        <p:nvPicPr>
          <p:cNvPr id="9" name="Picture 8" descr="icon_youtube.png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55" y="3234601"/>
            <a:ext cx="571500" cy="466613"/>
          </a:xfrm>
          <a:prstGeom prst="rect">
            <a:avLst/>
          </a:prstGeom>
        </p:spPr>
      </p:pic>
      <p:pic>
        <p:nvPicPr>
          <p:cNvPr id="10" name="Picture 9" descr="icon_viemo.png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36" y="3234601"/>
            <a:ext cx="571500" cy="4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JGC has an inventory of 165K + Documents and needs to build a tag index relating tags to the documents they are contained in.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3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tags are vertically oriented.</a:t>
            </a:r>
          </a:p>
          <a:p>
            <a:r>
              <a:rPr lang="en-US" dirty="0" smtClean="0"/>
              <a:t>Some tag conventions are super-sets of other tag conventions.</a:t>
            </a:r>
          </a:p>
          <a:p>
            <a:pPr lvl="1"/>
            <a:r>
              <a:rPr lang="en-US" dirty="0" smtClean="0"/>
              <a:t>Ex: ‘hold’ and ‘withhold’ as search patterns would turn two results in the word ‘withhold’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9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Adlib can take Image and Text-based PDF’s and convert them to Text-PDF using our industry-leading OCR</a:t>
            </a:r>
          </a:p>
          <a:p>
            <a:r>
              <a:rPr lang="en-US" dirty="0" smtClean="0"/>
              <a:t>Adlib can then create an XML file containing all text found in the document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6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Solution…Continued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‘Helper App’ is employed to create additional copies of PDF, but rotated 90’ left and right to correctly capture vertical text.</a:t>
            </a:r>
          </a:p>
          <a:p>
            <a:r>
              <a:rPr lang="en-US" dirty="0" smtClean="0"/>
              <a:t>Tag Convention patterns defined in Regular Expressions processed with most complex / longest first, then removing matches from XML permit a priority-based tag recognition approach and reduces the chance of duplicate and incorrect matches.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9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Solution…Continued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Adlib PDF is finished with OCR and XML Output, a custom Helper App is launched which searches the XML text records for matches to one or more </a:t>
            </a:r>
            <a:r>
              <a:rPr lang="en-US" b="1" i="1" dirty="0" smtClean="0"/>
              <a:t>regular expressions</a:t>
            </a:r>
            <a:r>
              <a:rPr lang="en-US" dirty="0" smtClean="0"/>
              <a:t>, and inserts all matches into a text report along with this document’s filename, orientation, tag group name and page number tag was found 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54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Solution…Continued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tag report reaches 100MB in size, it is placed in a different folder with a unique filename, and additional records are added to a new report.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232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9" y="1425968"/>
            <a:ext cx="765311" cy="76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izer.net/files/Impressions/orig/dedicated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02" y="1294680"/>
            <a:ext cx="1031199" cy="10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99" y="1469775"/>
            <a:ext cx="765311" cy="76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iconsdb.com/icons/preview/gray/text-file-3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58" y="1429280"/>
            <a:ext cx="859344" cy="8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026" idx="3"/>
            <a:endCxn id="1028" idx="1"/>
          </p:cNvCxnSpPr>
          <p:nvPr/>
        </p:nvCxnSpPr>
        <p:spPr>
          <a:xfrm>
            <a:off x="1275740" y="1808624"/>
            <a:ext cx="637162" cy="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1300" y="1804837"/>
            <a:ext cx="637162" cy="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18172" y="1831286"/>
            <a:ext cx="637162" cy="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44958" y="1863307"/>
            <a:ext cx="637162" cy="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288" y="2338751"/>
            <a:ext cx="2055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Image-PDF and Text-PDF placed in Adlib ‘Input’ folder</a:t>
            </a:r>
          </a:p>
          <a:p>
            <a:endParaRPr lang="en-US" sz="1400" dirty="0"/>
          </a:p>
          <a:p>
            <a:r>
              <a:rPr lang="en-US" sz="1400" dirty="0" smtClean="0"/>
              <a:t>A folder ‘Helper App’ creates 2 additional copies of PDF rotated Left and Right to handle vertically-oriented text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374729" y="2682921"/>
            <a:ext cx="2055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Adlib OCR’s any non-searchable areas and places .XML including each line of text from each page, one file for each orientation 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731475" y="2520012"/>
            <a:ext cx="2055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Tag Extractor reads each .XML output and identifies matches to configurable Tag patterns (Using </a:t>
            </a:r>
            <a:r>
              <a:rPr lang="en-US" sz="1400" dirty="0" err="1" smtClean="0"/>
              <a:t>RegEx</a:t>
            </a:r>
            <a:r>
              <a:rPr lang="en-US" sz="1400" dirty="0" smtClean="0"/>
              <a:t>) and saves to a report in TXT format including Document Name, Orientation, Tag, Tag Group, Page #</a:t>
            </a:r>
            <a:endParaRPr lang="en-A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8221" y="2635981"/>
            <a:ext cx="2055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Once a report </a:t>
            </a:r>
            <a:r>
              <a:rPr lang="en-US" sz="1400" dirty="0" err="1" smtClean="0"/>
              <a:t>esceeds</a:t>
            </a:r>
            <a:r>
              <a:rPr lang="en-US" sz="1400" dirty="0" smtClean="0"/>
              <a:t> 100MB, the report is moved to a new folder for processing, while a new report begins to accumulate data.</a:t>
            </a:r>
            <a:endParaRPr lang="en-AU" sz="1400" dirty="0"/>
          </a:p>
        </p:txBody>
      </p:sp>
      <p:sp>
        <p:nvSpPr>
          <p:cNvPr id="25" name="Rectangle 24"/>
          <p:cNvSpPr/>
          <p:nvPr/>
        </p:nvSpPr>
        <p:spPr>
          <a:xfrm>
            <a:off x="5426278" y="1411375"/>
            <a:ext cx="810638" cy="8398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Tag Extractor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67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5556751" y="160936"/>
            <a:ext cx="3437058" cy="4264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24358" y="160935"/>
            <a:ext cx="4465774" cy="4264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981" y="1342366"/>
            <a:ext cx="810638" cy="839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Helper App</a:t>
            </a:r>
            <a:endParaRPr lang="en-AU" sz="1200" dirty="0"/>
          </a:p>
        </p:txBody>
      </p:sp>
      <p:pic>
        <p:nvPicPr>
          <p:cNvPr id="7" name="Picture 4" descr="http://iconizer.net/files/Impressions/orig/dedicated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31" y="355485"/>
            <a:ext cx="1031199" cy="10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89409" y="2193568"/>
            <a:ext cx="810638" cy="839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Tag </a:t>
            </a:r>
            <a:r>
              <a:rPr lang="en-US" sz="1200" dirty="0" smtClean="0"/>
              <a:t>Extractor</a:t>
            </a:r>
            <a:endParaRPr lang="en-AU" sz="1200" dirty="0"/>
          </a:p>
        </p:txBody>
      </p:sp>
      <p:cxnSp>
        <p:nvCxnSpPr>
          <p:cNvPr id="11" name="Straight Arrow Connector 10"/>
          <p:cNvCxnSpPr>
            <a:stCxn id="2" idx="0"/>
            <a:endCxn id="3" idx="1"/>
          </p:cNvCxnSpPr>
          <p:nvPr/>
        </p:nvCxnSpPr>
        <p:spPr>
          <a:xfrm rot="5400000" flipH="1" flipV="1">
            <a:off x="478069" y="1918566"/>
            <a:ext cx="898199" cy="585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  <a:endCxn id="5" idx="1"/>
          </p:cNvCxnSpPr>
          <p:nvPr/>
        </p:nvCxnSpPr>
        <p:spPr>
          <a:xfrm rot="5400000" flipH="1" flipV="1">
            <a:off x="1710484" y="773790"/>
            <a:ext cx="483393" cy="6537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>
            <a:off x="2030619" y="1762278"/>
            <a:ext cx="1808628" cy="847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3" y="2660477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6511" y="3137594"/>
            <a:ext cx="515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Input</a:t>
            </a:r>
            <a:endParaRPr lang="en-US" sz="900" dirty="0"/>
          </a:p>
        </p:txBody>
      </p:sp>
      <p:pic>
        <p:nvPicPr>
          <p:cNvPr id="5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60" y="590840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47652" y="1078747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Adlib Input</a:t>
            </a:r>
            <a:endParaRPr lang="en-US" sz="900" dirty="0"/>
          </a:p>
        </p:txBody>
      </p:sp>
      <p:pic>
        <p:nvPicPr>
          <p:cNvPr id="4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47" y="2341252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77071" y="2826673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Temp</a:t>
            </a:r>
            <a:endParaRPr lang="en-US" sz="900" dirty="0"/>
          </a:p>
        </p:txBody>
      </p:sp>
      <p:pic>
        <p:nvPicPr>
          <p:cNvPr id="6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3" y="2660477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312564" y="3132106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Error</a:t>
            </a:r>
          </a:p>
        </p:txBody>
      </p:sp>
      <p:pic>
        <p:nvPicPr>
          <p:cNvPr id="8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69" y="1256847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95407" y="1742633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Reports</a:t>
            </a:r>
            <a:endParaRPr lang="en-US" sz="900" dirty="0"/>
          </a:p>
        </p:txBody>
      </p:sp>
      <p:pic>
        <p:nvPicPr>
          <p:cNvPr id="10" name="Picture 2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924" y="2874625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88092" y="3356712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Output</a:t>
            </a:r>
            <a:endParaRPr lang="en-US" sz="900" dirty="0"/>
          </a:p>
        </p:txBody>
      </p:sp>
      <p:cxnSp>
        <p:nvCxnSpPr>
          <p:cNvPr id="30" name="Straight Arrow Connector 29"/>
          <p:cNvCxnSpPr>
            <a:stCxn id="9" idx="3"/>
            <a:endCxn id="8" idx="1"/>
          </p:cNvCxnSpPr>
          <p:nvPr/>
        </p:nvCxnSpPr>
        <p:spPr>
          <a:xfrm flipV="1">
            <a:off x="7500047" y="1524980"/>
            <a:ext cx="842122" cy="1088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0" idx="1"/>
          </p:cNvCxnSpPr>
          <p:nvPr/>
        </p:nvCxnSpPr>
        <p:spPr>
          <a:xfrm>
            <a:off x="7500047" y="2613480"/>
            <a:ext cx="845877" cy="52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2" idx="3"/>
            <a:endCxn id="9" idx="1"/>
          </p:cNvCxnSpPr>
          <p:nvPr/>
        </p:nvCxnSpPr>
        <p:spPr>
          <a:xfrm>
            <a:off x="6266470" y="2609386"/>
            <a:ext cx="422939" cy="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8384" y="3406551"/>
            <a:ext cx="11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File is placed in Input Folder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397" y="3397154"/>
            <a:ext cx="160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Move PDF &amp; rotated copies to Temp</a:t>
            </a:r>
          </a:p>
          <a:p>
            <a:pPr marL="228600" indent="-228600">
              <a:buFont typeface="+mj-lt"/>
              <a:buAutoNum type="arabicPeriod" startAt="2"/>
            </a:pPr>
            <a:endParaRPr lang="en-US" sz="9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Place XML Job Ticket in Adlib Input to trigger OCR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82464" y="2774842"/>
            <a:ext cx="288269" cy="26301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48372" y="1630767"/>
            <a:ext cx="288269" cy="26301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82760" y="991127"/>
            <a:ext cx="288269" cy="26301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2" name="Picture 61" descr="https://cdn0.iconfinder.com/data/icons/Free-Icons-Shimmer-01-Creative-Freedom/256/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05" y="2341253"/>
            <a:ext cx="536265" cy="5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668232" y="2818314"/>
            <a:ext cx="70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Temp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2988" y="3384883"/>
            <a:ext cx="124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OCR &amp; place PDFInfo and Searchable PDF in Temp Folder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stCxn id="4" idx="3"/>
            <a:endCxn id="62" idx="1"/>
          </p:cNvCxnSpPr>
          <p:nvPr/>
        </p:nvCxnSpPr>
        <p:spPr>
          <a:xfrm>
            <a:off x="4375512" y="2609385"/>
            <a:ext cx="13546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13"/>
          <p:cNvCxnSpPr>
            <a:stCxn id="7" idx="2"/>
            <a:endCxn id="4" idx="0"/>
          </p:cNvCxnSpPr>
          <p:nvPr/>
        </p:nvCxnSpPr>
        <p:spPr>
          <a:xfrm rot="16200000" flipH="1">
            <a:off x="3628921" y="1862793"/>
            <a:ext cx="954568" cy="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219402" y="739574"/>
            <a:ext cx="288269" cy="263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3711" y="3344155"/>
            <a:ext cx="1943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Read Tag Definitions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Read PDFInfo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Write matches to Tag Definitions to Report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Delete / Copy PDFInfo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Delete / Move Searchable PDF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797895" y="1972700"/>
            <a:ext cx="591789" cy="263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5-9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5" name="Straight Arrow Connector 94"/>
          <p:cNvCxnSpPr>
            <a:stCxn id="3" idx="2"/>
            <a:endCxn id="6" idx="0"/>
          </p:cNvCxnSpPr>
          <p:nvPr/>
        </p:nvCxnSpPr>
        <p:spPr>
          <a:xfrm>
            <a:off x="1625300" y="2182189"/>
            <a:ext cx="1646" cy="47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" idx="3"/>
            <a:endCxn id="7" idx="1"/>
          </p:cNvCxnSpPr>
          <p:nvPr/>
        </p:nvCxnSpPr>
        <p:spPr>
          <a:xfrm>
            <a:off x="2815325" y="858973"/>
            <a:ext cx="774106" cy="12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7990" y="177103"/>
            <a:ext cx="1608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One</a:t>
            </a:r>
          </a:p>
          <a:p>
            <a:r>
              <a:rPr lang="en-US" sz="1050" dirty="0" smtClean="0"/>
              <a:t>Windows Server OS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54567" y="185993"/>
            <a:ext cx="1608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Two</a:t>
            </a:r>
          </a:p>
          <a:p>
            <a:r>
              <a:rPr lang="en-US" sz="1050" dirty="0" smtClean="0"/>
              <a:t>Windows Desktop OS</a:t>
            </a:r>
            <a:endParaRPr lang="en-US" sz="1050" dirty="0"/>
          </a:p>
        </p:txBody>
      </p:sp>
      <p:sp>
        <p:nvSpPr>
          <p:cNvPr id="106" name="Cloud 105"/>
          <p:cNvSpPr/>
          <p:nvPr/>
        </p:nvSpPr>
        <p:spPr>
          <a:xfrm>
            <a:off x="4805866" y="2103114"/>
            <a:ext cx="490118" cy="35913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14" y="2756527"/>
            <a:ext cx="543844" cy="22156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75" y="1108256"/>
            <a:ext cx="538267" cy="4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480DBB1F96C4D8CE3CBB992707371" ma:contentTypeVersion="21" ma:contentTypeDescription="Create a new document." ma:contentTypeScope="" ma:versionID="c881702dd23e6af9f5d3ad73bc0e1bd3">
  <xsd:schema xmlns:xsd="http://www.w3.org/2001/XMLSchema" xmlns:xs="http://www.w3.org/2001/XMLSchema" xmlns:p="http://schemas.microsoft.com/office/2006/metadata/properties" xmlns:ns1="http://schemas.microsoft.com/sharepoint/v3" xmlns:ns2="00ad125a-46bc-4f91-98f7-1fb215904c62" xmlns:ns3="http://schemas.microsoft.com/sharepoint/v4" targetNamespace="http://schemas.microsoft.com/office/2006/metadata/properties" ma:root="true" ma:fieldsID="e0634194b0057a1b74dcfe5d9ca7df7b" ns1:_="" ns2:_="" ns3:_="">
    <xsd:import namespace="http://schemas.microsoft.com/sharepoint/v3"/>
    <xsd:import namespace="00ad125a-46bc-4f91-98f7-1fb215904c6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d125a-46bc-4f91-98f7-1fb215904c62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ad125a-46bc-4f91-98f7-1fb215904c62">HOME-29-27</_dlc_DocId>
    <_dlc_DocIdUrl xmlns="00ad125a-46bc-4f91-98f7-1fb215904c62">
      <Url>http://thehub.adlibsys.com/CoreTemp/_layouts/15/DocIdRedir.aspx?ID=HOME-29-27</Url>
      <Description>HOME-29-27</Description>
    </_dlc_DocIdUrl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96E848D-AC19-4D28-BCFD-09830A78C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0ad125a-46bc-4f91-98f7-1fb215904c6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9C2E4-6C58-4ABD-A256-C55CBBB56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EB565-B237-41E6-AA3D-87166C03E0E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8FE5746-2963-4591-AEAB-E3917B874B37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00ad125a-46bc-4f91-98f7-1fb215904c62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612</Words>
  <Application>Microsoft Macintosh PowerPoint</Application>
  <PresentationFormat>On-screen Show (16:9)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Times</vt:lpstr>
      <vt:lpstr>Arial</vt:lpstr>
      <vt:lpstr>Office Theme</vt:lpstr>
      <vt:lpstr>Tag Extractor JGC – Inpex Project Darwin</vt:lpstr>
      <vt:lpstr>The Problem</vt:lpstr>
      <vt:lpstr>The Problem</vt:lpstr>
      <vt:lpstr>The Solution</vt:lpstr>
      <vt:lpstr>The Solution…Continued</vt:lpstr>
      <vt:lpstr>The Solution…Continued</vt:lpstr>
      <vt:lpstr>The Solution…Continued</vt:lpstr>
      <vt:lpstr>PowerPoint Presentation</vt:lpstr>
      <vt:lpstr>PowerPoint Presentation</vt:lpstr>
      <vt:lpstr>PowerPoint Presentation</vt:lpstr>
      <vt:lpstr>PowerPoint Presentation</vt:lpstr>
      <vt:lpstr>Adlib Software</vt:lpstr>
    </vt:vector>
  </TitlesOfParts>
  <Company>Adlib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Curzon</dc:creator>
  <cp:lastModifiedBy>Jeff Brand</cp:lastModifiedBy>
  <cp:revision>254</cp:revision>
  <cp:lastPrinted>2015-08-10T20:09:51Z</cp:lastPrinted>
  <dcterms:created xsi:type="dcterms:W3CDTF">2015-07-14T20:50:17Z</dcterms:created>
  <dcterms:modified xsi:type="dcterms:W3CDTF">2016-05-17T07:36:25Z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0x01010051A480DBB1F96C4D8CE3CBB992707371</vt:lpwstr>
  </property>
  <property fmtid="{D5CDD505-2E9C-101B-9397-08002B2CF9AE}" pid="3" name="_dlc_DocIdItemGuid">
    <vt:lpwstr>499006a7-d4b3-4fcd-816d-4b7b904f9ae0</vt:lpwstr>
  </property>
</Properties>
</file>