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90" r:id="rId4"/>
    <p:sldId id="308" r:id="rId5"/>
    <p:sldId id="292" r:id="rId6"/>
    <p:sldId id="291" r:id="rId7"/>
    <p:sldId id="296" r:id="rId8"/>
    <p:sldId id="312" r:id="rId9"/>
    <p:sldId id="297" r:id="rId10"/>
    <p:sldId id="309" r:id="rId11"/>
    <p:sldId id="301" r:id="rId12"/>
    <p:sldId id="300" r:id="rId13"/>
    <p:sldId id="303" r:id="rId14"/>
    <p:sldId id="304" r:id="rId15"/>
    <p:sldId id="310" r:id="rId16"/>
    <p:sldId id="294" r:id="rId17"/>
    <p:sldId id="311" r:id="rId18"/>
    <p:sldId id="299" r:id="rId19"/>
    <p:sldId id="295" r:id="rId20"/>
    <p:sldId id="305" r:id="rId21"/>
    <p:sldId id="306" r:id="rId22"/>
    <p:sldId id="30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26F52-1704-4F2E-97B3-FD89DA294962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D76A7-0ACA-4708-9E17-5941BBFD7B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6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B329C-8446-CCDC-B7AA-49A8D1F97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DD8333-BB20-7D09-CDD0-A8160081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ADA56-FC77-8E41-B93D-5BC67487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F302-FFC3-422B-A32E-DAA40652CBB7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5394A-4B66-9062-AAB9-3B0AF0C2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4A35C-C2B6-343F-787A-A8BE0ABA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03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468B3-E712-22D1-077A-06BB6B9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BC8A93-9208-9B14-ADB6-38FFE3F68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75BD2D-FDD7-CA32-0CBA-47105FF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8211-65BF-476E-9462-87B5EE78B0CA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1BA44-4027-C492-5BB9-4ED4B71B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603051-793B-1128-6DA5-1889673A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14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1AEA1C-AAE5-4516-BCA3-10B66F83F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9C8F2-787E-84D5-2A6B-46819E5E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0DD89-348A-63E0-86B7-8FEE2346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830-4BB1-447C-BE21-4A89AA4BF7D9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44DA4-79B4-4904-6882-F1FA0B0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294F30-15AB-A297-D713-833CF369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1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69139-99D3-2C5B-E955-BB3C4262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89BD9-5A62-CB08-4C3E-9FD03DE6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858AA-DF03-31DE-0CCE-01701BF7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959-33DC-4588-9F47-09318ABC9D46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675623-D333-4DE6-E496-5251FA41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9EBCD-CF04-587F-F80E-DC0E577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3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B789F-A44E-5A34-B8DF-DBD50084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13C5DC-87B4-0AE3-B070-7FD5459B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29D06-6EB7-66D5-9555-05700E70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92C6-C1AA-4BFF-ABD0-14C5D9B49060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C0FBCE-4BA4-24ED-AF9A-68BE113C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59767-9B63-004F-939A-45F9969F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80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9C8D0-3FAA-34CE-5EB2-19BD5CAB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08F73-C910-CAF8-D731-426359897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C8E5FB-F37C-80AE-F7AF-EF9FB37C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781EF-3A48-E15B-BAEC-24E3169C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9FD4-FD86-4F6A-AF93-2A0CA3E42329}" type="datetime1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E270BF-2E03-9C2A-ED0F-4DB4F66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32ACFB-08BE-DA00-DE43-031896D8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2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C2E88-82C2-1A23-CB69-91A55B55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73D67-03AA-E1AC-276C-24F7F6BC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FFF5AE-CBFB-C5DE-CAAA-2C029840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20F5A5-1F91-304E-5EE8-0920233A3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4737F4-5293-28FD-809D-36DB72B9E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4B0986-8266-4E36-35FD-7E1EA423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9767-DB2A-4A31-B871-CEB4F3754987}" type="datetime1">
              <a:rPr lang="fr-FR" smtClean="0"/>
              <a:t>06/02/2025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F64344-88E2-72B5-2F95-059ECFDA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E76944-0B7D-9AD2-4B76-4DBD140B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2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88089-4015-D3ED-8EE1-6E85CF3C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A76704-B7FD-31CA-F009-282CDC8D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4A2B0-E76F-4B89-87C1-4A5705A5C712}" type="datetime1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A397C2-6ECE-BFB4-73F4-383FBEDD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C70E96-CC64-79C5-E1C1-625138C3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173D22-2444-14C9-A609-4620FD46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8D26-6917-4556-848D-72A7A24877CA}" type="datetime1">
              <a:rPr lang="fr-FR" smtClean="0"/>
              <a:t>06/02/2025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183B05-DC95-A73E-7819-9581EA77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34328-E027-5E0C-4802-8C61FDD4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6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EA693-008F-BA22-3A5B-3F687DC7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1543F-3081-39DC-81E1-C9BCDB80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85F629-686A-8202-D384-1AA5BA2AE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9B498B-80F2-9739-2573-299F1CD6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5AB9-C469-4D26-8802-B639EBCF7120}" type="datetime1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C667AC-4F5E-D1A0-1B74-7496F98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5D8924-3038-1EE2-2BB6-16589BC0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9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005BA-6505-CB77-2BED-3F7117D9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99E49-305F-63E9-0CA1-D9B0B669C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C25767-19A5-EC66-5D94-905E9D7A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5C8E7F-A1B4-FC57-D4A1-8827A1EB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C50F-06B7-4BBB-8069-AC6F65241B29}" type="datetime1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469CE2-20AF-145C-AA00-2CF0885D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7D5C7C-0E36-754A-7CEA-CB2E54BD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93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8C3455-957B-4FE9-77F8-45679D8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4DAF8-3B40-AAA5-C24D-D8B88BB7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0CE436-10B6-855B-180F-F266A6C0E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22019-502F-4C08-8744-AEF0AB478454}" type="datetime1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3071B-2905-0152-D884-534384577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8C356-6AD7-FF81-BC5B-5CDEB0DA6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F11C9-5C94-4138-8944-B4C2048365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tutorial/lstm-python-stock-market" TargetMode="External"/><Relationship Id="rId3" Type="http://schemas.openxmlformats.org/officeDocument/2006/relationships/hyperlink" Target="https://bokeh.org/" TargetMode="External"/><Relationship Id="rId7" Type="http://schemas.openxmlformats.org/officeDocument/2006/relationships/hyperlink" Target="https://github.com/zhouhaoyi/Informer2020" TargetMode="External"/><Relationship Id="rId2" Type="http://schemas.openxmlformats.org/officeDocument/2006/relationships/hyperlink" Target="https://www.mexc.com/fr-FR/mexc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time-series-forecasting" TargetMode="External"/><Relationship Id="rId5" Type="http://schemas.openxmlformats.org/officeDocument/2006/relationships/hyperlink" Target="https://machinelearningmastery.com/time-series-prediction-lstm-recurrent-neural-networks-python-keras/" TargetMode="External"/><Relationship Id="rId4" Type="http://schemas.openxmlformats.org/officeDocument/2006/relationships/hyperlink" Target="https://www.tensorflow.org/tutorials/load_data/csv?hl=f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ercle, astronomie, étoile, léger&#10;&#10;Description générée automatiquement avec une confiance moyenne">
            <a:extLst>
              <a:ext uri="{FF2B5EF4-FFF2-40B4-BE49-F238E27FC236}">
                <a16:creationId xmlns:a16="http://schemas.microsoft.com/office/drawing/2014/main" id="{0DBD811D-774B-5CA8-FE93-CFBA18642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2537" r="2309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702A51-DFA0-BD6D-F135-13FA3D8AE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47" y="1985576"/>
            <a:ext cx="6287954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Réseaux de neurones pour la prédiction du cours d’une monnaie en temps réel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capture d’écran, ligne, Tracé, texte&#10;&#10;Description générée automatiquement">
            <a:extLst>
              <a:ext uri="{FF2B5EF4-FFF2-40B4-BE49-F238E27FC236}">
                <a16:creationId xmlns:a16="http://schemas.microsoft.com/office/drawing/2014/main" id="{5390A7CE-CAAF-43FD-A25E-B7E268551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3598"/>
            <a:ext cx="5863862" cy="438997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3E5509-804F-11EE-5A65-2DDDC5C1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60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Visualisation des données </a:t>
            </a:r>
            <a:endParaRPr sz="3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24DDE8-748F-52D2-EF94-A280272C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63BD70-61B5-42FF-87D8-9DD777CF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5" y="1019286"/>
            <a:ext cx="6741327" cy="50504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469E3A-6640-42D2-879E-638F43C0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73" y="2132083"/>
            <a:ext cx="3135195" cy="6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1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Normalisation des données </a:t>
            </a:r>
            <a:endParaRPr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666A55-8C62-A723-BC65-4053E1B1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80526F-74C4-47D6-90C3-802D6FFC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45" y="1493417"/>
            <a:ext cx="8811855" cy="752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418232-F8EC-4B09-A1EE-49BDC64E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84" y="2622725"/>
            <a:ext cx="3118270" cy="30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Séparation des données pour le test et l’entrainement</a:t>
            </a:r>
            <a:endParaRPr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D524FE-2487-A551-91B1-B4E4801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9A8892-0DF7-40A4-BF06-F62FAE6A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24" y="2051920"/>
            <a:ext cx="5210902" cy="71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1D13F5-231B-4E11-A1FB-F3227A4F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69" y="4057812"/>
            <a:ext cx="5887272" cy="12193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7E2D1C-E462-4AC1-BE93-5717DCE2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330" y="907415"/>
            <a:ext cx="8602275" cy="9621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A1328AA-E281-4A16-BCF0-8A74418E7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59" y="3191092"/>
            <a:ext cx="5697003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7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Utilisation des LTSM</a:t>
            </a:r>
            <a:endParaRPr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5CB49D-1E9B-B1DF-AB8B-825C7E30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13</a:t>
            </a:fld>
            <a:endParaRPr lang="fr-FR"/>
          </a:p>
        </p:txBody>
      </p:sp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5B7FDD3-54D7-749C-8606-7A6DA416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16674"/>
            <a:ext cx="5715000" cy="2457450"/>
          </a:xfrm>
          <a:prstGeom prst="rect">
            <a:avLst/>
          </a:prstGeom>
        </p:spPr>
      </p:pic>
      <p:pic>
        <p:nvPicPr>
          <p:cNvPr id="6" name="Image 5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9615FC6B-B617-5E31-8828-C1D8D1D6A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561" y="1029920"/>
            <a:ext cx="4809839" cy="329267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906DEB60-346A-4843-B7A1-0CD94314BA3A}"/>
              </a:ext>
            </a:extLst>
          </p:cNvPr>
          <p:cNvSpPr txBox="1"/>
          <p:nvPr/>
        </p:nvSpPr>
        <p:spPr>
          <a:xfrm>
            <a:off x="1513094" y="4900173"/>
            <a:ext cx="9936290" cy="28176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-Permet de résoudre le problème d’explosion du gradient en ajoutant une « porte d’oubli » </a:t>
            </a:r>
          </a:p>
        </p:txBody>
      </p:sp>
    </p:spTree>
    <p:extLst>
      <p:ext uri="{BB962C8B-B14F-4D97-AF65-F5344CB8AC3E}">
        <p14:creationId xmlns:p14="http://schemas.microsoft.com/office/powerpoint/2010/main" val="130844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Entrainement</a:t>
            </a:r>
            <a:endParaRPr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796BE5-5EEF-3889-785A-4A88C0CC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2CD42D-2C76-4549-962A-F807940D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1" y="2235142"/>
            <a:ext cx="7516274" cy="1790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3BB4EC5-5578-4DA9-A20B-81FC6B5F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55" y="1619650"/>
            <a:ext cx="3798690" cy="45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9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Prédiction et calcul du RMSE	 </a:t>
            </a:r>
            <a:endParaRPr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796BE5-5EEF-3889-785A-4A88C0CC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62CA17-3223-4610-928C-BD207C5A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29" y="690605"/>
            <a:ext cx="8716591" cy="370574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128E89-54C3-4557-AD84-53B534DF4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7" y="4287612"/>
            <a:ext cx="10545647" cy="13051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9D3CD1-9936-4D8F-AFF5-8514D2606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69" y="5929237"/>
            <a:ext cx="382958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737" y="2306463"/>
            <a:ext cx="5631761" cy="97633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73"/>
              </a:spcBef>
            </a:pPr>
            <a:r>
              <a:rPr lang="fr-FR" sz="6200" spc="13" dirty="0"/>
              <a:t>4-Test</a:t>
            </a:r>
            <a:endParaRPr sz="6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3EA89A-EF12-B4BA-6FD1-DA787B06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9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Exploration des données </a:t>
            </a:r>
            <a:endParaRPr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796BE5-5EEF-3889-785A-4A88C0CC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90B15F-90D7-4E50-A89C-65863D86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61" y="2537611"/>
            <a:ext cx="5610839" cy="41838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02D230-7E04-4658-BC7C-6156E6BB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67" y="841631"/>
            <a:ext cx="6513801" cy="20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8116D8C-63D0-9CC1-746E-219DA714A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2" t="15001" r="38812" b="5740"/>
          <a:stretch/>
        </p:blipFill>
        <p:spPr>
          <a:xfrm>
            <a:off x="2371557" y="711200"/>
            <a:ext cx="6845300" cy="54356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24DDE8-748F-52D2-EF94-A280272C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8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737" y="2306463"/>
            <a:ext cx="5631761" cy="97633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73"/>
              </a:spcBef>
            </a:pPr>
            <a:r>
              <a:rPr lang="fr-FR" sz="6200" spc="13" dirty="0"/>
              <a:t>5-Sources</a:t>
            </a:r>
            <a:endParaRPr sz="6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FC7E11-DD85-5E14-DA91-71A3C81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0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6513" y="395777"/>
            <a:ext cx="3638973" cy="97633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z="6200" spc="13" dirty="0"/>
              <a:t>Sommaire</a:t>
            </a:r>
            <a:endParaRPr sz="6200" dirty="0"/>
          </a:p>
        </p:txBody>
      </p:sp>
      <p:sp>
        <p:nvSpPr>
          <p:cNvPr id="3" name="object 3"/>
          <p:cNvSpPr txBox="1"/>
          <p:nvPr/>
        </p:nvSpPr>
        <p:spPr>
          <a:xfrm>
            <a:off x="809551" y="1881568"/>
            <a:ext cx="8394486" cy="2479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11470" indent="-395383">
              <a:spcBef>
                <a:spcPts val="133"/>
              </a:spcBef>
              <a:buAutoNum type="arabicPlain"/>
              <a:tabLst>
                <a:tab pos="412316" algn="l"/>
              </a:tabLst>
            </a:pPr>
            <a:r>
              <a:rPr sz="4000" dirty="0">
                <a:latin typeface="+mj-lt"/>
                <a:cs typeface="Arial MT"/>
              </a:rPr>
              <a:t>-</a:t>
            </a:r>
            <a:r>
              <a:rPr sz="4000" spc="-73" dirty="0">
                <a:latin typeface="+mj-lt"/>
                <a:cs typeface="Arial MT"/>
              </a:rPr>
              <a:t> </a:t>
            </a:r>
            <a:r>
              <a:rPr lang="fr-FR" sz="4000" spc="-7" dirty="0">
                <a:latin typeface="+mj-lt"/>
                <a:cs typeface="Arial MT"/>
              </a:rPr>
              <a:t>Etat de l’art</a:t>
            </a:r>
            <a:endParaRPr sz="4000" dirty="0">
              <a:latin typeface="+mj-lt"/>
              <a:cs typeface="Arial MT"/>
            </a:endParaRPr>
          </a:p>
          <a:p>
            <a:pPr marL="16933" marR="6773">
              <a:buAutoNum type="arabicPlain"/>
              <a:tabLst>
                <a:tab pos="412316" algn="l"/>
              </a:tabLst>
            </a:pPr>
            <a:r>
              <a:rPr sz="4000" dirty="0">
                <a:latin typeface="+mj-lt"/>
                <a:cs typeface="Arial MT"/>
              </a:rPr>
              <a:t>-</a:t>
            </a:r>
            <a:r>
              <a:rPr sz="4000" spc="-40" dirty="0">
                <a:latin typeface="+mj-lt"/>
                <a:cs typeface="Arial MT"/>
              </a:rPr>
              <a:t> </a:t>
            </a:r>
            <a:r>
              <a:rPr lang="fr-FR" sz="4000" spc="-7" dirty="0">
                <a:latin typeface="+mj-lt"/>
                <a:cs typeface="Arial MT"/>
              </a:rPr>
              <a:t>Principe de fonctionnement</a:t>
            </a:r>
          </a:p>
          <a:p>
            <a:pPr marL="16933" marR="6773">
              <a:tabLst>
                <a:tab pos="412316" algn="l"/>
              </a:tabLst>
            </a:pPr>
            <a:r>
              <a:rPr sz="4000" spc="-1020" dirty="0">
                <a:latin typeface="+mj-lt"/>
                <a:cs typeface="Arial MT"/>
              </a:rPr>
              <a:t> </a:t>
            </a:r>
            <a:r>
              <a:rPr sz="4000" dirty="0">
                <a:latin typeface="+mj-lt"/>
                <a:cs typeface="Arial MT"/>
              </a:rPr>
              <a:t>3</a:t>
            </a:r>
            <a:r>
              <a:rPr sz="4000" spc="-13" dirty="0">
                <a:latin typeface="+mj-lt"/>
                <a:cs typeface="Arial MT"/>
              </a:rPr>
              <a:t> </a:t>
            </a:r>
            <a:r>
              <a:rPr lang="fr-FR" sz="4000" dirty="0">
                <a:latin typeface="+mj-lt"/>
                <a:cs typeface="Arial MT"/>
              </a:rPr>
              <a:t>–</a:t>
            </a:r>
            <a:r>
              <a:rPr sz="4000" spc="-13" dirty="0">
                <a:latin typeface="+mj-lt"/>
                <a:cs typeface="Arial MT"/>
              </a:rPr>
              <a:t> </a:t>
            </a:r>
            <a:r>
              <a:rPr lang="fr-FR" sz="4000" spc="-7" dirty="0">
                <a:latin typeface="+mj-lt"/>
                <a:cs typeface="Arial MT"/>
              </a:rPr>
              <a:t>Test  </a:t>
            </a:r>
            <a:endParaRPr lang="fr-FR" sz="4000" dirty="0">
              <a:latin typeface="+mj-lt"/>
              <a:cs typeface="Arial MT"/>
            </a:endParaRPr>
          </a:p>
          <a:p>
            <a:pPr marL="16933" marR="6773">
              <a:tabLst>
                <a:tab pos="412316" algn="l"/>
              </a:tabLst>
            </a:pPr>
            <a:r>
              <a:rPr lang="fr-FR" sz="4000" spc="-7" dirty="0">
                <a:latin typeface="+mj-lt"/>
                <a:cs typeface="Arial MT"/>
              </a:rPr>
              <a:t>4 - Sources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1FA9BA-444E-CE23-4997-CAFBE01C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Liens</a:t>
            </a:r>
            <a:endParaRPr sz="32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2B5380E-3CB9-2802-C90F-1862097A0AD5}"/>
              </a:ext>
            </a:extLst>
          </p:cNvPr>
          <p:cNvSpPr txBox="1"/>
          <p:nvPr/>
        </p:nvSpPr>
        <p:spPr>
          <a:xfrm>
            <a:off x="261810" y="1657159"/>
            <a:ext cx="9936290" cy="292902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API de MEXC : </a:t>
            </a:r>
            <a:r>
              <a:rPr lang="fr-FR" sz="1600" spc="-80" dirty="0">
                <a:latin typeface="Roboto"/>
                <a:cs typeface="Roboto"/>
                <a:hlinkClick r:id="rId2"/>
              </a:rPr>
              <a:t>https://www.mexc.com/fr-FR/mexc-api</a:t>
            </a:r>
            <a:endParaRPr lang="fr-FR" sz="1600" spc="-80" dirty="0">
              <a:latin typeface="Roboto"/>
              <a:cs typeface="Roboto"/>
            </a:endParaRP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Librairie Bokeh : </a:t>
            </a:r>
            <a:r>
              <a:rPr lang="fr-FR" sz="1600" spc="-80" dirty="0">
                <a:latin typeface="Roboto"/>
                <a:cs typeface="Roboto"/>
                <a:hlinkClick r:id="rId3"/>
              </a:rPr>
              <a:t>https://bokeh.org/</a:t>
            </a:r>
            <a:endParaRPr lang="fr-FR" sz="1600" spc="-80" dirty="0">
              <a:latin typeface="Roboto"/>
              <a:cs typeface="Roboto"/>
            </a:endParaRP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Librairie </a:t>
            </a:r>
            <a:r>
              <a:rPr lang="fr-FR" sz="1600" spc="-80" dirty="0" err="1">
                <a:latin typeface="Roboto"/>
                <a:cs typeface="Roboto"/>
              </a:rPr>
              <a:t>TensorFlow</a:t>
            </a:r>
            <a:r>
              <a:rPr lang="fr-FR" sz="1600" spc="-80" dirty="0">
                <a:latin typeface="Roboto"/>
                <a:cs typeface="Roboto"/>
              </a:rPr>
              <a:t>, chargement et traitement des données : </a:t>
            </a:r>
            <a:r>
              <a:rPr lang="fr-FR" sz="1600" spc="-80" dirty="0">
                <a:latin typeface="Roboto"/>
                <a:cs typeface="Roboto"/>
                <a:hlinkClick r:id="rId4"/>
              </a:rPr>
              <a:t>https://www.tensorflow.org/tutorials/load_data/csv?hl=fr</a:t>
            </a:r>
            <a:endParaRPr lang="fr-FR" sz="1600" spc="-80" dirty="0">
              <a:latin typeface="Roboto"/>
              <a:cs typeface="Roboto"/>
            </a:endParaRP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LSTM Time-</a:t>
            </a:r>
            <a:r>
              <a:rPr lang="fr-FR" sz="1600" spc="-80" dirty="0" err="1">
                <a:latin typeface="Roboto"/>
                <a:cs typeface="Roboto"/>
              </a:rPr>
              <a:t>series</a:t>
            </a:r>
            <a:r>
              <a:rPr lang="fr-FR" sz="1600" spc="-80" dirty="0">
                <a:latin typeface="Roboto"/>
                <a:cs typeface="Roboto"/>
              </a:rPr>
              <a:t> </a:t>
            </a:r>
            <a:r>
              <a:rPr lang="fr-FR" sz="1600" spc="-80" dirty="0" err="1">
                <a:latin typeface="Roboto"/>
                <a:cs typeface="Roboto"/>
              </a:rPr>
              <a:t>prediction</a:t>
            </a:r>
            <a:r>
              <a:rPr lang="fr-FR" sz="1600" spc="-80" dirty="0">
                <a:latin typeface="Roboto"/>
                <a:cs typeface="Roboto"/>
              </a:rPr>
              <a:t> : </a:t>
            </a:r>
            <a:r>
              <a:rPr lang="fr-FR" sz="1600" spc="-80" dirty="0">
                <a:latin typeface="Roboto"/>
                <a:cs typeface="Roboto"/>
                <a:hlinkClick r:id="rId5"/>
              </a:rPr>
              <a:t>https://machinelearningmastery.com/time-series-prediction-lstm-recurrent-neural-networks-python-keras/</a:t>
            </a:r>
            <a:endParaRPr lang="fr-FR" sz="1600" spc="-80" dirty="0">
              <a:latin typeface="Roboto"/>
              <a:cs typeface="Roboto"/>
            </a:endParaRP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 err="1">
                <a:latin typeface="Roboto"/>
                <a:cs typeface="Roboto"/>
              </a:rPr>
              <a:t>PaperswithCode</a:t>
            </a:r>
            <a:r>
              <a:rPr lang="fr-FR" sz="1600" spc="-80" dirty="0">
                <a:latin typeface="Roboto"/>
                <a:cs typeface="Roboto"/>
              </a:rPr>
              <a:t> (et </a:t>
            </a:r>
            <a:r>
              <a:rPr lang="fr-FR" sz="1600" spc="-80" dirty="0" err="1">
                <a:latin typeface="Roboto"/>
                <a:cs typeface="Roboto"/>
              </a:rPr>
              <a:t>arXiv</a:t>
            </a:r>
            <a:r>
              <a:rPr lang="fr-FR" sz="1600" spc="-80" dirty="0">
                <a:latin typeface="Roboto"/>
                <a:cs typeface="Roboto"/>
              </a:rPr>
              <a:t>), State-of-the-art </a:t>
            </a:r>
            <a:r>
              <a:rPr lang="fr-FR" sz="1600" spc="-80" dirty="0" err="1">
                <a:latin typeface="Roboto"/>
                <a:cs typeface="Roboto"/>
              </a:rPr>
              <a:t>algorithms</a:t>
            </a:r>
            <a:r>
              <a:rPr lang="fr-FR" sz="1600" spc="-80" dirty="0">
                <a:latin typeface="Roboto"/>
                <a:cs typeface="Roboto"/>
              </a:rPr>
              <a:t> for time-</a:t>
            </a:r>
            <a:r>
              <a:rPr lang="fr-FR" sz="1600" spc="-80" dirty="0" err="1">
                <a:latin typeface="Roboto"/>
                <a:cs typeface="Roboto"/>
              </a:rPr>
              <a:t>series</a:t>
            </a:r>
            <a:r>
              <a:rPr lang="fr-FR" sz="1600" spc="-80" dirty="0">
                <a:latin typeface="Roboto"/>
                <a:cs typeface="Roboto"/>
              </a:rPr>
              <a:t> </a:t>
            </a:r>
            <a:r>
              <a:rPr lang="fr-FR" sz="1600" spc="-80" dirty="0" err="1">
                <a:latin typeface="Roboto"/>
                <a:cs typeface="Roboto"/>
              </a:rPr>
              <a:t>forecasting</a:t>
            </a:r>
            <a:r>
              <a:rPr lang="fr-FR" sz="1600" spc="-80" dirty="0">
                <a:latin typeface="Roboto"/>
                <a:cs typeface="Roboto"/>
              </a:rPr>
              <a:t> : </a:t>
            </a:r>
            <a:r>
              <a:rPr lang="fr-FR" sz="1600" spc="-80" dirty="0">
                <a:latin typeface="Roboto"/>
                <a:cs typeface="Roboto"/>
                <a:hlinkClick r:id="rId6"/>
              </a:rPr>
              <a:t>https://paperswithcode.com/task/time-series-forecasting</a:t>
            </a:r>
            <a:endParaRPr lang="fr-FR" sz="1600" spc="-80" dirty="0">
              <a:latin typeface="Roboto"/>
              <a:cs typeface="Roboto"/>
            </a:endParaRP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Informer 2020, modèle de prédiction des séries temporelles avec les Transformers : </a:t>
            </a:r>
            <a:r>
              <a:rPr lang="fr-FR" sz="1600" spc="-80" dirty="0">
                <a:latin typeface="Roboto"/>
                <a:cs typeface="Roboto"/>
                <a:hlinkClick r:id="rId7"/>
              </a:rPr>
              <a:t>https://github.com/zhouhaoyi/Informer2020</a:t>
            </a:r>
            <a:r>
              <a:rPr lang="fr-FR" sz="1600" spc="-80" dirty="0">
                <a:latin typeface="Roboto"/>
                <a:cs typeface="Roboto"/>
              </a:rPr>
              <a:t> </a:t>
            </a: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Tutoriel LSTM (</a:t>
            </a:r>
            <a:r>
              <a:rPr lang="fr-FR" sz="1600" spc="-80" dirty="0" err="1">
                <a:latin typeface="Roboto"/>
                <a:cs typeface="Roboto"/>
              </a:rPr>
              <a:t>stacked</a:t>
            </a:r>
            <a:r>
              <a:rPr lang="fr-FR" sz="1600" spc="-80" dirty="0">
                <a:latin typeface="Roboto"/>
                <a:cs typeface="Roboto"/>
              </a:rPr>
              <a:t>) : </a:t>
            </a:r>
            <a:r>
              <a:rPr lang="fr-FR" sz="1600" spc="-80" dirty="0">
                <a:latin typeface="Roboto"/>
                <a:cs typeface="Roboto"/>
                <a:hlinkClick r:id="rId8"/>
              </a:rPr>
              <a:t>https://www.datacamp.com/tutorial/lstm-python-stock-market</a:t>
            </a:r>
            <a:r>
              <a:rPr lang="fr-FR" sz="1600" spc="-80" dirty="0">
                <a:latin typeface="Roboto"/>
                <a:cs typeface="Roboto"/>
              </a:rPr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FBC1C0-51FB-27D4-9C22-94285B89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3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Pour aller plus loin</a:t>
            </a:r>
            <a:endParaRPr sz="32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2B5380E-3CB9-2802-C90F-1862097A0AD5}"/>
              </a:ext>
            </a:extLst>
          </p:cNvPr>
          <p:cNvSpPr txBox="1"/>
          <p:nvPr/>
        </p:nvSpPr>
        <p:spPr>
          <a:xfrm>
            <a:off x="1104749" y="2388679"/>
            <a:ext cx="9936290" cy="87859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-Implémenter les carnets d’ordres en tant que données d’entrainement et de test</a:t>
            </a: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-Tester les algorithmes performants et disponibles sur </a:t>
            </a:r>
            <a:r>
              <a:rPr lang="fr-FR" sz="1600" spc="-80" dirty="0" err="1">
                <a:latin typeface="Roboto"/>
                <a:cs typeface="Roboto"/>
              </a:rPr>
              <a:t>PaperswithCode</a:t>
            </a:r>
            <a:r>
              <a:rPr lang="fr-FR" sz="1600" spc="-80" dirty="0">
                <a:latin typeface="Roboto"/>
                <a:cs typeface="Roboto"/>
              </a:rPr>
              <a:t> avec mon jeu de données</a:t>
            </a: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-Mieux affiner les hyperparamètres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ED04C6-6141-DA26-16A8-40995962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2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297" y="27463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Merci de m’avoir écouté!</a:t>
            </a:r>
            <a:endParaRPr sz="3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414369-396F-8CAB-58E3-82C91F3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4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737" y="2306463"/>
            <a:ext cx="5631761" cy="976335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73"/>
              </a:spcBef>
            </a:pPr>
            <a:r>
              <a:rPr lang="fr-FR" sz="6200" spc="13" dirty="0"/>
              <a:t>1-Etat de l’art</a:t>
            </a:r>
            <a:endParaRPr sz="6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DA8D08-AECD-8286-1AEB-394CB17B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83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Algorithmes actuels performants</a:t>
            </a:r>
            <a:endParaRPr sz="3200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2B5380E-3CB9-2802-C90F-1862097A0AD5}"/>
              </a:ext>
            </a:extLst>
          </p:cNvPr>
          <p:cNvSpPr txBox="1"/>
          <p:nvPr/>
        </p:nvSpPr>
        <p:spPr>
          <a:xfrm>
            <a:off x="367688" y="1175896"/>
            <a:ext cx="9936290" cy="146260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02683" marR="37252" indent="-285750" algn="just">
              <a:lnSpc>
                <a:spcPct val="115999"/>
              </a:lnSpc>
              <a:spcBef>
                <a:spcPts val="127"/>
              </a:spcBef>
              <a:buFontTx/>
              <a:buChar char="-"/>
            </a:pPr>
            <a:r>
              <a:rPr lang="fr-FR" sz="1600" spc="-80" dirty="0" err="1">
                <a:latin typeface="Roboto"/>
                <a:cs typeface="Roboto"/>
              </a:rPr>
              <a:t>SegRNN</a:t>
            </a:r>
            <a:r>
              <a:rPr lang="fr-FR" sz="1600" spc="-80" dirty="0">
                <a:latin typeface="Roboto"/>
                <a:cs typeface="Roboto"/>
              </a:rPr>
              <a:t> : mécanisme d’attention combiné avec un RNN sur des segments et non pas des points</a:t>
            </a:r>
          </a:p>
          <a:p>
            <a:pPr marL="302683" marR="37252" indent="-285750" algn="just">
              <a:lnSpc>
                <a:spcPct val="115999"/>
              </a:lnSpc>
              <a:spcBef>
                <a:spcPts val="127"/>
              </a:spcBef>
              <a:buFontTx/>
              <a:buChar char="-"/>
            </a:pPr>
            <a:r>
              <a:rPr lang="fr-FR" sz="1600" spc="-80" dirty="0" err="1">
                <a:latin typeface="Roboto"/>
                <a:cs typeface="Roboto"/>
              </a:rPr>
              <a:t>PathMixer</a:t>
            </a:r>
            <a:r>
              <a:rPr lang="fr-FR" sz="1600" spc="-80" dirty="0">
                <a:latin typeface="Roboto"/>
                <a:cs typeface="Roboto"/>
              </a:rPr>
              <a:t> : mécanisme d’attention combiné avec des réseaux de neurones convolutifs (analyse visuelle)</a:t>
            </a:r>
          </a:p>
          <a:p>
            <a:pPr marL="302683" marR="37252" indent="-285750" algn="just">
              <a:lnSpc>
                <a:spcPct val="115999"/>
              </a:lnSpc>
              <a:spcBef>
                <a:spcPts val="127"/>
              </a:spcBef>
              <a:buFontTx/>
              <a:buChar char="-"/>
            </a:pPr>
            <a:r>
              <a:rPr lang="fr-FR" sz="1600" spc="-80" dirty="0" err="1">
                <a:latin typeface="Roboto"/>
                <a:cs typeface="Roboto"/>
              </a:rPr>
              <a:t>AutoFormer</a:t>
            </a:r>
            <a:r>
              <a:rPr lang="fr-FR" sz="1600" spc="-80" dirty="0">
                <a:latin typeface="Roboto"/>
                <a:cs typeface="Roboto"/>
              </a:rPr>
              <a:t>, </a:t>
            </a:r>
            <a:r>
              <a:rPr lang="fr-FR" sz="1600" spc="-80" dirty="0" err="1">
                <a:latin typeface="Roboto"/>
                <a:cs typeface="Roboto"/>
              </a:rPr>
              <a:t>Nlinear</a:t>
            </a:r>
            <a:r>
              <a:rPr lang="fr-FR" sz="1600" spc="-80" dirty="0">
                <a:latin typeface="Roboto"/>
                <a:cs typeface="Roboto"/>
              </a:rPr>
              <a:t>, Informer, ACE-Former : utilisation des </a:t>
            </a:r>
            <a:r>
              <a:rPr lang="fr-FR" sz="1600" spc="-80" dirty="0" err="1">
                <a:latin typeface="Roboto"/>
                <a:cs typeface="Roboto"/>
              </a:rPr>
              <a:t>transformeurs</a:t>
            </a:r>
            <a:r>
              <a:rPr lang="fr-FR" sz="1600" spc="-80" dirty="0">
                <a:latin typeface="Roboto"/>
                <a:cs typeface="Roboto"/>
              </a:rPr>
              <a:t> pour extraire la corrélation entre les éléments d’une séquence</a:t>
            </a:r>
          </a:p>
          <a:p>
            <a:pPr marL="302683" marR="37252" indent="-285750" algn="just">
              <a:lnSpc>
                <a:spcPct val="115999"/>
              </a:lnSpc>
              <a:spcBef>
                <a:spcPts val="127"/>
              </a:spcBef>
              <a:buFontTx/>
              <a:buChar char="-"/>
            </a:pPr>
            <a:endParaRPr lang="fr-FR" sz="1600" spc="-80" dirty="0">
              <a:latin typeface="Roboto"/>
              <a:cs typeface="Roboto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603684-E6DB-10CD-5B70-B42818C9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D6C5FF-7402-437A-A48A-DD235E412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8" y="2638498"/>
            <a:ext cx="11152472" cy="34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737" y="1829409"/>
            <a:ext cx="5631761" cy="1930443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73"/>
              </a:spcBef>
            </a:pPr>
            <a:r>
              <a:rPr lang="fr-FR" sz="6200" spc="13" dirty="0"/>
              <a:t>2-Principe de fonctionnement</a:t>
            </a:r>
            <a:endParaRPr sz="6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3A2262-535B-2CE4-0C60-65C755D2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4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9068B-503E-C9CF-70AF-11FAD941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0CF746-1601-C5FE-3613-D9B2C186F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7" t="24652"/>
          <a:stretch/>
        </p:blipFill>
        <p:spPr>
          <a:xfrm>
            <a:off x="335756" y="1189038"/>
            <a:ext cx="11520487" cy="5167312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62674393-3C71-0AEC-9542-CD3C9EBDF9CF}"/>
              </a:ext>
            </a:extLst>
          </p:cNvPr>
          <p:cNvSpPr txBox="1">
            <a:spLocks/>
          </p:cNvSpPr>
          <p:nvPr/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Interface d’observation des données en temps réel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5B7CF-3364-8619-F222-9DBB1E2E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42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Récupération des données </a:t>
            </a:r>
            <a:endParaRPr sz="32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D6D00DA-3AE8-C469-DE34-79A31330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985502"/>
            <a:ext cx="2495550" cy="50863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6704C4-1CC1-8B4D-9705-3E9DD6D0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48" y="1242793"/>
            <a:ext cx="4956541" cy="2098007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F87FCFA-FC9C-F31E-7DEF-573B3D43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7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390103-8606-4F7F-A2AE-5B2F5ED1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42" y="4382202"/>
            <a:ext cx="6535554" cy="1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8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Récupération des données </a:t>
            </a:r>
            <a:endParaRPr sz="320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F87FCFA-FC9C-F31E-7DEF-573B3D43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AF9E44F-1AC4-4208-B677-10C3A85F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61" y="1465346"/>
            <a:ext cx="4426748" cy="36250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6AC691-9859-445C-87C5-42DEB7489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332" y="2541069"/>
            <a:ext cx="1959807" cy="3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2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D9C543-9EF8-2B66-5F6F-813F0F45F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5897" y="282575"/>
            <a:ext cx="10375142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fr-FR" sz="3200" dirty="0"/>
              <a:t>Nettoyage des données </a:t>
            </a:r>
            <a:endParaRPr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25723A-94AD-4A83-6D7A-02034E90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11C9-5C94-4138-8944-B4C2048365BC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16A1BE-2889-4434-B54D-0C60EDE2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44" y="4075802"/>
            <a:ext cx="2029108" cy="1752845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54A88CE2-1E81-442D-BE96-0EB7A43166E1}"/>
              </a:ext>
            </a:extLst>
          </p:cNvPr>
          <p:cNvSpPr txBox="1"/>
          <p:nvPr/>
        </p:nvSpPr>
        <p:spPr>
          <a:xfrm>
            <a:off x="261810" y="1657159"/>
            <a:ext cx="9936290" cy="58018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02683" marR="37252" indent="-285750" algn="just">
              <a:lnSpc>
                <a:spcPct val="115999"/>
              </a:lnSpc>
              <a:spcBef>
                <a:spcPts val="127"/>
              </a:spcBef>
              <a:buFontTx/>
              <a:buChar char="-"/>
            </a:pPr>
            <a:r>
              <a:rPr lang="fr-FR" sz="1600" spc="-80" dirty="0">
                <a:latin typeface="Roboto"/>
                <a:cs typeface="Roboto"/>
              </a:rPr>
              <a:t>Nettoyage des valeurs manquantes</a:t>
            </a:r>
          </a:p>
          <a:p>
            <a:pPr marL="16933" marR="37252" algn="just">
              <a:lnSpc>
                <a:spcPct val="115999"/>
              </a:lnSpc>
              <a:spcBef>
                <a:spcPts val="127"/>
              </a:spcBef>
            </a:pPr>
            <a:r>
              <a:rPr lang="fr-FR" sz="1600" spc="-80" dirty="0">
                <a:latin typeface="Roboto"/>
                <a:cs typeface="Roboto"/>
              </a:rPr>
              <a:t>-      Conversion des dates timestamp au format date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AD3D37-804C-471F-810F-7CA1362D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72" y="2875484"/>
            <a:ext cx="4858428" cy="12003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596C39-BA48-4374-9415-9F7D6C7FA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279"/>
          <a:stretch/>
        </p:blipFill>
        <p:spPr>
          <a:xfrm>
            <a:off x="1228201" y="3475643"/>
            <a:ext cx="1919260" cy="332629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AC40A25-532D-4066-8DF3-56597A790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43" y="2968051"/>
            <a:ext cx="4541196" cy="2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0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350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Roboto</vt:lpstr>
      <vt:lpstr>Thème Office</vt:lpstr>
      <vt:lpstr>Réseaux de neurones pour la prédiction du cours d’une monnaie en temps réel</vt:lpstr>
      <vt:lpstr>Sommaire</vt:lpstr>
      <vt:lpstr>1-Etat de l’art</vt:lpstr>
      <vt:lpstr>Algorithmes actuels performants</vt:lpstr>
      <vt:lpstr>2-Principe de fonctionnement</vt:lpstr>
      <vt:lpstr>PowerPoint Presentation</vt:lpstr>
      <vt:lpstr>Récupération des données </vt:lpstr>
      <vt:lpstr>Récupération des données </vt:lpstr>
      <vt:lpstr>Nettoyage des données </vt:lpstr>
      <vt:lpstr>Visualisation des données </vt:lpstr>
      <vt:lpstr>Normalisation des données </vt:lpstr>
      <vt:lpstr>Séparation des données pour le test et l’entrainement</vt:lpstr>
      <vt:lpstr>Utilisation des LTSM</vt:lpstr>
      <vt:lpstr>Entrainement</vt:lpstr>
      <vt:lpstr>Prédiction et calcul du RMSE  </vt:lpstr>
      <vt:lpstr>4-Test</vt:lpstr>
      <vt:lpstr>Exploration des données </vt:lpstr>
      <vt:lpstr>PowerPoint Presentation</vt:lpstr>
      <vt:lpstr>5-Sources</vt:lpstr>
      <vt:lpstr>Liens</vt:lpstr>
      <vt:lpstr>Pour aller plus loin</vt:lpstr>
      <vt:lpstr>Merci de m’avoir écouté!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Emmanuel dufour</dc:creator>
  <cp:lastModifiedBy>Dufour</cp:lastModifiedBy>
  <cp:revision>26</cp:revision>
  <dcterms:created xsi:type="dcterms:W3CDTF">2024-03-09T08:03:39Z</dcterms:created>
  <dcterms:modified xsi:type="dcterms:W3CDTF">2025-02-06T09:50:28Z</dcterms:modified>
</cp:coreProperties>
</file>