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8" r:id="rId3"/>
    <p:sldId id="258" r:id="rId4"/>
    <p:sldId id="256" r:id="rId5"/>
    <p:sldId id="260" r:id="rId6"/>
    <p:sldId id="261" r:id="rId7"/>
    <p:sldId id="263" r:id="rId8"/>
    <p:sldId id="265" r:id="rId9"/>
    <p:sldId id="266" r:id="rId10"/>
    <p:sldId id="259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o-RO"/>
              <a:t>Faceți clic pentru a edita stilul de subtitlu coordonator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6ABC2-3EF1-47F0-BBB2-461F7B0969C2}" type="datetimeFigureOut">
              <a:rPr lang="ro-RO" smtClean="0"/>
              <a:t>16.05.2023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7C124-51F7-4DD9-BBBE-6D2F601A6E8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29916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u și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6ABC2-3EF1-47F0-BBB2-461F7B0969C2}" type="datetimeFigureOut">
              <a:rPr lang="ro-RO" smtClean="0"/>
              <a:t>16.05.2023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7C124-51F7-4DD9-BBBE-6D2F601A6E8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216954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6ABC2-3EF1-47F0-BBB2-461F7B0969C2}" type="datetimeFigureOut">
              <a:rPr lang="ro-RO" smtClean="0"/>
              <a:t>16.05.2023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7C124-51F7-4DD9-BBBE-6D2F601A6E81}" type="slidenum">
              <a:rPr lang="ro-RO" smtClean="0"/>
              <a:t>‹#›</a:t>
            </a:fld>
            <a:endParaRPr lang="ro-RO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483654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de vizit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6ABC2-3EF1-47F0-BBB2-461F7B0969C2}" type="datetimeFigureOut">
              <a:rPr lang="ro-RO" smtClean="0"/>
              <a:t>16.05.2023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7C124-51F7-4DD9-BBBE-6D2F601A6E8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3017825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carte de vizit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6ABC2-3EF1-47F0-BBB2-461F7B0969C2}" type="datetimeFigureOut">
              <a:rPr lang="ro-RO" smtClean="0"/>
              <a:t>16.05.2023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7C124-51F7-4DD9-BBBE-6D2F601A6E81}" type="slidenum">
              <a:rPr lang="ro-RO" smtClean="0"/>
              <a:t>‹#›</a:t>
            </a:fld>
            <a:endParaRPr lang="ro-RO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62600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devărat sau f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6ABC2-3EF1-47F0-BBB2-461F7B0969C2}" type="datetimeFigureOut">
              <a:rPr lang="ro-RO" smtClean="0"/>
              <a:t>16.05.2023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7C124-51F7-4DD9-BBBE-6D2F601A6E8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8238397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6ABC2-3EF1-47F0-BBB2-461F7B0969C2}" type="datetimeFigureOut">
              <a:rPr lang="ro-RO" smtClean="0"/>
              <a:t>16.05.2023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7C124-51F7-4DD9-BBBE-6D2F601A6E8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2011737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6ABC2-3EF1-47F0-BBB2-461F7B0969C2}" type="datetimeFigureOut">
              <a:rPr lang="ro-RO" smtClean="0"/>
              <a:t>16.05.2023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7C124-51F7-4DD9-BBBE-6D2F601A6E8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222880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6ABC2-3EF1-47F0-BBB2-461F7B0969C2}" type="datetimeFigureOut">
              <a:rPr lang="ro-RO" smtClean="0"/>
              <a:t>16.05.2023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7C124-51F7-4DD9-BBBE-6D2F601A6E8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853091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6ABC2-3EF1-47F0-BBB2-461F7B0969C2}" type="datetimeFigureOut">
              <a:rPr lang="ro-RO" smtClean="0"/>
              <a:t>16.05.2023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7C124-51F7-4DD9-BBBE-6D2F601A6E8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831507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6ABC2-3EF1-47F0-BBB2-461F7B0969C2}" type="datetimeFigureOut">
              <a:rPr lang="ro-RO" smtClean="0"/>
              <a:t>16.05.2023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7C124-51F7-4DD9-BBBE-6D2F601A6E8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761185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6ABC2-3EF1-47F0-BBB2-461F7B0969C2}" type="datetimeFigureOut">
              <a:rPr lang="ro-RO" smtClean="0"/>
              <a:t>16.05.2023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7C124-51F7-4DD9-BBBE-6D2F601A6E8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847857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6ABC2-3EF1-47F0-BBB2-461F7B0969C2}" type="datetimeFigureOut">
              <a:rPr lang="ro-RO" smtClean="0"/>
              <a:t>16.05.2023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7C124-51F7-4DD9-BBBE-6D2F601A6E8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636063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6ABC2-3EF1-47F0-BBB2-461F7B0969C2}" type="datetimeFigureOut">
              <a:rPr lang="ro-RO" smtClean="0"/>
              <a:t>16.05.2023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7C124-51F7-4DD9-BBBE-6D2F601A6E8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08235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6ABC2-3EF1-47F0-BBB2-461F7B0969C2}" type="datetimeFigureOut">
              <a:rPr lang="ro-RO" smtClean="0"/>
              <a:t>16.05.2023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7C124-51F7-4DD9-BBBE-6D2F601A6E8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669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6ABC2-3EF1-47F0-BBB2-461F7B0969C2}" type="datetimeFigureOut">
              <a:rPr lang="ro-RO" smtClean="0"/>
              <a:t>16.05.2023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7C124-51F7-4DD9-BBBE-6D2F601A6E8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215878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6ABC2-3EF1-47F0-BBB2-461F7B0969C2}" type="datetimeFigureOut">
              <a:rPr lang="ro-RO" smtClean="0"/>
              <a:t>16.05.2023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587C124-51F7-4DD9-BBBE-6D2F601A6E8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054428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F9B9EC9F-096A-2EE6-C3EE-485C7A24A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Fantana</a:t>
            </a:r>
            <a:r>
              <a:rPr lang="en-US" dirty="0"/>
              <a:t> </a:t>
            </a:r>
            <a:r>
              <a:rPr lang="en-US"/>
              <a:t>arteziana</a:t>
            </a:r>
          </a:p>
        </p:txBody>
      </p:sp>
      <p:pic>
        <p:nvPicPr>
          <p:cNvPr id="6146" name="Picture 2" descr="Nu este disponibilă nicio descriere.">
            <a:extLst>
              <a:ext uri="{FF2B5EF4-FFF2-40B4-BE49-F238E27FC236}">
                <a16:creationId xmlns:a16="http://schemas.microsoft.com/office/drawing/2014/main" id="{ABBBC5B8-8CCC-4C3F-3823-F8AF697F29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99962" y="770691"/>
            <a:ext cx="3982220" cy="5089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setăText 5">
            <a:extLst>
              <a:ext uri="{FF2B5EF4-FFF2-40B4-BE49-F238E27FC236}">
                <a16:creationId xmlns:a16="http://schemas.microsoft.com/office/drawing/2014/main" id="{DBC8BF99-84D5-50B7-9573-E9DBE6912D28}"/>
              </a:ext>
            </a:extLst>
          </p:cNvPr>
          <p:cNvSpPr txBox="1"/>
          <p:nvPr/>
        </p:nvSpPr>
        <p:spPr>
          <a:xfrm>
            <a:off x="676746" y="5020887"/>
            <a:ext cx="31172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Echipa:</a:t>
            </a:r>
          </a:p>
          <a:p>
            <a:r>
              <a:rPr lang="en-US">
                <a:solidFill>
                  <a:schemeClr val="accent2"/>
                </a:solidFill>
              </a:rPr>
              <a:t>Penoiu Dennis-Gabriel</a:t>
            </a:r>
          </a:p>
          <a:p>
            <a:r>
              <a:rPr lang="en-US">
                <a:solidFill>
                  <a:schemeClr val="accent2"/>
                </a:solidFill>
              </a:rPr>
              <a:t>Stoenescu Bogdan Ionut</a:t>
            </a:r>
            <a:endParaRPr lang="ro-RO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1564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2AD2B786-234C-4AE7-9280-2973B0DC1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5" y="328357"/>
            <a:ext cx="4512989" cy="222773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>
                <a:solidFill>
                  <a:srgbClr val="FFFFFF"/>
                </a:solidFill>
              </a:rPr>
              <a:t>Conexiune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seriala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dintre</a:t>
            </a:r>
            <a:r>
              <a:rPr lang="en-US" dirty="0">
                <a:solidFill>
                  <a:srgbClr val="FFFFFF"/>
                </a:solidFill>
              </a:rPr>
              <a:t> Arduino  IDE </a:t>
            </a:r>
            <a:r>
              <a:rPr lang="en-US" dirty="0" err="1">
                <a:solidFill>
                  <a:srgbClr val="FFFFFF"/>
                </a:solidFill>
              </a:rPr>
              <a:t>si</a:t>
            </a:r>
            <a:r>
              <a:rPr lang="en-US" dirty="0">
                <a:solidFill>
                  <a:srgbClr val="FFFFFF"/>
                </a:solidFill>
              </a:rPr>
              <a:t> Java Eclipse</a:t>
            </a:r>
            <a:endParaRPr lang="ro-RO" dirty="0">
              <a:solidFill>
                <a:srgbClr val="FFFFFF"/>
              </a:solidFill>
            </a:endParaRPr>
          </a:p>
        </p:txBody>
      </p:sp>
      <p:pic>
        <p:nvPicPr>
          <p:cNvPr id="4" name="Imagine 3">
            <a:extLst>
              <a:ext uri="{FF2B5EF4-FFF2-40B4-BE49-F238E27FC236}">
                <a16:creationId xmlns:a16="http://schemas.microsoft.com/office/drawing/2014/main" id="{0924A060-FEF1-1E52-9F61-57ABF88D64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51" y="1545062"/>
            <a:ext cx="3856774" cy="3856774"/>
          </a:xfrm>
          <a:prstGeom prst="rect">
            <a:avLst/>
          </a:prstGeom>
        </p:spPr>
      </p:pic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CF2E3C56-674B-997D-9B9D-590D32012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1725" y="2560320"/>
            <a:ext cx="4512988" cy="3688080"/>
          </a:xfrm>
        </p:spPr>
        <p:txBody>
          <a:bodyPr anchor="t">
            <a:normAutofit fontScale="55000" lnSpcReduction="20000"/>
          </a:bodyPr>
          <a:lstStyle/>
          <a:p>
            <a:pPr>
              <a:lnSpc>
                <a:spcPct val="90000"/>
              </a:lnSpc>
            </a:pPr>
            <a:r>
              <a:rPr lang="en-US" sz="29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Eclipse </a:t>
            </a:r>
            <a:r>
              <a:rPr lang="en-US" sz="29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29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folosit</a:t>
            </a:r>
            <a:r>
              <a:rPr lang="en-US" sz="29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sz="29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proiectul</a:t>
            </a:r>
            <a:r>
              <a:rPr lang="en-US" sz="29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nostru</a:t>
            </a:r>
            <a:r>
              <a:rPr lang="en-US" sz="29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29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9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receptiona</a:t>
            </a:r>
            <a:r>
              <a:rPr lang="en-US" sz="29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sz="29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rula</a:t>
            </a:r>
            <a:r>
              <a:rPr lang="en-US" sz="29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informatia</a:t>
            </a:r>
            <a:r>
              <a:rPr lang="en-US" sz="29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din </a:t>
            </a:r>
            <a:r>
              <a:rPr lang="en-US" sz="29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comunicatia</a:t>
            </a:r>
            <a:r>
              <a:rPr lang="en-US" sz="29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seriala</a:t>
            </a:r>
            <a:r>
              <a:rPr lang="en-US" sz="29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9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afisarea</a:t>
            </a:r>
            <a:r>
              <a:rPr lang="en-US" sz="29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rezultatului</a:t>
            </a:r>
            <a:r>
              <a:rPr lang="en-US" sz="29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rulat</a:t>
            </a:r>
            <a:r>
              <a:rPr lang="en-US" sz="29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din Arduino ide in </a:t>
            </a:r>
            <a:r>
              <a:rPr lang="en-US" sz="29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consola</a:t>
            </a:r>
            <a:r>
              <a:rPr lang="en-US" sz="29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Java Eclipse). </a:t>
            </a:r>
          </a:p>
          <a:p>
            <a:pPr algn="l"/>
            <a:r>
              <a:rPr lang="ro-RO" sz="29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Pentru a realiza comunicarea serială între </a:t>
            </a:r>
            <a:r>
              <a:rPr lang="ro-RO" sz="29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ro-RO" sz="29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și Java în Eclipse, urmați acești pași:</a:t>
            </a:r>
          </a:p>
          <a:p>
            <a:pPr algn="l">
              <a:buFont typeface="+mj-lt"/>
              <a:buAutoNum type="arabicPeriod"/>
            </a:pPr>
            <a:r>
              <a:rPr lang="ro-RO" sz="29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Conectați </a:t>
            </a:r>
            <a:r>
              <a:rPr lang="ro-RO" sz="29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ro-RO" sz="29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la calculator prin intermediul unui cablu USB.</a:t>
            </a:r>
          </a:p>
          <a:p>
            <a:pPr algn="l">
              <a:buFont typeface="+mj-lt"/>
              <a:buAutoNum type="arabicPeriod"/>
            </a:pPr>
            <a:r>
              <a:rPr lang="ro-RO" sz="29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Instalați și configurați driverul </a:t>
            </a:r>
            <a:r>
              <a:rPr lang="ro-RO" sz="29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ro-RO" sz="29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 computer, astfel încât acesta să recunoască placa </a:t>
            </a:r>
            <a:r>
              <a:rPr lang="ro-RO" sz="29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ro-RO" sz="29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și să permită comunicarea cu aceasta.</a:t>
            </a:r>
          </a:p>
          <a:p>
            <a:pPr algn="l">
              <a:buFont typeface="+mj-lt"/>
              <a:buAutoNum type="arabicPeriod"/>
            </a:pPr>
            <a:r>
              <a:rPr lang="ro-RO" sz="29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Deschideți IDE-</a:t>
            </a:r>
            <a:r>
              <a:rPr lang="ro-RO" sz="29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ro-RO" sz="29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9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ro-RO" sz="29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și încărcați un program de bază pe placa </a:t>
            </a:r>
            <a:r>
              <a:rPr lang="ro-RO" sz="29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ro-RO" sz="29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pentru a iniția comunicarea serială. De exemplu, puteți încărca un program care trimite date de la </a:t>
            </a:r>
            <a:r>
              <a:rPr lang="ro-RO" sz="29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ro-RO" sz="29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către computer prin portul serial.</a:t>
            </a:r>
          </a:p>
          <a:p>
            <a:pPr>
              <a:lnSpc>
                <a:spcPct val="90000"/>
              </a:lnSpc>
            </a:pPr>
            <a:endParaRPr lang="en-US" sz="17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604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5" name="Group 7174">
            <a:extLst>
              <a:ext uri="{FF2B5EF4-FFF2-40B4-BE49-F238E27FC236}">
                <a16:creationId xmlns:a16="http://schemas.microsoft.com/office/drawing/2014/main" id="{DDE8DE2B-61C1-46D5-BEB8-521321C18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176" name="Straight Connector 7175">
              <a:extLst>
                <a:ext uri="{FF2B5EF4-FFF2-40B4-BE49-F238E27FC236}">
                  <a16:creationId xmlns:a16="http://schemas.microsoft.com/office/drawing/2014/main" id="{E012C92A-B902-4B69-BDCF-CCA3021FC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77" name="Straight Connector 7176">
              <a:extLst>
                <a:ext uri="{FF2B5EF4-FFF2-40B4-BE49-F238E27FC236}">
                  <a16:creationId xmlns:a16="http://schemas.microsoft.com/office/drawing/2014/main" id="{A2BDBC14-42A0-4182-BFBA-0751F6350C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178" name="Rectangle 23">
              <a:extLst>
                <a:ext uri="{FF2B5EF4-FFF2-40B4-BE49-F238E27FC236}">
                  <a16:creationId xmlns:a16="http://schemas.microsoft.com/office/drawing/2014/main" id="{902DC474-5BCC-4188-ACDC-AD63E6B18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179" name="Rectangle 25">
              <a:extLst>
                <a:ext uri="{FF2B5EF4-FFF2-40B4-BE49-F238E27FC236}">
                  <a16:creationId xmlns:a16="http://schemas.microsoft.com/office/drawing/2014/main" id="{7B427019-8592-4032-931B-4F27104C9D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180" name="Isosceles Triangle 7179">
              <a:extLst>
                <a:ext uri="{FF2B5EF4-FFF2-40B4-BE49-F238E27FC236}">
                  <a16:creationId xmlns:a16="http://schemas.microsoft.com/office/drawing/2014/main" id="{1D6E2CEA-A5BB-4CF7-B907-AE4DBF6748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181" name="Rectangle 27">
              <a:extLst>
                <a:ext uri="{FF2B5EF4-FFF2-40B4-BE49-F238E27FC236}">
                  <a16:creationId xmlns:a16="http://schemas.microsoft.com/office/drawing/2014/main" id="{78D09D5A-29CC-4B32-9CE1-72E607558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182" name="Rectangle 28">
              <a:extLst>
                <a:ext uri="{FF2B5EF4-FFF2-40B4-BE49-F238E27FC236}">
                  <a16:creationId xmlns:a16="http://schemas.microsoft.com/office/drawing/2014/main" id="{6DF3A3FC-950B-40B0-923D-0F0BC1A5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183" name="Rectangle 29">
              <a:extLst>
                <a:ext uri="{FF2B5EF4-FFF2-40B4-BE49-F238E27FC236}">
                  <a16:creationId xmlns:a16="http://schemas.microsoft.com/office/drawing/2014/main" id="{BCA0F2E1-CD3D-4521-9CCB-41A5CC6C5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184" name="Isosceles Triangle 7183">
              <a:extLst>
                <a:ext uri="{FF2B5EF4-FFF2-40B4-BE49-F238E27FC236}">
                  <a16:creationId xmlns:a16="http://schemas.microsoft.com/office/drawing/2014/main" id="{9BA4F16A-21DC-462A-AD37-0A93C8B79E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185" name="Isosceles Triangle 7184">
              <a:extLst>
                <a:ext uri="{FF2B5EF4-FFF2-40B4-BE49-F238E27FC236}">
                  <a16:creationId xmlns:a16="http://schemas.microsoft.com/office/drawing/2014/main" id="{FB75EBDD-038D-4572-A372-1149382957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7187" name="Rectangle 7186">
            <a:extLst>
              <a:ext uri="{FF2B5EF4-FFF2-40B4-BE49-F238E27FC236}">
                <a16:creationId xmlns:a16="http://schemas.microsoft.com/office/drawing/2014/main" id="{21029ED5-F105-4DD2-99C8-1E4422817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89" name="Group 7188">
            <a:extLst>
              <a:ext uri="{FF2B5EF4-FFF2-40B4-BE49-F238E27FC236}">
                <a16:creationId xmlns:a16="http://schemas.microsoft.com/office/drawing/2014/main" id="{2D621E68-BF28-4A1C-B1A2-4E55E139E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190" name="Straight Connector 7189">
              <a:extLst>
                <a:ext uri="{FF2B5EF4-FFF2-40B4-BE49-F238E27FC236}">
                  <a16:creationId xmlns:a16="http://schemas.microsoft.com/office/drawing/2014/main" id="{BE8BBE4D-F0DF-49B9-B75A-99DAC53AC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191" name="Rectangle 23">
              <a:extLst>
                <a:ext uri="{FF2B5EF4-FFF2-40B4-BE49-F238E27FC236}">
                  <a16:creationId xmlns:a16="http://schemas.microsoft.com/office/drawing/2014/main" id="{E0F07DDC-34A6-46A1-9DE9-2BBE2931A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192" name="Rectangle 25">
              <a:extLst>
                <a:ext uri="{FF2B5EF4-FFF2-40B4-BE49-F238E27FC236}">
                  <a16:creationId xmlns:a16="http://schemas.microsoft.com/office/drawing/2014/main" id="{2CEB2BF9-B8DB-45B9-86EA-D197B5B1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193" name="Isosceles Triangle 7192">
              <a:extLst>
                <a:ext uri="{FF2B5EF4-FFF2-40B4-BE49-F238E27FC236}">
                  <a16:creationId xmlns:a16="http://schemas.microsoft.com/office/drawing/2014/main" id="{08B5BB34-3801-4E70-A981-FE007635E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194" name="Rectangle 27">
              <a:extLst>
                <a:ext uri="{FF2B5EF4-FFF2-40B4-BE49-F238E27FC236}">
                  <a16:creationId xmlns:a16="http://schemas.microsoft.com/office/drawing/2014/main" id="{38432A75-2CEB-463C-A8F2-ABB50A79F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195" name="Rectangle 28">
              <a:extLst>
                <a:ext uri="{FF2B5EF4-FFF2-40B4-BE49-F238E27FC236}">
                  <a16:creationId xmlns:a16="http://schemas.microsoft.com/office/drawing/2014/main" id="{E7E850B8-C050-4597-8BEB-113FEC9A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196" name="Rectangle 29">
              <a:extLst>
                <a:ext uri="{FF2B5EF4-FFF2-40B4-BE49-F238E27FC236}">
                  <a16:creationId xmlns:a16="http://schemas.microsoft.com/office/drawing/2014/main" id="{24ACC798-9CEC-4B6F-A8DD-F8E6FCCCF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197" name="Isosceles Triangle 7196">
              <a:extLst>
                <a:ext uri="{FF2B5EF4-FFF2-40B4-BE49-F238E27FC236}">
                  <a16:creationId xmlns:a16="http://schemas.microsoft.com/office/drawing/2014/main" id="{1D58A8C6-1294-4CD9-89BC-F1E981A52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198" name="Isosceles Triangle 7197">
              <a:extLst>
                <a:ext uri="{FF2B5EF4-FFF2-40B4-BE49-F238E27FC236}">
                  <a16:creationId xmlns:a16="http://schemas.microsoft.com/office/drawing/2014/main" id="{F32F2ED6-6143-46C4-A641-72D42732B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7200" name="Rectangle 7199">
            <a:extLst>
              <a:ext uri="{FF2B5EF4-FFF2-40B4-BE49-F238E27FC236}">
                <a16:creationId xmlns:a16="http://schemas.microsoft.com/office/drawing/2014/main" id="{5C9652B3-A450-4ED6-8FBF-F536BA60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 descr="The End - We Reach For More - Premium Fiction From Norway">
            <a:extLst>
              <a:ext uri="{FF2B5EF4-FFF2-40B4-BE49-F238E27FC236}">
                <a16:creationId xmlns:a16="http://schemas.microsoft.com/office/drawing/2014/main" id="{14914B60-EA31-4B90-4017-CFF035EAB02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68" r="1" b="12386"/>
          <a:stretch/>
        </p:blipFill>
        <p:spPr bwMode="auto">
          <a:xfrm>
            <a:off x="568452" y="571500"/>
            <a:ext cx="11055096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726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85B1F6F-727E-AE2C-04BA-F2E7EC6A6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Obiective</a:t>
            </a: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C69F8EA4-D0F1-E9F2-C90D-767366F26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181561" cy="388077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50505"/>
                </a:solidFill>
                <a:latin typeface="Segoe UI Historic" panose="020B0502040204020203" pitchFamily="34" charset="0"/>
              </a:rPr>
              <a:t> </a:t>
            </a:r>
            <a:r>
              <a:rPr lang="ro-RO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Culegere de date de la 2 senzori si </a:t>
            </a:r>
            <a:r>
              <a:rPr lang="ro-RO" b="0" i="0" dirty="0" err="1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afisarea</a:t>
            </a:r>
            <a:r>
              <a:rPr lang="ro-RO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 acestora </a:t>
            </a:r>
            <a:endParaRPr lang="en-US" b="0" i="0" dirty="0">
              <a:solidFill>
                <a:srgbClr val="050505"/>
              </a:solidFill>
              <a:effectLst/>
              <a:latin typeface="Segoe UI Historic" panose="020B0502040204020203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ro-RO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 </a:t>
            </a:r>
            <a:r>
              <a:rPr lang="en-US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E</a:t>
            </a:r>
            <a:r>
              <a:rPr lang="ro-RO" b="0" i="0" dirty="0" err="1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lectrovalva</a:t>
            </a:r>
            <a:r>
              <a:rPr lang="ro-RO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 conectata la </a:t>
            </a:r>
            <a:r>
              <a:rPr lang="ro-RO" b="0" i="0" dirty="0" err="1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teava</a:t>
            </a:r>
            <a:r>
              <a:rPr lang="ro-RO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 de alimentare si debitmetru; </a:t>
            </a:r>
            <a:endParaRPr lang="en-US" dirty="0">
              <a:solidFill>
                <a:srgbClr val="050505"/>
              </a:solidFill>
              <a:latin typeface="Segoe UI Historic" panose="020B0502040204020203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50505"/>
                </a:solidFill>
                <a:latin typeface="Segoe UI Historic" panose="020B0502040204020203" pitchFamily="34" charset="0"/>
              </a:rPr>
              <a:t> </a:t>
            </a:r>
            <a:r>
              <a:rPr lang="en-US" dirty="0" err="1">
                <a:solidFill>
                  <a:srgbClr val="050505"/>
                </a:solidFill>
                <a:latin typeface="Segoe UI Historic" panose="020B0502040204020203" pitchFamily="34" charset="0"/>
              </a:rPr>
              <a:t>Recircularea</a:t>
            </a:r>
            <a:r>
              <a:rPr lang="en-US" dirty="0">
                <a:solidFill>
                  <a:srgbClr val="050505"/>
                </a:solidFill>
                <a:latin typeface="Segoe UI Historic" panose="020B0502040204020203" pitchFamily="34" charset="0"/>
              </a:rPr>
              <a:t> </a:t>
            </a:r>
            <a:r>
              <a:rPr lang="en-US" dirty="0" err="1">
                <a:solidFill>
                  <a:srgbClr val="050505"/>
                </a:solidFill>
                <a:latin typeface="Segoe UI Historic" panose="020B0502040204020203" pitchFamily="34" charset="0"/>
              </a:rPr>
              <a:t>apei</a:t>
            </a:r>
            <a:r>
              <a:rPr lang="en-US" dirty="0">
                <a:solidFill>
                  <a:srgbClr val="050505"/>
                </a:solidFill>
                <a:latin typeface="Segoe UI Historic" panose="020B0502040204020203" pitchFamily="34" charset="0"/>
              </a:rPr>
              <a:t> </a:t>
            </a:r>
            <a:endParaRPr lang="en-US" b="0" i="0" dirty="0">
              <a:solidFill>
                <a:srgbClr val="050505"/>
              </a:solidFill>
              <a:effectLst/>
              <a:latin typeface="Segoe UI Historic" panose="020B0502040204020203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 </a:t>
            </a:r>
            <a:r>
              <a:rPr lang="ro-RO" b="0" i="0" dirty="0" err="1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Masurare</a:t>
            </a:r>
            <a:r>
              <a:rPr lang="ro-RO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 temperatura si umiditate</a:t>
            </a:r>
            <a:endParaRPr lang="en-US" b="0" i="0" dirty="0">
              <a:solidFill>
                <a:srgbClr val="050505"/>
              </a:solidFill>
              <a:effectLst/>
              <a:latin typeface="Segoe UI Historic" panose="020B0502040204020203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50505"/>
                </a:solidFill>
                <a:latin typeface="Segoe UI Historic" panose="020B0502040204020203" pitchFamily="34" charset="0"/>
              </a:rPr>
              <a:t> M</a:t>
            </a:r>
            <a:r>
              <a:rPr lang="ro-RO" b="0" i="0" dirty="0" err="1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asurare</a:t>
            </a:r>
            <a:r>
              <a:rPr lang="ro-RO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 volum de apa consumat</a:t>
            </a:r>
            <a:r>
              <a:rPr lang="en-US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50505"/>
                </a:solidFill>
                <a:latin typeface="Segoe UI Historic" panose="020B0502040204020203" pitchFamily="34" charset="0"/>
              </a:rPr>
              <a:t> M</a:t>
            </a:r>
            <a:r>
              <a:rPr lang="ro-RO" b="0" i="0" dirty="0" err="1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asurare</a:t>
            </a:r>
            <a:r>
              <a:rPr lang="ro-RO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 umiditate sol. </a:t>
            </a:r>
            <a:endParaRPr lang="en-US" b="0" i="0" dirty="0">
              <a:solidFill>
                <a:srgbClr val="050505"/>
              </a:solidFill>
              <a:effectLst/>
              <a:latin typeface="Segoe UI Historic" panose="020B0502040204020203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 </a:t>
            </a:r>
            <a:r>
              <a:rPr lang="ro-RO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Conexiunea va fi seriala intre </a:t>
            </a:r>
            <a:r>
              <a:rPr lang="ro-RO" b="0" i="0" dirty="0" err="1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Arduino</a:t>
            </a:r>
            <a:r>
              <a:rPr lang="ro-RO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 IDE si Java Eclipse."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4900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4168BDF6-25C9-A9D8-05C2-15B0E6172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Componentele</a:t>
            </a:r>
            <a:r>
              <a:rPr lang="en-US" dirty="0"/>
              <a:t> </a:t>
            </a:r>
            <a:r>
              <a:rPr lang="en-US" dirty="0" err="1"/>
              <a:t>folosite</a:t>
            </a: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D73673E1-4307-AEC0-BB38-FA3C4F7A5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1. </a:t>
            </a:r>
            <a:r>
              <a:rPr lang="en-US" dirty="0" err="1"/>
              <a:t>Electrovalva</a:t>
            </a:r>
            <a:r>
              <a:rPr lang="en-US" dirty="0"/>
              <a:t> 12V</a:t>
            </a:r>
          </a:p>
          <a:p>
            <a:r>
              <a:rPr lang="en-US" dirty="0"/>
              <a:t>2. Arduino Uno</a:t>
            </a:r>
          </a:p>
          <a:p>
            <a:r>
              <a:rPr lang="en-US" dirty="0"/>
              <a:t>3.Leduri</a:t>
            </a:r>
          </a:p>
          <a:p>
            <a:r>
              <a:rPr lang="en-US" dirty="0"/>
              <a:t>4.Senzor </a:t>
            </a:r>
            <a:r>
              <a:rPr lang="en-US" dirty="0" err="1"/>
              <a:t>umiditate</a:t>
            </a:r>
            <a:r>
              <a:rPr lang="en-US" dirty="0"/>
              <a:t> sol</a:t>
            </a:r>
          </a:p>
          <a:p>
            <a:r>
              <a:rPr lang="en-US" dirty="0"/>
              <a:t>5.Senzor </a:t>
            </a:r>
            <a:r>
              <a:rPr lang="en-US" dirty="0" err="1"/>
              <a:t>temperatura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umiditate</a:t>
            </a:r>
            <a:endParaRPr lang="en-US" dirty="0"/>
          </a:p>
          <a:p>
            <a:r>
              <a:rPr lang="en-US" dirty="0"/>
              <a:t>6.Releu 5V </a:t>
            </a:r>
          </a:p>
          <a:p>
            <a:r>
              <a:rPr lang="en-US" dirty="0"/>
              <a:t>7.Debitmetru</a:t>
            </a:r>
          </a:p>
          <a:p>
            <a:r>
              <a:rPr lang="en-US" dirty="0"/>
              <a:t>8.Pompa</a:t>
            </a:r>
          </a:p>
          <a:p>
            <a:r>
              <a:rPr lang="en-US" dirty="0"/>
              <a:t>9. </a:t>
            </a:r>
            <a:r>
              <a:rPr lang="en-US" dirty="0" err="1"/>
              <a:t>Buton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pornire</a:t>
            </a:r>
            <a:r>
              <a:rPr lang="en-US" dirty="0"/>
              <a:t>/</a:t>
            </a:r>
            <a:r>
              <a:rPr lang="en-US" dirty="0" err="1"/>
              <a:t>oprire</a:t>
            </a:r>
            <a:r>
              <a:rPr lang="en-US" dirty="0"/>
              <a:t> </a:t>
            </a:r>
            <a:r>
              <a:rPr lang="en-US" dirty="0" err="1"/>
              <a:t>electrovalva</a:t>
            </a:r>
            <a:endParaRPr lang="en-US" dirty="0"/>
          </a:p>
          <a:p>
            <a:r>
              <a:rPr lang="en-US" dirty="0"/>
              <a:t>10.Rezistenta 220 </a:t>
            </a:r>
            <a:r>
              <a:rPr lang="en-US" dirty="0" err="1"/>
              <a:t>Ohmi</a:t>
            </a:r>
            <a:endParaRPr lang="en-US" dirty="0"/>
          </a:p>
          <a:p>
            <a:r>
              <a:rPr lang="en-US" dirty="0"/>
              <a:t>11.sursa 12V</a:t>
            </a:r>
          </a:p>
        </p:txBody>
      </p:sp>
    </p:spTree>
    <p:extLst>
      <p:ext uri="{BB962C8B-B14F-4D97-AF65-F5344CB8AC3E}">
        <p14:creationId xmlns:p14="http://schemas.microsoft.com/office/powerpoint/2010/main" val="2646006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F826806E-08C6-F4DA-631D-2E806BE403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505DFABA-ED31-0133-3341-87F41301CD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o-RO" dirty="0"/>
          </a:p>
        </p:txBody>
      </p:sp>
      <p:pic>
        <p:nvPicPr>
          <p:cNvPr id="5" name="Imagine 4" descr="O imagine care conține diagramă, schematic&#10;&#10;Descriere generată automat">
            <a:extLst>
              <a:ext uri="{FF2B5EF4-FFF2-40B4-BE49-F238E27FC236}">
                <a16:creationId xmlns:a16="http://schemas.microsoft.com/office/drawing/2014/main" id="{38A098FB-0179-B5D7-ECBB-7FED0731C1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356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4" name="Rectangle 1053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6" name="Rectangle 1055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58" name="Isosceles Triangle 1057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D5EE6298-4713-3714-1F79-743343D5B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Releu</a:t>
            </a:r>
            <a:endParaRPr lang="ro-RO">
              <a:solidFill>
                <a:schemeClr val="bg1"/>
              </a:solidFill>
            </a:endParaRP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415EBF4D-31BF-60DE-4108-F5249EDD1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Releul este un intrerupator pentru actionarea electrovalvei care porneste si opreste robinetul din apasarea butonului on/off.</a:t>
            </a:r>
          </a:p>
          <a:p>
            <a:r>
              <a: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Comutatia se face prin intermediul unui tranzistor care </a:t>
            </a:r>
            <a:r>
              <a:rPr lang="ro-RO" b="0" i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amplifica</a:t>
            </a:r>
            <a:r>
              <a:rPr lang="en-US" b="0" i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semnalul</a:t>
            </a:r>
            <a:r>
              <a: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o-RO">
              <a:solidFill>
                <a:schemeClr val="bg1"/>
              </a:solidFill>
            </a:endParaRPr>
          </a:p>
        </p:txBody>
      </p:sp>
      <p:pic>
        <p:nvPicPr>
          <p:cNvPr id="1028" name="Picture 4" descr="Modul cu 1 releu alimentare 5V, contact 10A - AC 220, shift level, optocuplor TTL relee Arduino auto">
            <a:extLst>
              <a:ext uri="{FF2B5EF4-FFF2-40B4-BE49-F238E27FC236}">
                <a16:creationId xmlns:a16="http://schemas.microsoft.com/office/drawing/2014/main" id="{A4E750CE-B141-7983-C8F4-F83948E6BF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1" y="1108167"/>
            <a:ext cx="5143500" cy="462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0" name="Isosceles Triangle 1059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744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77" name="Rectangle 2056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8" name="Rectangle 2058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79" name="Isosceles Triangle 206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7EE63A0D-1316-D4F9-51D4-FCDB7F6C9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err="1">
                <a:solidFill>
                  <a:schemeClr val="bg1"/>
                </a:solidFill>
              </a:rPr>
              <a:t>Electrovalva</a:t>
            </a:r>
            <a:endParaRPr lang="ro-RO" dirty="0">
              <a:solidFill>
                <a:schemeClr val="bg1"/>
              </a:solidFill>
            </a:endParaRPr>
          </a:p>
        </p:txBody>
      </p:sp>
      <p:sp>
        <p:nvSpPr>
          <p:cNvPr id="2080" name="Content Placeholder 2053">
            <a:extLst>
              <a:ext uri="{FF2B5EF4-FFF2-40B4-BE49-F238E27FC236}">
                <a16:creationId xmlns:a16="http://schemas.microsoft.com/office/drawing/2014/main" id="{87A163EC-7A39-D931-A3C3-9A0F90522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ro-RO" b="0" i="0" dirty="0">
                <a:solidFill>
                  <a:schemeClr val="bg1"/>
                </a:solidFill>
                <a:effectLst/>
                <a:latin typeface="Söhne"/>
              </a:rPr>
              <a:t>O electrovalvă este un dispozitiv controlabil electronic, utilizat pentru a controla fluxul de lichide sau gaze într-un sistem. Aceasta funcționează prin deschiderea și închiderea mecanică a unei supape prin intermediul unui solenoid electric.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50" name="Picture 2" descr="Electrovalva 1/2&quot; N/C - 12V,24V si 230VAC Water Aer fluide apa solenoid Magnetic">
            <a:extLst>
              <a:ext uri="{FF2B5EF4-FFF2-40B4-BE49-F238E27FC236}">
                <a16:creationId xmlns:a16="http://schemas.microsoft.com/office/drawing/2014/main" id="{E4EF8BD5-024C-37D7-D544-08AC558FE0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17616" y="972608"/>
            <a:ext cx="4900269" cy="4900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81" name="Isosceles Triangle 206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252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1" name="Rectangle 308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3" name="Rectangle 3082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085" name="Isosceles Triangle 3084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840C4FDA-5061-23F8-CEBD-BA7927691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937" y="662847"/>
            <a:ext cx="4521701" cy="1375608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Senzorul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temperatura,umiditate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umiditate</a:t>
            </a:r>
            <a:r>
              <a:rPr lang="en-US" dirty="0">
                <a:solidFill>
                  <a:schemeClr val="bg1"/>
                </a:solidFill>
              </a:rPr>
              <a:t> sol</a:t>
            </a:r>
            <a:br>
              <a:rPr lang="en-US" dirty="0">
                <a:solidFill>
                  <a:schemeClr val="bg1"/>
                </a:solidFill>
              </a:rPr>
            </a:br>
            <a:endParaRPr lang="ro-RO" dirty="0">
              <a:solidFill>
                <a:schemeClr val="bg1"/>
              </a:solidFill>
            </a:endParaRPr>
          </a:p>
        </p:txBody>
      </p:sp>
      <p:sp>
        <p:nvSpPr>
          <p:cNvPr id="3078" name="Content Placeholder 3077">
            <a:extLst>
              <a:ext uri="{FF2B5EF4-FFF2-40B4-BE49-F238E27FC236}">
                <a16:creationId xmlns:a16="http://schemas.microsoft.com/office/drawing/2014/main" id="{4997F4C0-0521-8343-4960-1E3902CC6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ro-RO" b="0" i="0" dirty="0">
                <a:solidFill>
                  <a:schemeClr val="bg1"/>
                </a:solidFill>
                <a:effectLst/>
                <a:latin typeface="Söhne"/>
              </a:rPr>
              <a:t>Senzorul DHT11 este un senzor digital utilizat pentru a măsura temperatura și umiditatea ambientală. Acesta are un singur canal de măsurare și furnizează date în format digital prin intermediul unui protocol de comunicație unic.</a:t>
            </a:r>
          </a:p>
          <a:p>
            <a:pPr algn="l"/>
            <a:r>
              <a:rPr lang="ro-RO" b="0" i="0" dirty="0">
                <a:solidFill>
                  <a:schemeClr val="bg1"/>
                </a:solidFill>
                <a:effectLst/>
                <a:latin typeface="Söhne"/>
              </a:rPr>
              <a:t>Senzorul de umiditate a solului este utilizat pentru a măsura umiditatea din sol. Acesta detectează nivelul de umiditate al solului și furnizează o valoare analogică sau digitală, care poate fi utilizată pentru a controla irigarea plantelor sau pentru a monitoriza starea solului în aplicații agricole.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87" name="Isosceles Triangle 3086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5" name="CasetăText 4">
            <a:extLst>
              <a:ext uri="{FF2B5EF4-FFF2-40B4-BE49-F238E27FC236}">
                <a16:creationId xmlns:a16="http://schemas.microsoft.com/office/drawing/2014/main" id="{7674E59F-DA79-7501-433F-7D055BE18F52}"/>
              </a:ext>
            </a:extLst>
          </p:cNvPr>
          <p:cNvSpPr txBox="1"/>
          <p:nvPr/>
        </p:nvSpPr>
        <p:spPr>
          <a:xfrm>
            <a:off x="5647395" y="1131216"/>
            <a:ext cx="30590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Senzorul</a:t>
            </a:r>
            <a:r>
              <a:rPr lang="en-US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0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temperatura</a:t>
            </a:r>
            <a:r>
              <a:rPr lang="en-US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umiditate</a:t>
            </a:r>
            <a:endParaRPr lang="ro-RO" sz="2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asetăText 5">
            <a:extLst>
              <a:ext uri="{FF2B5EF4-FFF2-40B4-BE49-F238E27FC236}">
                <a16:creationId xmlns:a16="http://schemas.microsoft.com/office/drawing/2014/main" id="{74175EDC-882C-6BD8-C282-8796BE9F9FF8}"/>
              </a:ext>
            </a:extLst>
          </p:cNvPr>
          <p:cNvSpPr txBox="1"/>
          <p:nvPr/>
        </p:nvSpPr>
        <p:spPr>
          <a:xfrm>
            <a:off x="9477075" y="1119819"/>
            <a:ext cx="30590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Umiditate</a:t>
            </a:r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sol</a:t>
            </a:r>
            <a:endParaRPr lang="ro-RO" sz="24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82" name="Picture 10" descr="Senzor DHT11 temperatura si umiditate arduino mega uno digital modul pic iot">
            <a:extLst>
              <a:ext uri="{FF2B5EF4-FFF2-40B4-BE49-F238E27FC236}">
                <a16:creationId xmlns:a16="http://schemas.microsoft.com/office/drawing/2014/main" id="{3DBEE401-3C4E-83C8-2464-1EF4491238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9301" y="2060749"/>
            <a:ext cx="3446593" cy="3446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Senzor umiditate sol,shield,modul, Hygrometer, Higrometru, Arduino uno">
            <a:extLst>
              <a:ext uri="{FF2B5EF4-FFF2-40B4-BE49-F238E27FC236}">
                <a16:creationId xmlns:a16="http://schemas.microsoft.com/office/drawing/2014/main" id="{8E8C28F0-BC51-27FA-9EEA-AD4448C9C8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3171" y="1840920"/>
            <a:ext cx="3176154" cy="3176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8501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1" name="Rectangle 308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3" name="Rectangle 3082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085" name="Isosceles Triangle 3084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840C4FDA-5061-23F8-CEBD-BA7927691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937" y="662847"/>
            <a:ext cx="4521701" cy="1375608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Pompa</a:t>
            </a:r>
            <a:br>
              <a:rPr lang="en-US" dirty="0">
                <a:solidFill>
                  <a:schemeClr val="bg1"/>
                </a:solidFill>
              </a:rPr>
            </a:br>
            <a:endParaRPr lang="ro-RO" dirty="0">
              <a:solidFill>
                <a:schemeClr val="bg1"/>
              </a:solidFill>
            </a:endParaRPr>
          </a:p>
        </p:txBody>
      </p:sp>
      <p:sp>
        <p:nvSpPr>
          <p:cNvPr id="3078" name="Content Placeholder 3077">
            <a:extLst>
              <a:ext uri="{FF2B5EF4-FFF2-40B4-BE49-F238E27FC236}">
                <a16:creationId xmlns:a16="http://schemas.microsoft.com/office/drawing/2014/main" id="{4997F4C0-0521-8343-4960-1E3902CC6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o-RO" b="0" i="0" dirty="0">
                <a:solidFill>
                  <a:schemeClr val="bg1"/>
                </a:solidFill>
                <a:effectLst/>
                <a:latin typeface="Söhne"/>
              </a:rPr>
              <a:t>O pompă de presiune a apei este un dispozitiv utilizat pentru a crește presiunea apei într-un sistem de alimentare cu apă. Aceasta funcționează prin aspirarea apei dintr-un rezervor sau o sursă de apă și apoi pomparea ei într-un sistem sau o rețea de conducte.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87" name="Isosceles Triangle 3086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5" name="CasetăText 4">
            <a:extLst>
              <a:ext uri="{FF2B5EF4-FFF2-40B4-BE49-F238E27FC236}">
                <a16:creationId xmlns:a16="http://schemas.microsoft.com/office/drawing/2014/main" id="{7674E59F-DA79-7501-433F-7D055BE18F52}"/>
              </a:ext>
            </a:extLst>
          </p:cNvPr>
          <p:cNvSpPr txBox="1"/>
          <p:nvPr/>
        </p:nvSpPr>
        <p:spPr>
          <a:xfrm>
            <a:off x="7093657" y="783126"/>
            <a:ext cx="30590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Pompa</a:t>
            </a:r>
            <a:endParaRPr lang="ro-RO" sz="3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 descr="💰Cumpără JT-160A de joasă presiune DC 12V USB fără perii submersibile  motor pompa de apa ieftin — cel mai bun preț și livrare rapidă | ⭐magazinul  online Joom">
            <a:extLst>
              <a:ext uri="{FF2B5EF4-FFF2-40B4-BE49-F238E27FC236}">
                <a16:creationId xmlns:a16="http://schemas.microsoft.com/office/drawing/2014/main" id="{77C06474-B58E-A25A-C7FE-FF42BCE4A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4116" y="1383292"/>
            <a:ext cx="4128751" cy="412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3959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1" name="Rectangle 308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3" name="Rectangle 3082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085" name="Isosceles Triangle 3084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840C4FDA-5061-23F8-CEBD-BA7927691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937" y="662847"/>
            <a:ext cx="4521701" cy="1375608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Debitmetru</a:t>
            </a:r>
            <a:br>
              <a:rPr lang="en-US" dirty="0">
                <a:solidFill>
                  <a:schemeClr val="bg1"/>
                </a:solidFill>
              </a:rPr>
            </a:br>
            <a:endParaRPr lang="ro-RO" dirty="0">
              <a:solidFill>
                <a:schemeClr val="bg1"/>
              </a:solidFill>
            </a:endParaRPr>
          </a:p>
        </p:txBody>
      </p:sp>
      <p:sp>
        <p:nvSpPr>
          <p:cNvPr id="3078" name="Content Placeholder 3077">
            <a:extLst>
              <a:ext uri="{FF2B5EF4-FFF2-40B4-BE49-F238E27FC236}">
                <a16:creationId xmlns:a16="http://schemas.microsoft.com/office/drawing/2014/main" id="{4997F4C0-0521-8343-4960-1E3902CC6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o-RO" b="0" i="0" dirty="0">
                <a:solidFill>
                  <a:schemeClr val="bg1"/>
                </a:solidFill>
                <a:effectLst/>
                <a:latin typeface="Söhne"/>
              </a:rPr>
              <a:t>Un debitmetru este un dispozitiv utilizat pentru a măsura debitul unui fluid, cum ar fi un lichid sau un gaz, care trece printr-un sistem. </a:t>
            </a:r>
            <a:endParaRPr lang="en-US" b="0" i="0" dirty="0">
              <a:solidFill>
                <a:schemeClr val="bg1"/>
              </a:solidFill>
              <a:effectLst/>
              <a:latin typeface="Söhne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  <a:latin typeface="Söhne"/>
              </a:rPr>
              <a:t>Putem</a:t>
            </a:r>
            <a:r>
              <a:rPr lang="en-US" dirty="0">
                <a:solidFill>
                  <a:schemeClr val="bg1"/>
                </a:solidFill>
                <a:latin typeface="Söhne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öhne"/>
              </a:rPr>
              <a:t>masura</a:t>
            </a:r>
            <a:r>
              <a:rPr lang="en-US" dirty="0">
                <a:solidFill>
                  <a:schemeClr val="bg1"/>
                </a:solidFill>
                <a:latin typeface="Söhne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öhne"/>
              </a:rPr>
              <a:t>si</a:t>
            </a:r>
            <a:r>
              <a:rPr lang="en-US" dirty="0">
                <a:solidFill>
                  <a:schemeClr val="bg1"/>
                </a:solidFill>
                <a:latin typeface="Söhne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öhne"/>
              </a:rPr>
              <a:t>volumul</a:t>
            </a:r>
            <a:r>
              <a:rPr lang="en-US" dirty="0">
                <a:solidFill>
                  <a:schemeClr val="bg1"/>
                </a:solidFill>
                <a:latin typeface="Söhne"/>
              </a:rPr>
              <a:t> din recipient </a:t>
            </a:r>
            <a:r>
              <a:rPr lang="en-US" dirty="0" err="1">
                <a:solidFill>
                  <a:schemeClr val="bg1"/>
                </a:solidFill>
                <a:latin typeface="Söhne"/>
              </a:rPr>
              <a:t>folosind</a:t>
            </a:r>
            <a:r>
              <a:rPr lang="en-US" dirty="0">
                <a:solidFill>
                  <a:schemeClr val="bg1"/>
                </a:solidFill>
                <a:latin typeface="Söhne"/>
              </a:rPr>
              <a:t> o formula </a:t>
            </a:r>
            <a:r>
              <a:rPr lang="en-US" dirty="0" err="1">
                <a:solidFill>
                  <a:schemeClr val="bg1"/>
                </a:solidFill>
                <a:latin typeface="Söhne"/>
              </a:rPr>
              <a:t>pentru</a:t>
            </a:r>
            <a:r>
              <a:rPr lang="en-US" dirty="0">
                <a:solidFill>
                  <a:schemeClr val="bg1"/>
                </a:solidFill>
                <a:latin typeface="Söhne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öhne"/>
              </a:rPr>
              <a:t>calcularea</a:t>
            </a:r>
            <a:r>
              <a:rPr lang="en-US" dirty="0">
                <a:solidFill>
                  <a:schemeClr val="bg1"/>
                </a:solidFill>
                <a:latin typeface="Söhne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öhne"/>
              </a:rPr>
              <a:t>acesteia</a:t>
            </a:r>
            <a:r>
              <a:rPr lang="en-US" dirty="0">
                <a:solidFill>
                  <a:schemeClr val="bg1"/>
                </a:solidFill>
                <a:latin typeface="Söhne"/>
              </a:rPr>
              <a:t>.</a:t>
            </a:r>
          </a:p>
          <a:p>
            <a:pPr marL="0" indent="0">
              <a:buNone/>
            </a:pPr>
            <a:r>
              <a:rPr lang="ro-RO" b="0" i="0" dirty="0">
                <a:solidFill>
                  <a:schemeClr val="bg1"/>
                </a:solidFill>
                <a:effectLst/>
                <a:latin typeface="Söhne"/>
              </a:rPr>
              <a:t>Volum = Debit </a:t>
            </a:r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*</a:t>
            </a:r>
            <a:r>
              <a:rPr lang="ro-RO" b="0" i="0" dirty="0">
                <a:solidFill>
                  <a:schemeClr val="bg1"/>
                </a:solidFill>
                <a:effectLst/>
                <a:latin typeface="Söhne"/>
              </a:rPr>
              <a:t> Timp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87" name="Isosceles Triangle 3086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5" name="CasetăText 4">
            <a:extLst>
              <a:ext uri="{FF2B5EF4-FFF2-40B4-BE49-F238E27FC236}">
                <a16:creationId xmlns:a16="http://schemas.microsoft.com/office/drawing/2014/main" id="{7674E59F-DA79-7501-433F-7D055BE18F52}"/>
              </a:ext>
            </a:extLst>
          </p:cNvPr>
          <p:cNvSpPr txBox="1"/>
          <p:nvPr/>
        </p:nvSpPr>
        <p:spPr>
          <a:xfrm>
            <a:off x="7093657" y="783126"/>
            <a:ext cx="30590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Pompa</a:t>
            </a:r>
            <a:endParaRPr lang="ro-RO" sz="3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 descr="💰Cumpără JT-160A de joasă presiune DC 12V USB fără perii submersibile  motor pompa de apa ieftin — cel mai bun preț și livrare rapidă | ⭐magazinul  online Joom">
            <a:extLst>
              <a:ext uri="{FF2B5EF4-FFF2-40B4-BE49-F238E27FC236}">
                <a16:creationId xmlns:a16="http://schemas.microsoft.com/office/drawing/2014/main" id="{77C06474-B58E-A25A-C7FE-FF42BCE4A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4116" y="1383292"/>
            <a:ext cx="4128751" cy="412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6174329"/>
      </p:ext>
    </p:extLst>
  </p:cSld>
  <p:clrMapOvr>
    <a:masterClrMapping/>
  </p:clrMapOvr>
</p:sld>
</file>

<file path=ppt/theme/theme1.xml><?xml version="1.0" encoding="utf-8"?>
<a:theme xmlns:a="http://schemas.openxmlformats.org/drawingml/2006/main" name="Fațetă">
  <a:themeElements>
    <a:clrScheme name="Fațetă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țetă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țetă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598</TotalTime>
  <Words>502</Words>
  <Application>Microsoft Office PowerPoint</Application>
  <PresentationFormat>Ecran lat</PresentationFormat>
  <Paragraphs>48</Paragraphs>
  <Slides>11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7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11</vt:i4>
      </vt:variant>
    </vt:vector>
  </HeadingPairs>
  <TitlesOfParts>
    <vt:vector size="19" baseType="lpstr">
      <vt:lpstr>Arial</vt:lpstr>
      <vt:lpstr>Segoe UI Historic</vt:lpstr>
      <vt:lpstr>Söhne</vt:lpstr>
      <vt:lpstr>Times New Roman</vt:lpstr>
      <vt:lpstr>Trebuchet MS</vt:lpstr>
      <vt:lpstr>Wingdings</vt:lpstr>
      <vt:lpstr>Wingdings 3</vt:lpstr>
      <vt:lpstr>Fațetă</vt:lpstr>
      <vt:lpstr>Fantana arteziana</vt:lpstr>
      <vt:lpstr>Obiective</vt:lpstr>
      <vt:lpstr>Componentele folosite</vt:lpstr>
      <vt:lpstr>Prezentare PowerPoint</vt:lpstr>
      <vt:lpstr>Releu</vt:lpstr>
      <vt:lpstr> Electrovalva</vt:lpstr>
      <vt:lpstr>Senzorul de temperatura,umiditate si umiditate sol </vt:lpstr>
      <vt:lpstr>Pompa </vt:lpstr>
      <vt:lpstr>Debitmetru </vt:lpstr>
      <vt:lpstr>Conexiune seriala dintre Arduino  IDE si Java Eclipse</vt:lpstr>
      <vt:lpstr>Prezentare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Prezentare PowerPoint</dc:title>
  <dc:creator>Penoiu Dennis Gabriel</dc:creator>
  <cp:lastModifiedBy>Penoiu Dennis Gabriel</cp:lastModifiedBy>
  <cp:revision>5</cp:revision>
  <dcterms:created xsi:type="dcterms:W3CDTF">2023-04-24T18:23:16Z</dcterms:created>
  <dcterms:modified xsi:type="dcterms:W3CDTF">2023-05-15T22:04:31Z</dcterms:modified>
</cp:coreProperties>
</file>