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11/21/2024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316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80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702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080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802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090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064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11/21/2024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683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609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939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037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11/21/2024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09779546"/>
      </p:ext>
    </p:extLst>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7"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7" name="Rectangle 1036">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9" name="Rectangle 103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1" name="Rectangle 1040">
            <a:extLst>
              <a:ext uri="{FF2B5EF4-FFF2-40B4-BE49-F238E27FC236}">
                <a16:creationId xmlns:a16="http://schemas.microsoft.com/office/drawing/2014/main" id="{8E6613BA-415A-4A35-90E0-E031E5096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9030" y="0"/>
            <a:ext cx="620296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3" name="Rectangle 1042">
            <a:extLst>
              <a:ext uri="{FF2B5EF4-FFF2-40B4-BE49-F238E27FC236}">
                <a16:creationId xmlns:a16="http://schemas.microsoft.com/office/drawing/2014/main" id="{E772886C-B41D-47A1-A831-869BA0F6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989030" y="22493"/>
            <a:ext cx="6202969" cy="6830508"/>
          </a:xfrm>
          <a:prstGeom prst="rect">
            <a:avLst/>
          </a:prstGeom>
          <a:blipFill dpi="0" rotWithShape="1">
            <a:blip r:embed="rId2">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E47BB2-E630-3DD9-06A6-600CF1910098}"/>
              </a:ext>
            </a:extLst>
          </p:cNvPr>
          <p:cNvSpPr>
            <a:spLocks noGrp="1"/>
          </p:cNvSpPr>
          <p:nvPr>
            <p:ph type="ctrTitle"/>
          </p:nvPr>
        </p:nvSpPr>
        <p:spPr>
          <a:xfrm>
            <a:off x="6434328" y="744909"/>
            <a:ext cx="4919472" cy="3155419"/>
          </a:xfrm>
        </p:spPr>
        <p:txBody>
          <a:bodyPr anchor="b">
            <a:normAutofit fontScale="90000"/>
          </a:bodyPr>
          <a:lstStyle/>
          <a:p>
            <a:pPr>
              <a:lnSpc>
                <a:spcPct val="90000"/>
              </a:lnSpc>
            </a:pPr>
            <a:r>
              <a:rPr lang="en-US" sz="3400" kern="0" dirty="0" err="1">
                <a:effectLst/>
                <a:latin typeface="Algerian" panose="04020705040A02060702" pitchFamily="82" charset="0"/>
                <a:ea typeface="STCaiyun" panose="020B0503020204020204" pitchFamily="2" charset="-122"/>
              </a:rPr>
              <a:t>Proiectarea</a:t>
            </a:r>
            <a:r>
              <a:rPr lang="en-US" sz="3400" kern="0" dirty="0">
                <a:effectLst/>
                <a:latin typeface="Algerian" panose="04020705040A02060702" pitchFamily="82" charset="0"/>
                <a:ea typeface="STCaiyun" panose="020B0503020204020204" pitchFamily="2" charset="-122"/>
              </a:rPr>
              <a:t> </a:t>
            </a:r>
            <a:r>
              <a:rPr lang="en-US" sz="3400" kern="0" dirty="0" err="1">
                <a:effectLst/>
                <a:latin typeface="Algerian" panose="04020705040A02060702" pitchFamily="82" charset="0"/>
                <a:ea typeface="STCaiyun" panose="020B0503020204020204" pitchFamily="2" charset="-122"/>
              </a:rPr>
              <a:t>si</a:t>
            </a:r>
            <a:r>
              <a:rPr lang="en-US" sz="3400" kern="0" dirty="0">
                <a:effectLst/>
                <a:latin typeface="Algerian" panose="04020705040A02060702" pitchFamily="82" charset="0"/>
                <a:ea typeface="STCaiyun" panose="020B0503020204020204" pitchFamily="2" charset="-122"/>
              </a:rPr>
              <a:t> </a:t>
            </a:r>
            <a:r>
              <a:rPr lang="en-US" sz="3400" kern="0" dirty="0" err="1">
                <a:effectLst/>
                <a:latin typeface="Algerian" panose="04020705040A02060702" pitchFamily="82" charset="0"/>
                <a:ea typeface="STCaiyun" panose="020B0503020204020204" pitchFamily="2" charset="-122"/>
              </a:rPr>
              <a:t>implementarea</a:t>
            </a:r>
            <a:r>
              <a:rPr lang="en-US" sz="3400" kern="0" dirty="0">
                <a:effectLst/>
                <a:latin typeface="Algerian" panose="04020705040A02060702" pitchFamily="82" charset="0"/>
                <a:ea typeface="STCaiyun" panose="020B0503020204020204" pitchFamily="2" charset="-122"/>
              </a:rPr>
              <a:t> </a:t>
            </a:r>
            <a:r>
              <a:rPr lang="en-US" sz="3400" kern="0" dirty="0" err="1">
                <a:effectLst/>
                <a:latin typeface="Algerian" panose="04020705040A02060702" pitchFamily="82" charset="0"/>
                <a:ea typeface="STCaiyun" panose="020B0503020204020204" pitchFamily="2" charset="-122"/>
              </a:rPr>
              <a:t>unui</a:t>
            </a:r>
            <a:r>
              <a:rPr lang="en-US" sz="3400" kern="0" dirty="0">
                <a:effectLst/>
                <a:latin typeface="Algerian" panose="04020705040A02060702" pitchFamily="82" charset="0"/>
                <a:ea typeface="STCaiyun" panose="020B0503020204020204" pitchFamily="2" charset="-122"/>
              </a:rPr>
              <a:t> agent </a:t>
            </a:r>
            <a:r>
              <a:rPr lang="en-US" sz="3400" kern="0" dirty="0" err="1">
                <a:effectLst/>
                <a:latin typeface="Algerian" panose="04020705040A02060702" pitchFamily="82" charset="0"/>
                <a:ea typeface="STCaiyun" panose="020B0503020204020204" pitchFamily="2" charset="-122"/>
              </a:rPr>
              <a:t>ce</a:t>
            </a:r>
            <a:r>
              <a:rPr lang="en-US" sz="3400" kern="0" dirty="0">
                <a:effectLst/>
                <a:latin typeface="Algerian" panose="04020705040A02060702" pitchFamily="82" charset="0"/>
                <a:ea typeface="STCaiyun" panose="020B0503020204020204" pitchFamily="2" charset="-122"/>
              </a:rPr>
              <a:t> </a:t>
            </a:r>
            <a:r>
              <a:rPr lang="en-US" sz="3400" kern="0" dirty="0" err="1">
                <a:effectLst/>
                <a:latin typeface="Algerian" panose="04020705040A02060702" pitchFamily="82" charset="0"/>
                <a:ea typeface="STCaiyun" panose="020B0503020204020204" pitchFamily="2" charset="-122"/>
              </a:rPr>
              <a:t>simuleaza</a:t>
            </a:r>
            <a:r>
              <a:rPr lang="en-US" sz="3400" kern="0" dirty="0">
                <a:effectLst/>
                <a:latin typeface="Algerian" panose="04020705040A02060702" pitchFamily="82" charset="0"/>
                <a:ea typeface="STCaiyun" panose="020B0503020204020204" pitchFamily="2" charset="-122"/>
              </a:rPr>
              <a:t> un robot </a:t>
            </a:r>
            <a:r>
              <a:rPr lang="en-US" sz="3400" kern="0" dirty="0" err="1">
                <a:effectLst/>
                <a:latin typeface="Algerian" panose="04020705040A02060702" pitchFamily="82" charset="0"/>
                <a:ea typeface="STCaiyun" panose="020B0503020204020204" pitchFamily="2" charset="-122"/>
              </a:rPr>
              <a:t>mobil</a:t>
            </a:r>
            <a:r>
              <a:rPr lang="en-US" sz="3400" kern="0" dirty="0">
                <a:effectLst/>
                <a:latin typeface="Algerian" panose="04020705040A02060702" pitchFamily="82" charset="0"/>
                <a:ea typeface="STCaiyun" panose="020B0503020204020204" pitchFamily="2" charset="-122"/>
              </a:rPr>
              <a:t> pentru </a:t>
            </a:r>
            <a:r>
              <a:rPr lang="en-US" sz="3400" kern="0" dirty="0" err="1">
                <a:effectLst/>
                <a:latin typeface="Algerian" panose="04020705040A02060702" pitchFamily="82" charset="0"/>
                <a:ea typeface="STCaiyun" panose="020B0503020204020204" pitchFamily="2" charset="-122"/>
              </a:rPr>
              <a:t>curatat</a:t>
            </a:r>
            <a:r>
              <a:rPr lang="en-US" sz="3400" kern="0" dirty="0">
                <a:effectLst/>
                <a:latin typeface="Algerian" panose="04020705040A02060702" pitchFamily="82" charset="0"/>
                <a:ea typeface="STCaiyun" panose="020B0503020204020204" pitchFamily="2" charset="-122"/>
              </a:rPr>
              <a:t> </a:t>
            </a:r>
            <a:r>
              <a:rPr lang="en-US" sz="3400" kern="0" dirty="0" err="1">
                <a:effectLst/>
                <a:latin typeface="Algerian" panose="04020705040A02060702" pitchFamily="82" charset="0"/>
                <a:ea typeface="STCaiyun" panose="020B0503020204020204" pitchFamily="2" charset="-122"/>
              </a:rPr>
              <a:t>gunoiul</a:t>
            </a:r>
            <a:r>
              <a:rPr lang="en-US" sz="3400" kern="0" dirty="0">
                <a:effectLst/>
                <a:latin typeface="Algerian" panose="04020705040A02060702" pitchFamily="82" charset="0"/>
                <a:ea typeface="STCaiyun" panose="020B0503020204020204" pitchFamily="2" charset="-122"/>
              </a:rPr>
              <a:t>. </a:t>
            </a:r>
            <a:br>
              <a:rPr lang="en-US" sz="3400" kern="0" dirty="0">
                <a:effectLst/>
                <a:latin typeface="Algerian" panose="04020705040A02060702" pitchFamily="82" charset="0"/>
                <a:ea typeface="STCaiyun" panose="020B0503020204020204" pitchFamily="2" charset="-122"/>
              </a:rPr>
            </a:br>
            <a:r>
              <a:rPr lang="en-US" sz="3400" kern="0" dirty="0">
                <a:effectLst/>
                <a:latin typeface="Algerian" panose="04020705040A02060702" pitchFamily="82" charset="0"/>
                <a:ea typeface="STCaiyun" panose="020B0503020204020204" pitchFamily="2" charset="-122"/>
              </a:rPr>
              <a:t>(ROBOCLEAN)</a:t>
            </a:r>
            <a:endParaRPr lang="en-US" sz="3400" dirty="0">
              <a:latin typeface="Algerian" panose="04020705040A02060702" pitchFamily="82" charset="0"/>
              <a:ea typeface="STCaiyun" panose="020B0503020204020204" pitchFamily="2" charset="-122"/>
            </a:endParaRPr>
          </a:p>
        </p:txBody>
      </p:sp>
      <p:sp>
        <p:nvSpPr>
          <p:cNvPr id="3" name="Subtitle 2">
            <a:extLst>
              <a:ext uri="{FF2B5EF4-FFF2-40B4-BE49-F238E27FC236}">
                <a16:creationId xmlns:a16="http://schemas.microsoft.com/office/drawing/2014/main" id="{4AE82730-0342-B617-EA35-DC56D5ABBAE7}"/>
              </a:ext>
            </a:extLst>
          </p:cNvPr>
          <p:cNvSpPr>
            <a:spLocks noGrp="1"/>
          </p:cNvSpPr>
          <p:nvPr>
            <p:ph type="subTitle" idx="1"/>
          </p:nvPr>
        </p:nvSpPr>
        <p:spPr>
          <a:xfrm>
            <a:off x="6634786" y="4622744"/>
            <a:ext cx="4919472" cy="2054306"/>
          </a:xfrm>
        </p:spPr>
        <p:txBody>
          <a:bodyPr anchor="t">
            <a:normAutofit/>
          </a:bodyPr>
          <a:lstStyle/>
          <a:p>
            <a:r>
              <a:rPr lang="ro-RO" sz="2200" dirty="0">
                <a:latin typeface="Times New Roman" panose="02020603050405020304" pitchFamily="18" charset="0"/>
                <a:cs typeface="Times New Roman" panose="02020603050405020304" pitchFamily="18" charset="0"/>
              </a:rPr>
              <a:t>Student </a:t>
            </a:r>
            <a:r>
              <a:rPr lang="en-US" sz="2200" dirty="0">
                <a:latin typeface="Times New Roman" panose="02020603050405020304" pitchFamily="18" charset="0"/>
                <a:cs typeface="Times New Roman" panose="02020603050405020304" pitchFamily="18" charset="0"/>
              </a:rPr>
              <a:t>: Penoiu Dennis-Gabriel</a:t>
            </a:r>
          </a:p>
          <a:p>
            <a:r>
              <a:rPr lang="en-US" sz="2200" dirty="0" err="1">
                <a:latin typeface="Times New Roman" panose="02020603050405020304" pitchFamily="18" charset="0"/>
                <a:cs typeface="Times New Roman" panose="02020603050405020304" pitchFamily="18" charset="0"/>
              </a:rPr>
              <a:t>Profesor</a:t>
            </a:r>
            <a:r>
              <a:rPr lang="en-US" sz="2200" dirty="0">
                <a:latin typeface="Times New Roman" panose="02020603050405020304" pitchFamily="18" charset="0"/>
                <a:cs typeface="Times New Roman" panose="02020603050405020304" pitchFamily="18" charset="0"/>
              </a:rPr>
              <a:t> : </a:t>
            </a:r>
            <a:r>
              <a:rPr lang="ro-RO" sz="2200" dirty="0">
                <a:effectLst/>
                <a:latin typeface="Times New Roman" panose="02020603050405020304" pitchFamily="18" charset="0"/>
                <a:ea typeface="Aptos" panose="020B0004020202020204" pitchFamily="34" charset="0"/>
                <a:cs typeface="Times New Roman" panose="02020603050405020304" pitchFamily="18" charset="0"/>
              </a:rPr>
              <a:t>Prof. dr. ing. Costin Bădică</a:t>
            </a:r>
            <a:endParaRPr lang="en-US" sz="22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030" name="Picture 6" descr="Would a robot vacuum cleaner work for you? - Good Housekeeping">
            <a:extLst>
              <a:ext uri="{FF2B5EF4-FFF2-40B4-BE49-F238E27FC236}">
                <a16:creationId xmlns:a16="http://schemas.microsoft.com/office/drawing/2014/main" id="{FA6758F5-F361-785D-44CB-89C5BDFBD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03" r="13228" b="-1"/>
          <a:stretch/>
        </p:blipFill>
        <p:spPr bwMode="auto">
          <a:xfrm>
            <a:off x="637742" y="567942"/>
            <a:ext cx="4817466" cy="57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29C2-8C2F-58A0-773E-E0293461352D}"/>
              </a:ext>
            </a:extLst>
          </p:cNvPr>
          <p:cNvSpPr>
            <a:spLocks noGrp="1"/>
          </p:cNvSpPr>
          <p:nvPr>
            <p:ph type="title"/>
          </p:nvPr>
        </p:nvSpPr>
        <p:spPr/>
        <p:txBody>
          <a:bodyPr/>
          <a:lstStyle/>
          <a:p>
            <a:r>
              <a:rPr lang="en-US" dirty="0">
                <a:latin typeface="Algerian" panose="04020705040A02060702" pitchFamily="82" charset="0"/>
              </a:rPr>
              <a:t>7. </a:t>
            </a:r>
            <a:r>
              <a:rPr lang="en-US" dirty="0" err="1">
                <a:latin typeface="Algerian" panose="04020705040A02060702" pitchFamily="82" charset="0"/>
              </a:rPr>
              <a:t>Concluzii</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675F7AB-2F94-0117-ABFE-7258B6E8ED36}"/>
              </a:ext>
            </a:extLst>
          </p:cNvPr>
          <p:cNvSpPr>
            <a:spLocks noGrp="1"/>
          </p:cNvSpPr>
          <p:nvPr>
            <p:ph idx="1"/>
          </p:nvPr>
        </p:nvSpPr>
        <p:spPr>
          <a:xfrm>
            <a:off x="838200" y="1591056"/>
            <a:ext cx="10515600" cy="5074920"/>
          </a:xfrm>
        </p:spPr>
        <p:txBody>
          <a:bodyPr>
            <a:normAutofit fontScale="47500" lnSpcReduction="20000"/>
          </a:bodyPr>
          <a:lstStyle/>
          <a:p>
            <a:r>
              <a:rPr lang="en-US" sz="3200" dirty="0" err="1">
                <a:latin typeface="Times New Roman" panose="02020603050405020304" pitchFamily="18" charset="0"/>
                <a:cs typeface="Times New Roman" panose="02020603050405020304" pitchFamily="18" charset="0"/>
              </a:rPr>
              <a:t>Proiectul</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RoboClean</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fost</a:t>
            </a:r>
            <a:r>
              <a:rPr lang="en-US" sz="3200" dirty="0">
                <a:latin typeface="Times New Roman" panose="02020603050405020304" pitchFamily="18" charset="0"/>
                <a:cs typeface="Times New Roman" panose="02020603050405020304" pitchFamily="18" charset="0"/>
              </a:rPr>
              <a:t> un </a:t>
            </a:r>
            <a:r>
              <a:rPr lang="en-US" sz="3200" dirty="0" err="1">
                <a:latin typeface="Times New Roman" panose="02020603050405020304" pitchFamily="18" charset="0"/>
                <a:cs typeface="Times New Roman" panose="02020603050405020304" pitchFamily="18" charset="0"/>
              </a:rPr>
              <a:t>succes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oferind</a:t>
            </a:r>
            <a:r>
              <a:rPr lang="en-US" sz="3200" dirty="0">
                <a:latin typeface="Times New Roman" panose="02020603050405020304" pitchFamily="18" charset="0"/>
                <a:cs typeface="Times New Roman" panose="02020603050405020304" pitchFamily="18" charset="0"/>
              </a:rPr>
              <a:t> un </a:t>
            </a:r>
            <a:r>
              <a:rPr lang="en-US" sz="3200" dirty="0" err="1">
                <a:latin typeface="Times New Roman" panose="02020603050405020304" pitchFamily="18" charset="0"/>
                <a:cs typeface="Times New Roman" panose="02020603050405020304" pitchFamily="18" charset="0"/>
              </a:rPr>
              <a:t>joc</a:t>
            </a:r>
            <a:r>
              <a:rPr lang="en-US" sz="3200" dirty="0">
                <a:latin typeface="Times New Roman" panose="02020603050405020304" pitchFamily="18" charset="0"/>
                <a:cs typeface="Times New Roman" panose="02020603050405020304" pitchFamily="18" charset="0"/>
              </a:rPr>
              <a:t> interactiv în care un robot </a:t>
            </a:r>
            <a:r>
              <a:rPr lang="en-US" sz="3200" dirty="0" err="1">
                <a:latin typeface="Times New Roman" panose="02020603050405020304" pitchFamily="18" charset="0"/>
                <a:cs typeface="Times New Roman" panose="02020603050405020304" pitchFamily="18" charset="0"/>
              </a:rPr>
              <a:t>mobil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colectează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gunoiul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dintr</a:t>
            </a:r>
            <a:r>
              <a:rPr lang="en-US" sz="3200" dirty="0">
                <a:latin typeface="Times New Roman" panose="02020603050405020304" pitchFamily="18" charset="0"/>
                <a:cs typeface="Times New Roman" panose="02020603050405020304" pitchFamily="18" charset="0"/>
              </a:rPr>
              <a:t>-un </a:t>
            </a:r>
            <a:r>
              <a:rPr lang="en-US" sz="3200" dirty="0" err="1">
                <a:latin typeface="Times New Roman" panose="02020603050405020304" pitchFamily="18" charset="0"/>
                <a:cs typeface="Times New Roman" panose="02020603050405020304" pitchFamily="18" charset="0"/>
              </a:rPr>
              <a:t>apartament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mișcării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robotului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colectarea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depunerea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gunoiului</a:t>
            </a:r>
            <a:r>
              <a:rPr lang="en-US" sz="3200" dirty="0">
                <a:latin typeface="Times New Roman" panose="02020603050405020304" pitchFamily="18" charset="0"/>
                <a:cs typeface="Times New Roman" panose="02020603050405020304" pitchFamily="18" charset="0"/>
              </a:rPr>
              <a:t>, precum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comutarea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între</a:t>
            </a:r>
            <a:r>
              <a:rPr lang="en-US" sz="3200" dirty="0">
                <a:latin typeface="Times New Roman" panose="02020603050405020304" pitchFamily="18" charset="0"/>
                <a:cs typeface="Times New Roman" panose="02020603050405020304" pitchFamily="18" charset="0"/>
              </a:rPr>
              <a:t> modul manual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cel AI au </a:t>
            </a:r>
            <a:r>
              <a:rPr lang="en-US" sz="3200" dirty="0" err="1">
                <a:latin typeface="Times New Roman" panose="02020603050405020304" pitchFamily="18" charset="0"/>
                <a:cs typeface="Times New Roman" panose="02020603050405020304" pitchFamily="18" charset="0"/>
              </a:rPr>
              <a:t>funcționat</a:t>
            </a:r>
            <a:r>
              <a:rPr lang="en-US" sz="3200" dirty="0">
                <a:latin typeface="Times New Roman" panose="02020603050405020304" pitchFamily="18" charset="0"/>
                <a:cs typeface="Times New Roman" panose="02020603050405020304" pitchFamily="18" charset="0"/>
              </a:rPr>
              <a:t> conform </a:t>
            </a:r>
            <a:r>
              <a:rPr lang="en-US" sz="3200" dirty="0" err="1">
                <a:latin typeface="Times New Roman" panose="02020603050405020304" pitchFamily="18" charset="0"/>
                <a:cs typeface="Times New Roman" panose="02020603050405020304" pitchFamily="18" charset="0"/>
              </a:rPr>
              <a:t>așteptărilor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Testările</a:t>
            </a:r>
            <a:r>
              <a:rPr lang="en-US" sz="3200" dirty="0">
                <a:latin typeface="Times New Roman" panose="02020603050405020304" pitchFamily="18" charset="0"/>
                <a:cs typeface="Times New Roman" panose="02020603050405020304" pitchFamily="18" charset="0"/>
              </a:rPr>
              <a:t> au </a:t>
            </a:r>
            <a:r>
              <a:rPr lang="en-US" sz="3200" dirty="0" err="1">
                <a:latin typeface="Times New Roman" panose="02020603050405020304" pitchFamily="18" charset="0"/>
                <a:cs typeface="Times New Roman" panose="02020603050405020304" pitchFamily="18" charset="0"/>
              </a:rPr>
              <a:t>confirmat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respectarea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regulilor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jocului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performanța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algoritmilor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interacțiunea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fluidă</a:t>
            </a:r>
            <a:r>
              <a:rPr lang="en-US" sz="3200" dirty="0">
                <a:latin typeface="Times New Roman" panose="02020603050405020304" pitchFamily="18" charset="0"/>
                <a:cs typeface="Times New Roman" panose="02020603050405020304" pitchFamily="18" charset="0"/>
              </a:rPr>
              <a:t> cu </a:t>
            </a:r>
            <a:r>
              <a:rPr lang="en-US" sz="3200" dirty="0" err="1">
                <a:latin typeface="Times New Roman" panose="02020603050405020304" pitchFamily="18" charset="0"/>
                <a:cs typeface="Times New Roman" panose="02020603050405020304" pitchFamily="18" charset="0"/>
              </a:rPr>
              <a:t>utilizatorul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creând</a:t>
            </a:r>
            <a:r>
              <a:rPr lang="en-US" sz="3200" dirty="0">
                <a:latin typeface="Times New Roman" panose="02020603050405020304" pitchFamily="18" charset="0"/>
                <a:cs typeface="Times New Roman" panose="02020603050405020304" pitchFamily="18" charset="0"/>
              </a:rPr>
              <a:t> o </a:t>
            </a:r>
            <a:r>
              <a:rPr lang="en-US" sz="3200" dirty="0" err="1">
                <a:latin typeface="Times New Roman" panose="02020603050405020304" pitchFamily="18" charset="0"/>
                <a:cs typeface="Times New Roman" panose="02020603050405020304" pitchFamily="18" charset="0"/>
              </a:rPr>
              <a:t>experiență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captivantă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bine </a:t>
            </a:r>
            <a:r>
              <a:rPr lang="en-US" sz="3200" dirty="0" err="1">
                <a:latin typeface="Times New Roman" panose="02020603050405020304" pitchFamily="18" charset="0"/>
                <a:cs typeface="Times New Roman" panose="02020603050405020304" pitchFamily="18" charset="0"/>
              </a:rPr>
              <a:t>realizată</a:t>
            </a:r>
            <a:r>
              <a:rPr lang="en-US" sz="3200" dirty="0">
                <a:latin typeface="Times New Roman" panose="02020603050405020304" pitchFamily="18" charset="0"/>
                <a:cs typeface="Times New Roman" panose="02020603050405020304" pitchFamily="18" charset="0"/>
              </a:rPr>
              <a:t>.</a:t>
            </a:r>
          </a:p>
          <a:p>
            <a:r>
              <a:rPr lang="en-US" sz="3200" b="1" dirty="0">
                <a:latin typeface="Times New Roman" panose="02020603050405020304" pitchFamily="18" charset="0"/>
                <a:cs typeface="Times New Roman" panose="02020603050405020304" pitchFamily="18" charset="0"/>
              </a:rPr>
              <a:t>Perspective de </a:t>
            </a:r>
            <a:r>
              <a:rPr lang="en-US" sz="3200" b="1" dirty="0" err="1">
                <a:latin typeface="Times New Roman" panose="02020603050405020304" pitchFamily="18" charset="0"/>
                <a:cs typeface="Times New Roman" panose="02020603050405020304" pitchFamily="18" charset="0"/>
              </a:rPr>
              <a:t>Dezvoltare</a:t>
            </a:r>
            <a:endParaRPr lang="en-US" sz="3200" b="1"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În </a:t>
            </a:r>
            <a:r>
              <a:rPr lang="en-US" sz="3200" dirty="0" err="1">
                <a:latin typeface="Times New Roman" panose="02020603050405020304" pitchFamily="18" charset="0"/>
                <a:cs typeface="Times New Roman" panose="02020603050405020304" pitchFamily="18" charset="0"/>
              </a:rPr>
              <a:t>ciuda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realizărilor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există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oportunități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semnificative</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extindere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rafinare</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proiectului</a:t>
            </a:r>
            <a:r>
              <a:rPr lang="en-US" sz="3200" dirty="0">
                <a:latin typeface="Times New Roman" panose="02020603050405020304" pitchFamily="18" charset="0"/>
                <a:cs typeface="Times New Roman" panose="02020603050405020304" pitchFamily="18" charset="0"/>
              </a:rPr>
              <a:t>:</a:t>
            </a:r>
          </a:p>
          <a:p>
            <a:pPr lvl="2"/>
            <a:r>
              <a:rPr lang="en-US" sz="3200" b="1" dirty="0" err="1">
                <a:latin typeface="Times New Roman" panose="02020603050405020304" pitchFamily="18" charset="0"/>
                <a:cs typeface="Times New Roman" panose="02020603050405020304" pitchFamily="18" charset="0"/>
              </a:rPr>
              <a:t>Optimizarea</a:t>
            </a:r>
            <a:r>
              <a:rPr lang="en-US" sz="3200" b="1" dirty="0">
                <a:latin typeface="Times New Roman" panose="02020603050405020304" pitchFamily="18" charset="0"/>
                <a:cs typeface="Times New Roman" panose="02020603050405020304" pitchFamily="18" charset="0"/>
              </a:rPr>
              <a:t> 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Dezvoltarea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algoritm</a:t>
            </a:r>
            <a:r>
              <a:rPr lang="en-US" sz="3200" dirty="0">
                <a:latin typeface="Times New Roman" panose="02020603050405020304" pitchFamily="18" charset="0"/>
                <a:cs typeface="Times New Roman" panose="02020603050405020304" pitchFamily="18" charset="0"/>
              </a:rPr>
              <a:t> mai </a:t>
            </a:r>
            <a:r>
              <a:rPr lang="en-US" sz="3200" dirty="0" err="1">
                <a:latin typeface="Times New Roman" panose="02020603050405020304" pitchFamily="18" charset="0"/>
                <a:cs typeface="Times New Roman" panose="02020603050405020304" pitchFamily="18" charset="0"/>
              </a:rPr>
              <a:t>inteligent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capabil</a:t>
            </a:r>
            <a:r>
              <a:rPr lang="en-US" sz="3200" dirty="0">
                <a:latin typeface="Times New Roman" panose="02020603050405020304" pitchFamily="18" charset="0"/>
                <a:cs typeface="Times New Roman" panose="02020603050405020304" pitchFamily="18" charset="0"/>
              </a:rPr>
              <a:t> să </a:t>
            </a:r>
            <a:r>
              <a:rPr lang="en-US" sz="3200" dirty="0" err="1">
                <a:latin typeface="Times New Roman" panose="02020603050405020304" pitchFamily="18" charset="0"/>
                <a:cs typeface="Times New Roman" panose="02020603050405020304" pitchFamily="18" charset="0"/>
              </a:rPr>
              <a:t>navigheze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între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camere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să </a:t>
            </a:r>
            <a:r>
              <a:rPr lang="en-US" sz="3200" dirty="0" err="1">
                <a:latin typeface="Times New Roman" panose="02020603050405020304" pitchFamily="18" charset="0"/>
                <a:cs typeface="Times New Roman" panose="02020603050405020304" pitchFamily="18" charset="0"/>
              </a:rPr>
              <a:t>prioritizeze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zonele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necurățate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îmbunătăți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realismul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complexitatea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jocului</a:t>
            </a:r>
            <a:r>
              <a:rPr lang="en-US" sz="3200" dirty="0">
                <a:latin typeface="Times New Roman" panose="02020603050405020304" pitchFamily="18" charset="0"/>
                <a:cs typeface="Times New Roman" panose="02020603050405020304" pitchFamily="18" charset="0"/>
              </a:rPr>
              <a:t>.</a:t>
            </a:r>
          </a:p>
          <a:p>
            <a:pPr lvl="2"/>
            <a:r>
              <a:rPr lang="en-US" sz="3200" b="1" dirty="0" err="1">
                <a:latin typeface="Times New Roman" panose="02020603050405020304" pitchFamily="18" charset="0"/>
                <a:cs typeface="Times New Roman" panose="02020603050405020304" pitchFamily="18" charset="0"/>
              </a:rPr>
              <a:t>Interfață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grafică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avansată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Adăugarea</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animații</a:t>
            </a:r>
            <a:r>
              <a:rPr lang="en-US" sz="3200" dirty="0">
                <a:latin typeface="Times New Roman" panose="02020603050405020304" pitchFamily="18" charset="0"/>
                <a:cs typeface="Times New Roman" panose="02020603050405020304" pitchFamily="18" charset="0"/>
              </a:rPr>
              <a:t>, efecte </a:t>
            </a:r>
            <a:r>
              <a:rPr lang="en-US" sz="3200" dirty="0" err="1">
                <a:latin typeface="Times New Roman" panose="02020603050405020304" pitchFamily="18" charset="0"/>
                <a:cs typeface="Times New Roman" panose="02020603050405020304" pitchFamily="18" charset="0"/>
              </a:rPr>
              <a:t>vizuale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un design </a:t>
            </a:r>
            <a:r>
              <a:rPr lang="en-US" sz="3200" dirty="0" err="1">
                <a:latin typeface="Times New Roman" panose="02020603050405020304" pitchFamily="18" charset="0"/>
                <a:cs typeface="Times New Roman" panose="02020603050405020304" pitchFamily="18" charset="0"/>
              </a:rPr>
              <a:t>atractiv</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crește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imersiunea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atractivitatea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jocului</a:t>
            </a:r>
            <a:r>
              <a:rPr lang="en-US" sz="3200" dirty="0">
                <a:latin typeface="Times New Roman" panose="02020603050405020304" pitchFamily="18" charset="0"/>
                <a:cs typeface="Times New Roman" panose="02020603050405020304" pitchFamily="18" charset="0"/>
              </a:rPr>
              <a:t>.</a:t>
            </a:r>
          </a:p>
          <a:p>
            <a:pPr lvl="2"/>
            <a:r>
              <a:rPr lang="en-US" sz="3200" b="1" dirty="0" err="1">
                <a:latin typeface="Times New Roman" panose="02020603050405020304" pitchFamily="18" charset="0"/>
                <a:cs typeface="Times New Roman" panose="02020603050405020304" pitchFamily="18" charset="0"/>
              </a:rPr>
              <a:t>Roboți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multipli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Introducerea</a:t>
            </a:r>
            <a:r>
              <a:rPr lang="en-US" sz="3200" dirty="0">
                <a:latin typeface="Times New Roman" panose="02020603050405020304" pitchFamily="18" charset="0"/>
                <a:cs typeface="Times New Roman" panose="02020603050405020304" pitchFamily="18" charset="0"/>
              </a:rPr>
              <a:t> mai </a:t>
            </a:r>
            <a:r>
              <a:rPr lang="en-US" sz="3200" dirty="0" err="1">
                <a:latin typeface="Times New Roman" panose="02020603050405020304" pitchFamily="18" charset="0"/>
                <a:cs typeface="Times New Roman" panose="02020603050405020304" pitchFamily="18" charset="0"/>
              </a:rPr>
              <a:t>multor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roboți</a:t>
            </a:r>
            <a:r>
              <a:rPr lang="en-US" sz="3200" dirty="0">
                <a:latin typeface="Times New Roman" panose="02020603050405020304" pitchFamily="18" charset="0"/>
                <a:cs typeface="Times New Roman" panose="02020603050405020304" pitchFamily="18" charset="0"/>
              </a:rPr>
              <a:t> AI care </a:t>
            </a:r>
            <a:r>
              <a:rPr lang="en-US" sz="3200" dirty="0" err="1">
                <a:latin typeface="Times New Roman" panose="02020603050405020304" pitchFamily="18" charset="0"/>
                <a:cs typeface="Times New Roman" panose="02020603050405020304" pitchFamily="18" charset="0"/>
              </a:rPr>
              <a:t>colaborează</a:t>
            </a:r>
            <a:r>
              <a:rPr lang="en-US" sz="3200" dirty="0">
                <a:latin typeface="Times New Roman" panose="02020603050405020304" pitchFamily="18" charset="0"/>
                <a:cs typeface="Times New Roman" panose="02020603050405020304" pitchFamily="18" charset="0"/>
              </a:rPr>
              <a:t> pentru a </a:t>
            </a:r>
            <a:r>
              <a:rPr lang="en-US" sz="3200" dirty="0" err="1">
                <a:latin typeface="Times New Roman" panose="02020603050405020304" pitchFamily="18" charset="0"/>
                <a:cs typeface="Times New Roman" panose="02020603050405020304" pitchFamily="18" charset="0"/>
              </a:rPr>
              <a:t>curăța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apartamentul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noi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oportunități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strategie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optimizare</a:t>
            </a:r>
            <a:r>
              <a:rPr lang="en-US" sz="3200" dirty="0">
                <a:latin typeface="Times New Roman" panose="02020603050405020304" pitchFamily="18" charset="0"/>
                <a:cs typeface="Times New Roman" panose="02020603050405020304" pitchFamily="18" charset="0"/>
              </a:rPr>
              <a:t>.</a:t>
            </a:r>
          </a:p>
          <a:p>
            <a:pPr lvl="2"/>
            <a:r>
              <a:rPr lang="en-US" sz="3200" b="1" dirty="0" err="1">
                <a:latin typeface="Times New Roman" panose="02020603050405020304" pitchFamily="18" charset="0"/>
                <a:cs typeface="Times New Roman" panose="02020603050405020304" pitchFamily="18" charset="0"/>
              </a:rPr>
              <a:t>Nivele</a:t>
            </a:r>
            <a:r>
              <a:rPr lang="en-US" sz="3200" b="1" dirty="0">
                <a:latin typeface="Times New Roman" panose="02020603050405020304" pitchFamily="18" charset="0"/>
                <a:cs typeface="Times New Roman" panose="02020603050405020304" pitchFamily="18" charset="0"/>
              </a:rPr>
              <a:t> de </a:t>
            </a:r>
            <a:r>
              <a:rPr lang="en-US" sz="3200" b="1" dirty="0" err="1">
                <a:latin typeface="Times New Roman" panose="02020603050405020304" pitchFamily="18" charset="0"/>
                <a:cs typeface="Times New Roman" panose="02020603050405020304" pitchFamily="18" charset="0"/>
              </a:rPr>
              <a:t>dificultate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Crearea</a:t>
            </a:r>
            <a:r>
              <a:rPr lang="en-US" sz="3200" dirty="0">
                <a:latin typeface="Times New Roman" panose="02020603050405020304" pitchFamily="18" charset="0"/>
                <a:cs typeface="Times New Roman" panose="02020603050405020304" pitchFamily="18" charset="0"/>
              </a:rPr>
              <a:t> unor </a:t>
            </a:r>
            <a:r>
              <a:rPr lang="en-US" sz="3200" dirty="0" err="1">
                <a:latin typeface="Times New Roman" panose="02020603050405020304" pitchFamily="18" charset="0"/>
                <a:cs typeface="Times New Roman" panose="02020603050405020304" pitchFamily="18" charset="0"/>
              </a:rPr>
              <a:t>nivele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progresive</a:t>
            </a:r>
            <a:r>
              <a:rPr lang="en-US" sz="3200" dirty="0">
                <a:latin typeface="Times New Roman" panose="02020603050405020304" pitchFamily="18" charset="0"/>
                <a:cs typeface="Times New Roman" panose="02020603050405020304" pitchFamily="18" charset="0"/>
              </a:rPr>
              <a:t> cu </a:t>
            </a:r>
            <a:r>
              <a:rPr lang="en-US" sz="3200" dirty="0" err="1">
                <a:latin typeface="Times New Roman" panose="02020603050405020304" pitchFamily="18" charset="0"/>
                <a:cs typeface="Times New Roman" panose="02020603050405020304" pitchFamily="18" charset="0"/>
              </a:rPr>
              <a:t>număr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crescut</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gunoaie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constrângeri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timp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adăuga</a:t>
            </a:r>
            <a:r>
              <a:rPr lang="en-US" sz="3200" dirty="0">
                <a:latin typeface="Times New Roman" panose="02020603050405020304" pitchFamily="18" charset="0"/>
                <a:cs typeface="Times New Roman" panose="02020603050405020304" pitchFamily="18" charset="0"/>
              </a:rPr>
              <a:t> un element de </a:t>
            </a:r>
            <a:r>
              <a:rPr lang="en-US" sz="3200" dirty="0" err="1">
                <a:latin typeface="Times New Roman" panose="02020603050405020304" pitchFamily="18" charset="0"/>
                <a:cs typeface="Times New Roman" panose="02020603050405020304" pitchFamily="18" charset="0"/>
              </a:rPr>
              <a:t>provocare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longevitate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jocului</a:t>
            </a:r>
            <a:r>
              <a:rPr lang="en-US" sz="3200" dirty="0">
                <a:latin typeface="Times New Roman" panose="02020603050405020304" pitchFamily="18" charset="0"/>
                <a:cs typeface="Times New Roman" panose="02020603050405020304" pitchFamily="18" charset="0"/>
              </a:rPr>
              <a:t>.</a:t>
            </a:r>
          </a:p>
          <a:p>
            <a:r>
              <a:rPr lang="en-US" sz="3200" b="1" dirty="0" err="1">
                <a:latin typeface="Times New Roman" panose="02020603050405020304" pitchFamily="18" charset="0"/>
                <a:cs typeface="Times New Roman" panose="02020603050405020304" pitchFamily="18" charset="0"/>
              </a:rPr>
              <a:t>Încheiere</a:t>
            </a:r>
            <a:endParaRPr lang="en-US" sz="3200" b="1" dirty="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Proiectul</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oferit</a:t>
            </a:r>
            <a:r>
              <a:rPr lang="en-US" sz="3200" dirty="0">
                <a:latin typeface="Times New Roman" panose="02020603050405020304" pitchFamily="18" charset="0"/>
                <a:cs typeface="Times New Roman" panose="02020603050405020304" pitchFamily="18" charset="0"/>
              </a:rPr>
              <a:t> o </a:t>
            </a:r>
            <a:r>
              <a:rPr lang="en-US" sz="3200" dirty="0" err="1">
                <a:latin typeface="Times New Roman" panose="02020603050405020304" pitchFamily="18" charset="0"/>
                <a:cs typeface="Times New Roman" panose="02020603050405020304" pitchFamily="18" charset="0"/>
              </a:rPr>
              <a:t>platformă</a:t>
            </a:r>
            <a:r>
              <a:rPr lang="en-US" sz="3200" dirty="0">
                <a:latin typeface="Times New Roman" panose="02020603050405020304" pitchFamily="18" charset="0"/>
                <a:cs typeface="Times New Roman" panose="02020603050405020304" pitchFamily="18" charset="0"/>
              </a:rPr>
              <a:t> pentru </a:t>
            </a:r>
            <a:r>
              <a:rPr lang="en-US" sz="3200" dirty="0" err="1">
                <a:latin typeface="Times New Roman" panose="02020603050405020304" pitchFamily="18" charset="0"/>
                <a:cs typeface="Times New Roman" panose="02020603050405020304" pitchFamily="18" charset="0"/>
              </a:rPr>
              <a:t>explorarea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conceptelor</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inteligență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artificială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programare</a:t>
            </a:r>
            <a:r>
              <a:rPr lang="en-US" sz="3200" dirty="0">
                <a:latin typeface="Times New Roman" panose="02020603050405020304" pitchFamily="18" charset="0"/>
                <a:cs typeface="Times New Roman" panose="02020603050405020304" pitchFamily="18" charset="0"/>
              </a:rPr>
              <a:t> multi-agent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design interactiv. </a:t>
            </a:r>
            <a:r>
              <a:rPr lang="en-US" sz="3200" dirty="0" err="1">
                <a:latin typeface="Times New Roman" panose="02020603050405020304" pitchFamily="18" charset="0"/>
                <a:cs typeface="Times New Roman" panose="02020603050405020304" pitchFamily="18" charset="0"/>
              </a:rPr>
              <a:t>Rezultatul</a:t>
            </a:r>
            <a:r>
              <a:rPr lang="en-US" sz="3200" dirty="0">
                <a:latin typeface="Times New Roman" panose="02020603050405020304" pitchFamily="18" charset="0"/>
                <a:cs typeface="Times New Roman" panose="02020603050405020304" pitchFamily="18" charset="0"/>
              </a:rPr>
              <a:t> este o </a:t>
            </a:r>
            <a:r>
              <a:rPr lang="en-US" sz="3200" dirty="0" err="1">
                <a:latin typeface="Times New Roman" panose="02020603050405020304" pitchFamily="18" charset="0"/>
                <a:cs typeface="Times New Roman" panose="02020603050405020304" pitchFamily="18" charset="0"/>
              </a:rPr>
              <a:t>bază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solidă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funcțională</a:t>
            </a:r>
            <a:r>
              <a:rPr lang="en-US" sz="3200" dirty="0">
                <a:latin typeface="Times New Roman" panose="02020603050405020304" pitchFamily="18" charset="0"/>
                <a:cs typeface="Times New Roman" panose="02020603050405020304" pitchFamily="18" charset="0"/>
              </a:rPr>
              <a:t>, cu </a:t>
            </a:r>
            <a:r>
              <a:rPr lang="en-US" sz="3200" dirty="0" err="1">
                <a:latin typeface="Times New Roman" panose="02020603050405020304" pitchFamily="18" charset="0"/>
                <a:cs typeface="Times New Roman" panose="02020603050405020304" pitchFamily="18" charset="0"/>
              </a:rPr>
              <a:t>potențial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semnificativ</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îmbunătățire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Viitoarele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extensii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putea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transforma</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RoboClean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într</a:t>
            </a:r>
            <a:r>
              <a:rPr lang="en-US" sz="3200" dirty="0">
                <a:latin typeface="Times New Roman" panose="02020603050405020304" pitchFamily="18" charset="0"/>
                <a:cs typeface="Times New Roman" panose="02020603050405020304" pitchFamily="18" charset="0"/>
              </a:rPr>
              <a:t>-un </a:t>
            </a:r>
            <a:r>
              <a:rPr lang="en-US" sz="3200" dirty="0" err="1">
                <a:latin typeface="Times New Roman" panose="02020603050405020304" pitchFamily="18" charset="0"/>
                <a:cs typeface="Times New Roman" panose="02020603050405020304" pitchFamily="18" charset="0"/>
              </a:rPr>
              <a:t>exemplu</a:t>
            </a:r>
            <a:r>
              <a:rPr lang="en-US" sz="3200" dirty="0">
                <a:latin typeface="Times New Roman" panose="02020603050405020304" pitchFamily="18" charset="0"/>
                <a:cs typeface="Times New Roman" panose="02020603050405020304" pitchFamily="18" charset="0"/>
              </a:rPr>
              <a:t> mai </a:t>
            </a:r>
            <a:r>
              <a:rPr lang="en-US" sz="3200" dirty="0" err="1">
                <a:latin typeface="Times New Roman" panose="02020603050405020304" pitchFamily="18" charset="0"/>
                <a:cs typeface="Times New Roman" panose="02020603050405020304" pitchFamily="18" charset="0"/>
              </a:rPr>
              <a:t>sofisticat</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aplicație</a:t>
            </a:r>
            <a:r>
              <a:rPr lang="en-US" sz="3200" dirty="0">
                <a:latin typeface="Times New Roman" panose="02020603050405020304" pitchFamily="18" charset="0"/>
                <a:cs typeface="Times New Roman" panose="02020603050405020304" pitchFamily="18" charset="0"/>
              </a:rPr>
              <a:t> AI, </a:t>
            </a:r>
            <a:r>
              <a:rPr lang="en-US" sz="3200" dirty="0" err="1">
                <a:latin typeface="Times New Roman" panose="02020603050405020304" pitchFamily="18" charset="0"/>
                <a:cs typeface="Times New Roman" panose="02020603050405020304" pitchFamily="18" charset="0"/>
              </a:rPr>
              <a:t>contribuind</a:t>
            </a:r>
            <a:r>
              <a:rPr lang="en-US" sz="3200" dirty="0">
                <a:latin typeface="Times New Roman" panose="02020603050405020304" pitchFamily="18" charset="0"/>
                <a:cs typeface="Times New Roman" panose="02020603050405020304" pitchFamily="18" charset="0"/>
              </a:rPr>
              <a:t> la o mai bună </a:t>
            </a:r>
            <a:r>
              <a:rPr lang="en-US" sz="3200" dirty="0" err="1">
                <a:latin typeface="Times New Roman" panose="02020603050405020304" pitchFamily="18" charset="0"/>
                <a:cs typeface="Times New Roman" panose="02020603050405020304" pitchFamily="18" charset="0"/>
              </a:rPr>
              <a:t>înțelegere</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utilizării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tehnologiilor</a:t>
            </a:r>
            <a:r>
              <a:rPr lang="en-US" sz="3200" dirty="0">
                <a:latin typeface="Times New Roman" panose="02020603050405020304" pitchFamily="18" charset="0"/>
                <a:cs typeface="Times New Roman" panose="02020603050405020304" pitchFamily="18" charset="0"/>
              </a:rPr>
              <a:t> interactive în </a:t>
            </a:r>
            <a:r>
              <a:rPr lang="en-US" sz="3200" dirty="0" err="1">
                <a:latin typeface="Times New Roman" panose="02020603050405020304" pitchFamily="18" charset="0"/>
                <a:cs typeface="Times New Roman" panose="02020603050405020304" pitchFamily="18" charset="0"/>
              </a:rPr>
              <a:t>soluții</a:t>
            </a:r>
            <a:r>
              <a:rPr lang="en-US" sz="3200" dirty="0">
                <a:latin typeface="Times New Roman" panose="02020603050405020304" pitchFamily="18" charset="0"/>
                <a:cs typeface="Times New Roman" panose="02020603050405020304" pitchFamily="18" charset="0"/>
              </a:rPr>
              <a:t> educative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divertisment</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059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4379-1638-86CF-E577-019B8564C971}"/>
              </a:ext>
            </a:extLst>
          </p:cNvPr>
          <p:cNvSpPr>
            <a:spLocks noGrp="1"/>
          </p:cNvSpPr>
          <p:nvPr>
            <p:ph type="title"/>
          </p:nvPr>
        </p:nvSpPr>
        <p:spPr/>
        <p:txBody>
          <a:bodyPr/>
          <a:lstStyle/>
          <a:p>
            <a:r>
              <a:rPr lang="en-US" dirty="0">
                <a:latin typeface="Algerian" panose="04020705040A02060702" pitchFamily="82" charset="0"/>
              </a:rPr>
              <a:t>1. </a:t>
            </a:r>
            <a:r>
              <a:rPr lang="en-US" dirty="0" err="1">
                <a:latin typeface="Algerian" panose="04020705040A02060702" pitchFamily="82" charset="0"/>
              </a:rPr>
              <a:t>Introducere</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714A009-4252-C0FB-3D47-069275E5094A}"/>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Tema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constă</a:t>
            </a:r>
            <a:r>
              <a:rPr lang="en-US" dirty="0">
                <a:latin typeface="Times New Roman" panose="02020603050405020304" pitchFamily="18" charset="0"/>
                <a:cs typeface="Times New Roman" panose="02020603050405020304" pitchFamily="18" charset="0"/>
              </a:rPr>
              <a:t> în </a:t>
            </a:r>
            <a:r>
              <a:rPr lang="en-US" b="1" dirty="0" err="1">
                <a:latin typeface="Times New Roman" panose="02020603050405020304" pitchFamily="18" charset="0"/>
                <a:cs typeface="Times New Roman" panose="02020603050405020304" pitchFamily="18" charset="0"/>
              </a:rPr>
              <a:t>proiectarea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și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implementarea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unui</a:t>
            </a:r>
            <a:r>
              <a:rPr lang="en-US" b="1" dirty="0">
                <a:latin typeface="Times New Roman" panose="02020603050405020304" pitchFamily="18" charset="0"/>
                <a:cs typeface="Times New Roman" panose="02020603050405020304" pitchFamily="18" charset="0"/>
              </a:rPr>
              <a:t> agent software</a:t>
            </a:r>
            <a:r>
              <a:rPr lang="en-US" dirty="0">
                <a:latin typeface="Times New Roman" panose="02020603050405020304" pitchFamily="18" charset="0"/>
                <a:cs typeface="Times New Roman" panose="02020603050405020304" pitchFamily="18" charset="0"/>
              </a:rPr>
              <a:t> care </a:t>
            </a:r>
            <a:r>
              <a:rPr lang="en-US" dirty="0" err="1">
                <a:latin typeface="Times New Roman" panose="02020603050405020304" pitchFamily="18" charset="0"/>
                <a:cs typeface="Times New Roman" panose="02020603050405020304" pitchFamily="18" charset="0"/>
              </a:rPr>
              <a:t>simulează</a:t>
            </a:r>
            <a:r>
              <a:rPr lang="en-US" dirty="0">
                <a:latin typeface="Times New Roman" panose="02020603050405020304" pitchFamily="18" charset="0"/>
                <a:cs typeface="Times New Roman" panose="02020603050405020304" pitchFamily="18" charset="0"/>
              </a:rPr>
              <a:t> un </a:t>
            </a:r>
            <a:r>
              <a:rPr lang="en-US" b="1" dirty="0">
                <a:latin typeface="Times New Roman" panose="02020603050405020304" pitchFamily="18" charset="0"/>
                <a:cs typeface="Times New Roman" panose="02020603050405020304" pitchFamily="18" charset="0"/>
              </a:rPr>
              <a:t>robot </a:t>
            </a:r>
            <a:r>
              <a:rPr lang="en-US" b="1" dirty="0" err="1">
                <a:latin typeface="Times New Roman" panose="02020603050405020304" pitchFamily="18" charset="0"/>
                <a:cs typeface="Times New Roman" panose="02020603050405020304" pitchFamily="18" charset="0"/>
              </a:rPr>
              <a:t>mobil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destinat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curățării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gunoaielor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a:t>
            </a:r>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mediu</a:t>
            </a:r>
            <a:r>
              <a:rPr lang="en-US" dirty="0">
                <a:latin typeface="Times New Roman" panose="02020603050405020304" pitchFamily="18" charset="0"/>
                <a:cs typeface="Times New Roman" panose="02020603050405020304" pitchFamily="18" charset="0"/>
              </a:rPr>
              <a:t> complex de tip „</a:t>
            </a:r>
            <a:r>
              <a:rPr lang="en-US" dirty="0" err="1">
                <a:latin typeface="Times New Roman" panose="02020603050405020304" pitchFamily="18" charset="0"/>
                <a:cs typeface="Times New Roman" panose="02020603050405020304" pitchFamily="18" charset="0"/>
              </a:rPr>
              <a:t>apartament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Acesta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include </a:t>
            </a:r>
            <a:r>
              <a:rPr lang="en-US" dirty="0" err="1">
                <a:latin typeface="Times New Roman" panose="02020603050405020304" pitchFamily="18" charset="0"/>
                <a:cs typeface="Times New Roman" panose="02020603050405020304" pitchFamily="18" charset="0"/>
              </a:rPr>
              <a:t>camere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pereți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obstacole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având</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vedere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capabilitățile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senzoriale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acționale</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În </a:t>
            </a:r>
            <a:r>
              <a:rPr lang="en-US" dirty="0" err="1">
                <a:latin typeface="Times New Roman" panose="02020603050405020304" pitchFamily="18" charset="0"/>
                <a:cs typeface="Times New Roman" panose="02020603050405020304" pitchFamily="18" charset="0"/>
              </a:rPr>
              <a:t>contextul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dezvoltării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rapide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roboticii</a:t>
            </a:r>
            <a:r>
              <a:rPr lang="en-US" dirty="0">
                <a:latin typeface="Times New Roman" panose="02020603050405020304" pitchFamily="18" charset="0"/>
                <a:cs typeface="Times New Roman" panose="02020603050405020304" pitchFamily="18" charset="0"/>
              </a:rPr>
              <a:t> mobile, </a:t>
            </a:r>
            <a:r>
              <a:rPr lang="en-US" dirty="0" err="1">
                <a:latin typeface="Times New Roman" panose="02020603050405020304" pitchFamily="18" charset="0"/>
                <a:cs typeface="Times New Roman" panose="02020603050405020304" pitchFamily="18" charset="0"/>
              </a:rPr>
              <a:t>acest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explorează</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aplicațiile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roboților</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curățenie</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exemplu</a:t>
            </a:r>
            <a:r>
              <a:rPr lang="en-US" dirty="0">
                <a:latin typeface="Times New Roman" panose="02020603050405020304" pitchFamily="18" charset="0"/>
                <a:cs typeface="Times New Roman" panose="02020603050405020304" pitchFamily="18" charset="0"/>
              </a:rPr>
              <a:t> real al </a:t>
            </a:r>
            <a:r>
              <a:rPr lang="en-US" dirty="0" err="1">
                <a:latin typeface="Times New Roman" panose="02020603050405020304" pitchFamily="18" charset="0"/>
                <a:cs typeface="Times New Roman" panose="02020603050405020304" pitchFamily="18" charset="0"/>
              </a:rPr>
              <a:t>utilizării</a:t>
            </a:r>
            <a:r>
              <a:rPr lang="en-US" dirty="0">
                <a:latin typeface="Times New Roman" panose="02020603050405020304" pitchFamily="18" charset="0"/>
                <a:cs typeface="Times New Roman" panose="02020603050405020304" pitchFamily="18" charset="0"/>
              </a:rPr>
              <a:t> lor în </a:t>
            </a:r>
            <a:r>
              <a:rPr lang="en-US" dirty="0" err="1">
                <a:latin typeface="Times New Roman" panose="02020603050405020304" pitchFamily="18" charset="0"/>
                <a:cs typeface="Times New Roman" panose="02020603050405020304" pitchFamily="18" charset="0"/>
              </a:rPr>
              <a:t>viața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cotidiană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Obiectivul</a:t>
            </a:r>
            <a:r>
              <a:rPr lang="en-US" dirty="0">
                <a:latin typeface="Times New Roman" panose="02020603050405020304" pitchFamily="18" charset="0"/>
                <a:cs typeface="Times New Roman" panose="02020603050405020304" pitchFamily="18" charset="0"/>
              </a:rPr>
              <a:t> este de a </a:t>
            </a:r>
            <a:r>
              <a:rPr lang="en-US" dirty="0" err="1">
                <a:latin typeface="Times New Roman" panose="02020603050405020304" pitchFamily="18" charset="0"/>
                <a:cs typeface="Times New Roman" panose="02020603050405020304" pitchFamily="18" charset="0"/>
              </a:rPr>
              <a:t>dezvolta</a:t>
            </a:r>
            <a:r>
              <a:rPr lang="en-US" dirty="0">
                <a:latin typeface="Times New Roman" panose="02020603050405020304" pitchFamily="18" charset="0"/>
                <a:cs typeface="Times New Roman" panose="02020603050405020304" pitchFamily="18" charset="0"/>
              </a:rPr>
              <a:t> un model </a:t>
            </a:r>
            <a:r>
              <a:rPr lang="en-US" dirty="0" err="1">
                <a:latin typeface="Times New Roman" panose="02020603050405020304" pitchFamily="18" charset="0"/>
                <a:cs typeface="Times New Roman" panose="02020603050405020304" pitchFamily="18" charset="0"/>
              </a:rPr>
              <a:t>funcțional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simulare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punând</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practică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concepte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fundamentale</a:t>
            </a:r>
            <a:r>
              <a:rPr lang="en-US" dirty="0">
                <a:latin typeface="Times New Roman" panose="02020603050405020304" pitchFamily="18" charset="0"/>
                <a:cs typeface="Times New Roman" panose="02020603050405020304" pitchFamily="18" charset="0"/>
              </a:rPr>
              <a:t> din </a:t>
            </a:r>
            <a:r>
              <a:rPr lang="en-US" b="1" dirty="0" err="1">
                <a:latin typeface="Times New Roman" panose="02020603050405020304" pitchFamily="18" charset="0"/>
                <a:cs typeface="Times New Roman" panose="02020603050405020304" pitchFamily="18" charset="0"/>
              </a:rPr>
              <a:t>inteligența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artificială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robotică</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Provocările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abordate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includ</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navigarea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într</a:t>
            </a:r>
            <a:r>
              <a:rPr lang="en-US" b="1" dirty="0">
                <a:latin typeface="Times New Roman" panose="02020603050405020304" pitchFamily="18" charset="0"/>
                <a:cs typeface="Times New Roman" panose="02020603050405020304" pitchFamily="18" charset="0"/>
              </a:rPr>
              <a:t>-un </a:t>
            </a:r>
            <a:r>
              <a:rPr lang="en-US" b="1" dirty="0" err="1">
                <a:latin typeface="Times New Roman" panose="02020603050405020304" pitchFamily="18" charset="0"/>
                <a:cs typeface="Times New Roman" panose="02020603050405020304" pitchFamily="18" charset="0"/>
              </a:rPr>
              <a:t>mediu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necunoscut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planificarea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traseelor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gestionarea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coliziunilor</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scopul</a:t>
            </a:r>
            <a:r>
              <a:rPr lang="en-US" dirty="0">
                <a:latin typeface="Times New Roman" panose="02020603050405020304" pitchFamily="18" charset="0"/>
                <a:cs typeface="Times New Roman" panose="02020603050405020304" pitchFamily="18" charset="0"/>
              </a:rPr>
              <a:t> de a </a:t>
            </a:r>
            <a:r>
              <a:rPr lang="en-US" dirty="0" err="1">
                <a:latin typeface="Times New Roman" panose="02020603050405020304" pitchFamily="18" charset="0"/>
                <a:cs typeface="Times New Roman" panose="02020603050405020304" pitchFamily="18" charset="0"/>
              </a:rPr>
              <a:t>optimiza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performanța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scenarii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reale</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0551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21A3-0197-6B50-7DA2-9C8CC9144F78}"/>
              </a:ext>
            </a:extLst>
          </p:cNvPr>
          <p:cNvSpPr>
            <a:spLocks noGrp="1"/>
          </p:cNvSpPr>
          <p:nvPr>
            <p:ph type="title"/>
          </p:nvPr>
        </p:nvSpPr>
        <p:spPr/>
        <p:txBody>
          <a:bodyPr>
            <a:normAutofit fontScale="90000"/>
          </a:bodyPr>
          <a:lstStyle/>
          <a:p>
            <a:r>
              <a:rPr lang="en-US" b="1" dirty="0">
                <a:effectLst/>
                <a:latin typeface="Algerian" panose="04020705040A02060702" pitchFamily="82" charset="0"/>
                <a:ea typeface="Aptos" panose="020B0004020202020204" pitchFamily="34" charset="0"/>
                <a:cs typeface="Times New Roman" panose="02020603050405020304" pitchFamily="18" charset="0"/>
              </a:rPr>
              <a:t>2. </a:t>
            </a:r>
            <a:r>
              <a:rPr lang="en-US" b="1" dirty="0" err="1">
                <a:effectLst/>
                <a:latin typeface="Algerian" panose="04020705040A02060702" pitchFamily="82" charset="0"/>
                <a:ea typeface="Aptos" panose="020B0004020202020204" pitchFamily="34" charset="0"/>
                <a:cs typeface="Times New Roman" panose="02020603050405020304" pitchFamily="18" charset="0"/>
              </a:rPr>
              <a:t>Obiectivele</a:t>
            </a:r>
            <a:r>
              <a:rPr lang="en-US" b="1" dirty="0">
                <a:effectLst/>
                <a:latin typeface="Algerian" panose="04020705040A02060702" pitchFamily="82" charset="0"/>
                <a:ea typeface="Aptos" panose="020B0004020202020204" pitchFamily="34" charset="0"/>
                <a:cs typeface="Times New Roman" panose="02020603050405020304" pitchFamily="18" charset="0"/>
              </a:rPr>
              <a:t> </a:t>
            </a:r>
            <a:r>
              <a:rPr lang="en-US" b="1" dirty="0" err="1">
                <a:effectLst/>
                <a:latin typeface="Algerian" panose="04020705040A02060702" pitchFamily="82" charset="0"/>
                <a:ea typeface="Aptos" panose="020B0004020202020204" pitchFamily="34" charset="0"/>
                <a:cs typeface="Times New Roman" panose="02020603050405020304" pitchFamily="18" charset="0"/>
              </a:rPr>
              <a:t>proiectului</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82A4027-549D-C195-A67C-F59729479EC9}"/>
              </a:ext>
            </a:extLst>
          </p:cNvPr>
          <p:cNvSpPr>
            <a:spLocks noGrp="1"/>
          </p:cNvSpPr>
          <p:nvPr>
            <p:ph idx="1"/>
          </p:nvPr>
        </p:nvSpPr>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Proiectul</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RoboClean</a:t>
            </a:r>
            <a:r>
              <a:rPr lang="en-US" dirty="0">
                <a:latin typeface="Times New Roman" panose="02020603050405020304" pitchFamily="18" charset="0"/>
                <a:cs typeface="Times New Roman" panose="02020603050405020304" pitchFamily="18" charset="0"/>
              </a:rPr>
              <a:t> are ca scop </a:t>
            </a:r>
            <a:r>
              <a:rPr lang="en-US" dirty="0" err="1">
                <a:latin typeface="Times New Roman" panose="02020603050405020304" pitchFamily="18" charset="0"/>
                <a:cs typeface="Times New Roman" panose="02020603050405020304" pitchFamily="18" charset="0"/>
              </a:rPr>
              <a:t>dezvoltarea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simulare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robot </a:t>
            </a:r>
            <a:r>
              <a:rPr lang="en-US" dirty="0" err="1">
                <a:latin typeface="Times New Roman" panose="02020603050405020304" pitchFamily="18" charset="0"/>
                <a:cs typeface="Times New Roman" panose="02020603050405020304" pitchFamily="18" charset="0"/>
              </a:rPr>
              <a:t>mobil</a:t>
            </a:r>
            <a:r>
              <a:rPr lang="en-US" dirty="0">
                <a:latin typeface="Times New Roman" panose="02020603050405020304" pitchFamily="18" charset="0"/>
                <a:cs typeface="Times New Roman" panose="02020603050405020304" pitchFamily="18" charset="0"/>
              </a:rPr>
              <a:t> pentru </a:t>
            </a:r>
            <a:r>
              <a:rPr lang="en-US" dirty="0" err="1">
                <a:latin typeface="Times New Roman" panose="02020603050405020304" pitchFamily="18" charset="0"/>
                <a:cs typeface="Times New Roman" panose="02020603050405020304" pitchFamily="18" charset="0"/>
              </a:rPr>
              <a:t>curățarea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apartament</a:t>
            </a:r>
            <a:r>
              <a:rPr lang="en-US" dirty="0">
                <a:latin typeface="Times New Roman" panose="02020603050405020304" pitchFamily="18" charset="0"/>
                <a:cs typeface="Times New Roman" panose="02020603050405020304" pitchFamily="18" charset="0"/>
              </a:rPr>
              <a:t> virtual. </a:t>
            </a:r>
            <a:r>
              <a:rPr lang="en-US" dirty="0" err="1">
                <a:latin typeface="Times New Roman" panose="02020603050405020304" pitchFamily="18" charset="0"/>
                <a:cs typeface="Times New Roman" panose="02020603050405020304" pitchFamily="18" charset="0"/>
              </a:rPr>
              <a:t>Mediul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simulare</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realizat</a:t>
            </a:r>
            <a:r>
              <a:rPr lang="en-US" dirty="0">
                <a:latin typeface="Times New Roman" panose="02020603050405020304" pitchFamily="18" charset="0"/>
                <a:cs typeface="Times New Roman" panose="02020603050405020304" pitchFamily="18" charset="0"/>
              </a:rPr>
              <a:t> sub forma </a:t>
            </a:r>
            <a:r>
              <a:rPr lang="en-US" dirty="0" err="1">
                <a:latin typeface="Times New Roman" panose="02020603050405020304" pitchFamily="18" charset="0"/>
                <a:cs typeface="Times New Roman" panose="02020603050405020304" pitchFamily="18" charset="0"/>
              </a:rPr>
              <a:t>unei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bidimensionale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include </a:t>
            </a:r>
            <a:r>
              <a:rPr lang="en-US" dirty="0" err="1">
                <a:latin typeface="Times New Roman" panose="02020603050405020304" pitchFamily="18" charset="0"/>
                <a:cs typeface="Times New Roman" panose="02020603050405020304" pitchFamily="18" charset="0"/>
              </a:rPr>
              <a:t>camere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pereți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obstacole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locații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colectare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gunoaielor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oferind</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cadru</a:t>
            </a:r>
            <a:r>
              <a:rPr lang="en-US" dirty="0">
                <a:latin typeface="Times New Roman" panose="02020603050405020304" pitchFamily="18" charset="0"/>
                <a:cs typeface="Times New Roman" panose="02020603050405020304" pitchFamily="18" charset="0"/>
              </a:rPr>
              <a:t> interactiv pentru </a:t>
            </a:r>
            <a:r>
              <a:rPr lang="en-US" dirty="0" err="1">
                <a:latin typeface="Times New Roman" panose="02020603050405020304" pitchFamily="18" charset="0"/>
                <a:cs typeface="Times New Roman" panose="02020603050405020304" pitchFamily="18" charset="0"/>
              </a:rPr>
              <a:t>testarea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comportamentului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Acesta</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capabil</a:t>
            </a:r>
            <a:r>
              <a:rPr lang="en-US" dirty="0">
                <a:latin typeface="Times New Roman" panose="02020603050405020304" pitchFamily="18" charset="0"/>
                <a:cs typeface="Times New Roman" panose="02020603050405020304" pitchFamily="18" charset="0"/>
              </a:rPr>
              <a:t> să se </a:t>
            </a:r>
            <a:r>
              <a:rPr lang="en-US" dirty="0" err="1">
                <a:latin typeface="Times New Roman" panose="02020603050405020304" pitchFamily="18" charset="0"/>
                <a:cs typeface="Times New Roman" panose="02020603050405020304" pitchFamily="18" charset="0"/>
              </a:rPr>
              <a:t>deplaseze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autonom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să </a:t>
            </a:r>
            <a:r>
              <a:rPr lang="en-US" dirty="0" err="1">
                <a:latin typeface="Times New Roman" panose="02020603050405020304" pitchFamily="18" charset="0"/>
                <a:cs typeface="Times New Roman" panose="02020603050405020304" pitchFamily="18" charset="0"/>
              </a:rPr>
              <a:t>colecteze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gunoiul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controlabil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atât</a:t>
            </a:r>
            <a:r>
              <a:rPr lang="en-US" dirty="0">
                <a:latin typeface="Times New Roman" panose="02020603050405020304" pitchFamily="18" charset="0"/>
                <a:cs typeface="Times New Roman" panose="02020603050405020304" pitchFamily="18" charset="0"/>
              </a:rPr>
              <a:t> manual, prin </a:t>
            </a:r>
            <a:r>
              <a:rPr lang="en-US" dirty="0" err="1">
                <a:latin typeface="Times New Roman" panose="02020603050405020304" pitchFamily="18" charset="0"/>
                <a:cs typeface="Times New Roman" panose="02020603050405020304" pitchFamily="18" charset="0"/>
              </a:rPr>
              <a:t>tastele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săgeată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automat, </a:t>
            </a:r>
            <a:r>
              <a:rPr lang="en-US" dirty="0" err="1">
                <a:latin typeface="Times New Roman" panose="02020603050405020304" pitchFamily="18" charset="0"/>
                <a:cs typeface="Times New Roman" panose="02020603050405020304" pitchFamily="18" charset="0"/>
              </a:rPr>
              <a:t>printr</a:t>
            </a:r>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algoritm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simplu</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inteligență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artificială</a:t>
            </a:r>
            <a:r>
              <a:rPr lang="en-US" dirty="0">
                <a:latin typeface="Times New Roman" panose="02020603050405020304" pitchFamily="18" charset="0"/>
                <a:cs typeface="Times New Roman" panose="02020603050405020304" pitchFamily="18" charset="0"/>
              </a:rPr>
              <a:t> (AI).</a:t>
            </a:r>
          </a:p>
          <a:p>
            <a:r>
              <a:rPr lang="en-US" dirty="0" err="1">
                <a:latin typeface="Times New Roman" panose="02020603050405020304" pitchFamily="18" charset="0"/>
                <a:cs typeface="Times New Roman" panose="02020603050405020304" pitchFamily="18" charset="0"/>
              </a:rPr>
              <a:t>Proiectul</a:t>
            </a:r>
            <a:r>
              <a:rPr lang="en-US" dirty="0">
                <a:latin typeface="Times New Roman" panose="02020603050405020304" pitchFamily="18" charset="0"/>
                <a:cs typeface="Times New Roman" panose="02020603050405020304" pitchFamily="18" charset="0"/>
              </a:rPr>
              <a:t> include </a:t>
            </a:r>
            <a:r>
              <a:rPr lang="en-US" dirty="0" err="1">
                <a:latin typeface="Times New Roman" panose="02020603050405020304" pitchFamily="18" charset="0"/>
                <a:cs typeface="Times New Roman" panose="02020603050405020304" pitchFamily="18" charset="0"/>
              </a:rPr>
              <a:t>dezvoltarea</a:t>
            </a:r>
            <a:r>
              <a:rPr lang="en-US" dirty="0">
                <a:latin typeface="Times New Roman" panose="02020603050405020304" pitchFamily="18" charset="0"/>
                <a:cs typeface="Times New Roman" panose="02020603050405020304" pitchFamily="18" charset="0"/>
              </a:rPr>
              <a:t> unor </a:t>
            </a:r>
            <a:r>
              <a:rPr lang="en-US" dirty="0" err="1">
                <a:latin typeface="Times New Roman" panose="02020603050405020304" pitchFamily="18" charset="0"/>
                <a:cs typeface="Times New Roman" panose="02020603050405020304" pitchFamily="18" charset="0"/>
              </a:rPr>
              <a:t>algoritmi</a:t>
            </a:r>
            <a:r>
              <a:rPr lang="en-US" dirty="0">
                <a:latin typeface="Times New Roman" panose="02020603050405020304" pitchFamily="18" charset="0"/>
                <a:cs typeface="Times New Roman" panose="02020603050405020304" pitchFamily="18" charset="0"/>
              </a:rPr>
              <a:t> de control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permit </a:t>
            </a:r>
            <a:r>
              <a:rPr lang="en-US" dirty="0" err="1">
                <a:latin typeface="Times New Roman" panose="02020603050405020304" pitchFamily="18" charset="0"/>
                <a:cs typeface="Times New Roman" panose="02020603050405020304" pitchFamily="18" charset="0"/>
              </a:rPr>
              <a:t>explorarea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aleatorie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mediului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colectarea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gunoaielor</a:t>
            </a:r>
            <a:r>
              <a:rPr lang="en-US" dirty="0">
                <a:latin typeface="Times New Roman" panose="02020603050405020304" pitchFamily="18" charset="0"/>
                <a:cs typeface="Times New Roman" panose="02020603050405020304" pitchFamily="18" charset="0"/>
              </a:rPr>
              <a:t>. În plus, </a:t>
            </a:r>
            <a:r>
              <a:rPr lang="en-US" dirty="0" err="1">
                <a:latin typeface="Times New Roman" panose="02020603050405020304" pitchFamily="18" charset="0"/>
                <a:cs typeface="Times New Roman" panose="02020603050405020304" pitchFamily="18" charset="0"/>
              </a:rPr>
              <a:t>utilizatorii</a:t>
            </a:r>
            <a:r>
              <a:rPr lang="en-US" dirty="0">
                <a:latin typeface="Times New Roman" panose="02020603050405020304" pitchFamily="18" charset="0"/>
                <a:cs typeface="Times New Roman" panose="02020603050405020304" pitchFamily="18" charset="0"/>
              </a:rPr>
              <a:t> pot </a:t>
            </a:r>
            <a:r>
              <a:rPr lang="en-US" dirty="0" err="1">
                <a:latin typeface="Times New Roman" panose="02020603050405020304" pitchFamily="18" charset="0"/>
                <a:cs typeface="Times New Roman" panose="02020603050405020304" pitchFamily="18" charset="0"/>
              </a:rPr>
              <a:t>personaliza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comportamentul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printr</a:t>
            </a:r>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meniu</a:t>
            </a:r>
            <a:r>
              <a:rPr lang="en-US" dirty="0">
                <a:latin typeface="Times New Roman" panose="02020603050405020304" pitchFamily="18" charset="0"/>
                <a:cs typeface="Times New Roman" panose="02020603050405020304" pitchFamily="18" charset="0"/>
              </a:rPr>
              <a:t> interactiv, </a:t>
            </a:r>
            <a:r>
              <a:rPr lang="en-US" dirty="0" err="1">
                <a:latin typeface="Times New Roman" panose="02020603050405020304" pitchFamily="18" charset="0"/>
                <a:cs typeface="Times New Roman" panose="02020603050405020304" pitchFamily="18" charset="0"/>
              </a:rPr>
              <a:t>ajustând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gunoaie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comutând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modurile</a:t>
            </a:r>
            <a:r>
              <a:rPr lang="en-US" dirty="0">
                <a:latin typeface="Times New Roman" panose="02020603050405020304" pitchFamily="18" charset="0"/>
                <a:cs typeface="Times New Roman" panose="02020603050405020304" pitchFamily="18" charset="0"/>
              </a:rPr>
              <a:t> manual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automat. </a:t>
            </a:r>
            <a:r>
              <a:rPr lang="en-US" dirty="0" err="1">
                <a:latin typeface="Times New Roman" panose="02020603050405020304" pitchFamily="18" charset="0"/>
                <a:cs typeface="Times New Roman" panose="02020603050405020304" pitchFamily="18" charset="0"/>
              </a:rPr>
              <a:t>Performanța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evaluată</a:t>
            </a:r>
            <a:r>
              <a:rPr lang="en-US" dirty="0">
                <a:latin typeface="Times New Roman" panose="02020603050405020304" pitchFamily="18" charset="0"/>
                <a:cs typeface="Times New Roman" panose="02020603050405020304" pitchFamily="18" charset="0"/>
              </a:rPr>
              <a:t> pe </a:t>
            </a:r>
            <a:r>
              <a:rPr lang="en-US" dirty="0" err="1">
                <a:latin typeface="Times New Roman" panose="02020603050405020304" pitchFamily="18" charset="0"/>
                <a:cs typeface="Times New Roman" panose="02020603050405020304" pitchFamily="18" charset="0"/>
              </a:rPr>
              <a:t>baza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scorului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gunoaie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colectate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duratei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curățare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apartamentului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Interfața</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utilizatorul</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gândită</a:t>
            </a:r>
            <a:r>
              <a:rPr lang="en-US" dirty="0">
                <a:latin typeface="Times New Roman" panose="02020603050405020304" pitchFamily="18" charset="0"/>
                <a:cs typeface="Times New Roman" panose="02020603050405020304" pitchFamily="18" charset="0"/>
              </a:rPr>
              <a:t> să fie </a:t>
            </a:r>
            <a:r>
              <a:rPr lang="en-US" dirty="0" err="1">
                <a:latin typeface="Times New Roman" panose="02020603050405020304" pitchFamily="18" charset="0"/>
                <a:cs typeface="Times New Roman" panose="02020603050405020304" pitchFamily="18" charset="0"/>
              </a:rPr>
              <a:t>intuitivă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atractivă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oferind</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experiență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vizuală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plăcută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educativă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Astfel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demonstrează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implementarea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complet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capabil</a:t>
            </a:r>
            <a:r>
              <a:rPr lang="en-US" dirty="0">
                <a:latin typeface="Times New Roman" panose="02020603050405020304" pitchFamily="18" charset="0"/>
                <a:cs typeface="Times New Roman" panose="02020603050405020304" pitchFamily="18" charset="0"/>
              </a:rPr>
              <a:t> să </a:t>
            </a:r>
            <a:r>
              <a:rPr lang="en-US" dirty="0" err="1">
                <a:latin typeface="Times New Roman" panose="02020603050405020304" pitchFamily="18" charset="0"/>
                <a:cs typeface="Times New Roman" panose="02020603050405020304" pitchFamily="18" charset="0"/>
              </a:rPr>
              <a:t>simuleze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curățarea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eficientă</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mediu</a:t>
            </a:r>
            <a:r>
              <a:rPr lang="en-US" dirty="0">
                <a:latin typeface="Times New Roman" panose="02020603050405020304" pitchFamily="18" charset="0"/>
                <a:cs typeface="Times New Roman" panose="02020603050405020304" pitchFamily="18" charset="0"/>
              </a:rPr>
              <a:t> virtual, </a:t>
            </a:r>
            <a:r>
              <a:rPr lang="en-US" dirty="0" err="1">
                <a:latin typeface="Times New Roman" panose="02020603050405020304" pitchFamily="18" charset="0"/>
                <a:cs typeface="Times New Roman" panose="02020603050405020304" pitchFamily="18" charset="0"/>
              </a:rPr>
              <a:t>contribuind</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înțelegerea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principiilor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roboticii</a:t>
            </a:r>
            <a:r>
              <a:rPr lang="en-US" dirty="0">
                <a:latin typeface="Times New Roman" panose="02020603050405020304" pitchFamily="18" charset="0"/>
                <a:cs typeface="Times New Roman" panose="02020603050405020304" pitchFamily="18" charset="0"/>
              </a:rPr>
              <a:t> mobile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inteligenței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artificiale</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5153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A1FF1BC-BC79-4CEC-6B9D-80A550C3D8B3}"/>
              </a:ext>
            </a:extLst>
          </p:cNvPr>
          <p:cNvSpPr>
            <a:spLocks noGrp="1"/>
          </p:cNvSpPr>
          <p:nvPr>
            <p:ph type="title"/>
          </p:nvPr>
        </p:nvSpPr>
        <p:spPr>
          <a:xfrm>
            <a:off x="6553200" y="586992"/>
            <a:ext cx="4953000" cy="1664573"/>
          </a:xfrm>
        </p:spPr>
        <p:txBody>
          <a:bodyPr>
            <a:normAutofit/>
          </a:bodyPr>
          <a:lstStyle/>
          <a:p>
            <a:pPr>
              <a:lnSpc>
                <a:spcPct val="90000"/>
              </a:lnSpc>
            </a:pPr>
            <a:r>
              <a:rPr lang="en-US" sz="3400" b="1" dirty="0">
                <a:solidFill>
                  <a:schemeClr val="tx2"/>
                </a:solidFill>
                <a:effectLst/>
                <a:latin typeface="Algerian" panose="04020705040A02060702" pitchFamily="82" charset="0"/>
                <a:ea typeface="Aptos" panose="020B0004020202020204" pitchFamily="34" charset="0"/>
                <a:cs typeface="Times New Roman" panose="02020603050405020304" pitchFamily="18" charset="0"/>
              </a:rPr>
              <a:t>3. </a:t>
            </a:r>
            <a:r>
              <a:rPr lang="en-US" sz="3400" b="1" dirty="0" err="1">
                <a:solidFill>
                  <a:schemeClr val="tx2"/>
                </a:solidFill>
                <a:effectLst/>
                <a:latin typeface="Algerian" panose="04020705040A02060702" pitchFamily="82" charset="0"/>
                <a:ea typeface="Aptos" panose="020B0004020202020204" pitchFamily="34" charset="0"/>
                <a:cs typeface="Times New Roman" panose="02020603050405020304" pitchFamily="18" charset="0"/>
              </a:rPr>
              <a:t>Descrierea</a:t>
            </a:r>
            <a:r>
              <a:rPr lang="en-US" sz="3400" b="1" dirty="0">
                <a:solidFill>
                  <a:schemeClr val="tx2"/>
                </a:solidFill>
                <a:effectLst/>
                <a:latin typeface="Algerian" panose="04020705040A02060702" pitchFamily="82" charset="0"/>
                <a:ea typeface="Aptos" panose="020B0004020202020204" pitchFamily="34" charset="0"/>
                <a:cs typeface="Times New Roman" panose="02020603050405020304" pitchFamily="18" charset="0"/>
              </a:rPr>
              <a:t> </a:t>
            </a:r>
            <a:r>
              <a:rPr lang="en-US" sz="3400" b="1" dirty="0" err="1">
                <a:solidFill>
                  <a:schemeClr val="tx2"/>
                </a:solidFill>
                <a:effectLst/>
                <a:latin typeface="Algerian" panose="04020705040A02060702" pitchFamily="82" charset="0"/>
                <a:ea typeface="Aptos" panose="020B0004020202020204" pitchFamily="34" charset="0"/>
                <a:cs typeface="Times New Roman" panose="02020603050405020304" pitchFamily="18" charset="0"/>
              </a:rPr>
              <a:t>mediului</a:t>
            </a:r>
            <a:r>
              <a:rPr lang="en-US" sz="3400" b="1" dirty="0">
                <a:solidFill>
                  <a:schemeClr val="tx2"/>
                </a:solidFill>
                <a:effectLst/>
                <a:latin typeface="Algerian" panose="04020705040A02060702" pitchFamily="82" charset="0"/>
                <a:ea typeface="Aptos" panose="020B0004020202020204" pitchFamily="34" charset="0"/>
                <a:cs typeface="Times New Roman" panose="02020603050405020304" pitchFamily="18" charset="0"/>
              </a:rPr>
              <a:t> de </a:t>
            </a:r>
            <a:r>
              <a:rPr lang="en-US" sz="3400" b="1" dirty="0" err="1">
                <a:solidFill>
                  <a:schemeClr val="tx2"/>
                </a:solidFill>
                <a:effectLst/>
                <a:latin typeface="Algerian" panose="04020705040A02060702" pitchFamily="82" charset="0"/>
                <a:ea typeface="Aptos" panose="020B0004020202020204" pitchFamily="34" charset="0"/>
                <a:cs typeface="Times New Roman" panose="02020603050405020304" pitchFamily="18" charset="0"/>
              </a:rPr>
              <a:t>simulare</a:t>
            </a:r>
            <a:br>
              <a:rPr lang="en-US" sz="34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br>
            <a:endParaRPr lang="en-US" sz="3400" dirty="0">
              <a:solidFill>
                <a:schemeClr val="tx2"/>
              </a:solidFill>
            </a:endParaRPr>
          </a:p>
        </p:txBody>
      </p:sp>
      <p:pic>
        <p:nvPicPr>
          <p:cNvPr id="4" name="Picture 3" descr="A screenshot of a game&#10;&#10;Description automatically generated">
            <a:extLst>
              <a:ext uri="{FF2B5EF4-FFF2-40B4-BE49-F238E27FC236}">
                <a16:creationId xmlns:a16="http://schemas.microsoft.com/office/drawing/2014/main" id="{4D561291-1241-3301-A57C-8993B64901C7}"/>
              </a:ext>
            </a:extLst>
          </p:cNvPr>
          <p:cNvPicPr>
            <a:picLocks noChangeAspect="1"/>
          </p:cNvPicPr>
          <p:nvPr/>
        </p:nvPicPr>
        <p:blipFill>
          <a:blip r:embed="rId3"/>
          <a:stretch>
            <a:fillRect/>
          </a:stretch>
        </p:blipFill>
        <p:spPr>
          <a:xfrm>
            <a:off x="606552" y="1011218"/>
            <a:ext cx="4724400" cy="4921908"/>
          </a:xfrm>
          <a:prstGeom prst="rect">
            <a:avLst/>
          </a:prstGeom>
        </p:spPr>
      </p:pic>
      <p:sp>
        <p:nvSpPr>
          <p:cNvPr id="3" name="Content Placeholder 2">
            <a:extLst>
              <a:ext uri="{FF2B5EF4-FFF2-40B4-BE49-F238E27FC236}">
                <a16:creationId xmlns:a16="http://schemas.microsoft.com/office/drawing/2014/main" id="{592711CE-A926-E260-CC09-39D84281F556}"/>
              </a:ext>
            </a:extLst>
          </p:cNvPr>
          <p:cNvSpPr>
            <a:spLocks noGrp="1"/>
          </p:cNvSpPr>
          <p:nvPr>
            <p:ph idx="1"/>
          </p:nvPr>
        </p:nvSpPr>
        <p:spPr>
          <a:xfrm>
            <a:off x="6553200" y="1713297"/>
            <a:ext cx="4952681" cy="4831882"/>
          </a:xfrm>
        </p:spPr>
        <p:txBody>
          <a:bodyPr>
            <a:normAutofit fontScale="85000" lnSpcReduction="20000"/>
          </a:bodyPr>
          <a:lstStyle/>
          <a:p>
            <a:pPr>
              <a:lnSpc>
                <a:spcPct val="100000"/>
              </a:lnSpc>
            </a:pPr>
            <a:r>
              <a:rPr lang="en-US" sz="1200" dirty="0" err="1">
                <a:solidFill>
                  <a:schemeClr val="tx2"/>
                </a:solidFill>
                <a:latin typeface="Times New Roman" panose="02020603050405020304" pitchFamily="18" charset="0"/>
                <a:cs typeface="Times New Roman" panose="02020603050405020304" pitchFamily="18" charset="0"/>
              </a:rPr>
              <a:t>Mediul</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simulare</a:t>
            </a:r>
            <a:r>
              <a:rPr lang="en-US" sz="1200" dirty="0">
                <a:solidFill>
                  <a:schemeClr val="tx2"/>
                </a:solidFill>
                <a:latin typeface="Times New Roman" panose="02020603050405020304" pitchFamily="18" charset="0"/>
                <a:cs typeface="Times New Roman" panose="02020603050405020304" pitchFamily="18" charset="0"/>
              </a:rPr>
              <a:t> al </a:t>
            </a:r>
            <a:r>
              <a:rPr lang="en-US" sz="1200" dirty="0" err="1">
                <a:solidFill>
                  <a:schemeClr val="tx2"/>
                </a:solidFill>
                <a:latin typeface="Times New Roman" panose="02020603050405020304" pitchFamily="18" charset="0"/>
                <a:cs typeface="Times New Roman" panose="02020603050405020304" pitchFamily="18" charset="0"/>
              </a:rPr>
              <a:t>proiectului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RoboClean</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conceput</a:t>
            </a:r>
            <a:r>
              <a:rPr lang="en-US" sz="1200" dirty="0">
                <a:solidFill>
                  <a:schemeClr val="tx2"/>
                </a:solidFill>
                <a:latin typeface="Times New Roman" panose="02020603050405020304" pitchFamily="18" charset="0"/>
                <a:cs typeface="Times New Roman" panose="02020603050405020304" pitchFamily="18" charset="0"/>
              </a:rPr>
              <a:t> pentru a </a:t>
            </a:r>
            <a:r>
              <a:rPr lang="en-US" sz="1200" dirty="0" err="1">
                <a:solidFill>
                  <a:schemeClr val="tx2"/>
                </a:solidFill>
                <a:latin typeface="Times New Roman" panose="02020603050405020304" pitchFamily="18" charset="0"/>
                <a:cs typeface="Times New Roman" panose="02020603050405020304" pitchFamily="18" charset="0"/>
              </a:rPr>
              <a:t>imita</a:t>
            </a:r>
            <a:r>
              <a:rPr lang="en-US" sz="1200" dirty="0">
                <a:solidFill>
                  <a:schemeClr val="tx2"/>
                </a:solidFill>
                <a:latin typeface="Times New Roman" panose="02020603050405020304" pitchFamily="18" charset="0"/>
                <a:cs typeface="Times New Roman" panose="02020603050405020304" pitchFamily="18" charset="0"/>
              </a:rPr>
              <a:t> un </a:t>
            </a:r>
            <a:r>
              <a:rPr lang="en-US" sz="1200" dirty="0" err="1">
                <a:solidFill>
                  <a:schemeClr val="tx2"/>
                </a:solidFill>
                <a:latin typeface="Times New Roman" panose="02020603050405020304" pitchFamily="18" charset="0"/>
                <a:cs typeface="Times New Roman" panose="02020603050405020304" pitchFamily="18" charset="0"/>
              </a:rPr>
              <a:t>apartament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tipic</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împărțit</a:t>
            </a:r>
            <a:r>
              <a:rPr lang="en-US" sz="1200" dirty="0">
                <a:solidFill>
                  <a:schemeClr val="tx2"/>
                </a:solidFill>
                <a:latin typeface="Times New Roman" panose="02020603050405020304" pitchFamily="18" charset="0"/>
                <a:cs typeface="Times New Roman" panose="02020603050405020304" pitchFamily="18" charset="0"/>
              </a:rPr>
              <a:t> în </a:t>
            </a:r>
            <a:r>
              <a:rPr lang="en-US" sz="1200" dirty="0" err="1">
                <a:solidFill>
                  <a:schemeClr val="tx2"/>
                </a:solidFill>
                <a:latin typeface="Times New Roman" panose="02020603050405020304" pitchFamily="18" charset="0"/>
                <a:cs typeface="Times New Roman" panose="02020603050405020304" pitchFamily="18" charset="0"/>
              </a:rPr>
              <a:t>camere</a:t>
            </a:r>
            <a:r>
              <a:rPr lang="en-US" sz="1200" dirty="0">
                <a:solidFill>
                  <a:schemeClr val="tx2"/>
                </a:solidFill>
                <a:latin typeface="Times New Roman" panose="02020603050405020304" pitchFamily="18" charset="0"/>
                <a:cs typeface="Times New Roman" panose="02020603050405020304" pitchFamily="18" charset="0"/>
              </a:rPr>
              <a:t> precum </a:t>
            </a:r>
            <a:r>
              <a:rPr lang="en-US" sz="1200" dirty="0" err="1">
                <a:solidFill>
                  <a:schemeClr val="tx2"/>
                </a:solidFill>
                <a:latin typeface="Times New Roman" panose="02020603050405020304" pitchFamily="18" charset="0"/>
                <a:cs typeface="Times New Roman" panose="02020603050405020304" pitchFamily="18" charset="0"/>
              </a:rPr>
              <a:t>dormitor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bucătărie</a:t>
            </a:r>
            <a:r>
              <a:rPr lang="en-US" sz="1200" dirty="0">
                <a:solidFill>
                  <a:schemeClr val="tx2"/>
                </a:solidFill>
                <a:latin typeface="Times New Roman" panose="02020603050405020304" pitchFamily="18" charset="0"/>
                <a:cs typeface="Times New Roman" panose="02020603050405020304" pitchFamily="18" charset="0"/>
              </a:rPr>
              <a:t>, living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baie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fiecare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având</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roluri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specifice</a:t>
            </a:r>
            <a:r>
              <a:rPr lang="en-US" sz="1200" dirty="0">
                <a:solidFill>
                  <a:schemeClr val="tx2"/>
                </a:solidFill>
                <a:latin typeface="Times New Roman" panose="02020603050405020304" pitchFamily="18" charset="0"/>
                <a:cs typeface="Times New Roman" panose="02020603050405020304" pitchFamily="18" charset="0"/>
              </a:rPr>
              <a:t> în cadrul </a:t>
            </a:r>
            <a:r>
              <a:rPr lang="en-US" sz="1200" dirty="0" err="1">
                <a:solidFill>
                  <a:schemeClr val="tx2"/>
                </a:solidFill>
                <a:latin typeface="Times New Roman" panose="02020603050405020304" pitchFamily="18" charset="0"/>
                <a:cs typeface="Times New Roman" panose="02020603050405020304" pitchFamily="18" charset="0"/>
              </a:rPr>
              <a:t>simulării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Acesta</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reprezentat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printr</a:t>
            </a:r>
            <a:r>
              <a:rPr lang="en-US" sz="1200" dirty="0">
                <a:solidFill>
                  <a:schemeClr val="tx2"/>
                </a:solidFill>
                <a:latin typeface="Times New Roman" panose="02020603050405020304" pitchFamily="18" charset="0"/>
                <a:cs typeface="Times New Roman" panose="02020603050405020304" pitchFamily="18" charset="0"/>
              </a:rPr>
              <a:t>-o </a:t>
            </a:r>
            <a:r>
              <a:rPr lang="en-US" sz="1200" dirty="0" err="1">
                <a:solidFill>
                  <a:schemeClr val="tx2"/>
                </a:solidFill>
                <a:latin typeface="Times New Roman" panose="02020603050405020304" pitchFamily="18" charset="0"/>
                <a:cs typeface="Times New Roman" panose="02020603050405020304" pitchFamily="18" charset="0"/>
              </a:rPr>
              <a:t>grilă</a:t>
            </a:r>
            <a:r>
              <a:rPr lang="en-US" sz="1200" dirty="0">
                <a:solidFill>
                  <a:schemeClr val="tx2"/>
                </a:solidFill>
                <a:latin typeface="Times New Roman" panose="02020603050405020304" pitchFamily="18" charset="0"/>
                <a:cs typeface="Times New Roman" panose="02020603050405020304" pitchFamily="18" charset="0"/>
              </a:rPr>
              <a:t> 2D, </a:t>
            </a:r>
            <a:r>
              <a:rPr lang="en-US" sz="1200" dirty="0" err="1">
                <a:solidFill>
                  <a:schemeClr val="tx2"/>
                </a:solidFill>
                <a:latin typeface="Times New Roman" panose="02020603050405020304" pitchFamily="18" charset="0"/>
                <a:cs typeface="Times New Roman" panose="02020603050405020304" pitchFamily="18" charset="0"/>
              </a:rPr>
              <a:t>unde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fiecare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celulă</a:t>
            </a:r>
            <a:r>
              <a:rPr lang="en-US" sz="1200" dirty="0">
                <a:solidFill>
                  <a:schemeClr val="tx2"/>
                </a:solidFill>
                <a:latin typeface="Times New Roman" panose="02020603050405020304" pitchFamily="18" charset="0"/>
                <a:cs typeface="Times New Roman" panose="02020603050405020304" pitchFamily="18" charset="0"/>
              </a:rPr>
              <a:t> poate fi un </a:t>
            </a:r>
            <a:r>
              <a:rPr lang="en-US" sz="1200" dirty="0" err="1">
                <a:solidFill>
                  <a:schemeClr val="tx2"/>
                </a:solidFill>
                <a:latin typeface="Times New Roman" panose="02020603050405020304" pitchFamily="18" charset="0"/>
                <a:cs typeface="Times New Roman" panose="02020603050405020304" pitchFamily="18" charset="0"/>
              </a:rPr>
              <a:t>perete</a:t>
            </a:r>
            <a:r>
              <a:rPr lang="en-US" sz="1200" dirty="0">
                <a:solidFill>
                  <a:schemeClr val="tx2"/>
                </a:solidFill>
                <a:latin typeface="Times New Roman" panose="02020603050405020304" pitchFamily="18" charset="0"/>
                <a:cs typeface="Times New Roman" panose="02020603050405020304" pitchFamily="18" charset="0"/>
              </a:rPr>
              <a:t>, o </a:t>
            </a:r>
            <a:r>
              <a:rPr lang="en-US" sz="1200" dirty="0" err="1">
                <a:solidFill>
                  <a:schemeClr val="tx2"/>
                </a:solidFill>
                <a:latin typeface="Times New Roman" panose="02020603050405020304" pitchFamily="18" charset="0"/>
                <a:cs typeface="Times New Roman" panose="02020603050405020304" pitchFamily="18" charset="0"/>
              </a:rPr>
              <a:t>zonă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liberă</a:t>
            </a:r>
            <a:r>
              <a:rPr lang="en-US" sz="1200" dirty="0">
                <a:solidFill>
                  <a:schemeClr val="tx2"/>
                </a:solidFill>
                <a:latin typeface="Times New Roman" panose="02020603050405020304" pitchFamily="18" charset="0"/>
                <a:cs typeface="Times New Roman" panose="02020603050405020304" pitchFamily="18" charset="0"/>
              </a:rPr>
              <a:t>, un </a:t>
            </a:r>
            <a:r>
              <a:rPr lang="en-US" sz="1200" dirty="0" err="1">
                <a:solidFill>
                  <a:schemeClr val="tx2"/>
                </a:solidFill>
                <a:latin typeface="Times New Roman" panose="02020603050405020304" pitchFamily="18" charset="0"/>
                <a:cs typeface="Times New Roman" panose="02020603050405020304" pitchFamily="18" charset="0"/>
              </a:rPr>
              <a:t>gunoi</a:t>
            </a:r>
            <a:r>
              <a:rPr lang="en-US" sz="1200" dirty="0">
                <a:solidFill>
                  <a:schemeClr val="tx2"/>
                </a:solidFill>
                <a:latin typeface="Times New Roman" panose="02020603050405020304" pitchFamily="18" charset="0"/>
                <a:cs typeface="Times New Roman" panose="02020603050405020304" pitchFamily="18" charset="0"/>
              </a:rPr>
              <a:t> sau zona de </a:t>
            </a:r>
            <a:r>
              <a:rPr lang="en-US" sz="1200" dirty="0" err="1">
                <a:solidFill>
                  <a:schemeClr val="tx2"/>
                </a:solidFill>
                <a:latin typeface="Times New Roman" panose="02020603050405020304" pitchFamily="18" charset="0"/>
                <a:cs typeface="Times New Roman" panose="02020603050405020304" pitchFamily="18" charset="0"/>
              </a:rPr>
              <a:t>colectare</a:t>
            </a:r>
            <a:r>
              <a:rPr lang="en-US" sz="1200" dirty="0">
                <a:solidFill>
                  <a:schemeClr val="tx2"/>
                </a:solidFill>
                <a:latin typeface="Times New Roman" panose="02020603050405020304" pitchFamily="18" charset="0"/>
                <a:cs typeface="Times New Roman" panose="02020603050405020304" pitchFamily="18" charset="0"/>
              </a:rPr>
              <a:t> a </a:t>
            </a:r>
            <a:r>
              <a:rPr lang="en-US" sz="1200" dirty="0" err="1">
                <a:solidFill>
                  <a:schemeClr val="tx2"/>
                </a:solidFill>
                <a:latin typeface="Times New Roman" panose="02020603050405020304" pitchFamily="18" charset="0"/>
                <a:cs typeface="Times New Roman" panose="02020603050405020304" pitchFamily="18" charset="0"/>
              </a:rPr>
              <a:t>deșeurilor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Pereții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definesc</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structura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apartamentului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zonele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libere</a:t>
            </a:r>
            <a:r>
              <a:rPr lang="en-US" sz="1200" dirty="0">
                <a:solidFill>
                  <a:schemeClr val="tx2"/>
                </a:solidFill>
                <a:latin typeface="Times New Roman" panose="02020603050405020304" pitchFamily="18" charset="0"/>
                <a:cs typeface="Times New Roman" panose="02020603050405020304" pitchFamily="18" charset="0"/>
              </a:rPr>
              <a:t> permit </a:t>
            </a:r>
            <a:r>
              <a:rPr lang="en-US" sz="1200" dirty="0" err="1">
                <a:solidFill>
                  <a:schemeClr val="tx2"/>
                </a:solidFill>
                <a:latin typeface="Times New Roman" panose="02020603050405020304" pitchFamily="18" charset="0"/>
                <a:cs typeface="Times New Roman" panose="02020603050405020304" pitchFamily="18" charset="0"/>
              </a:rPr>
              <a:t>robotului</a:t>
            </a:r>
            <a:r>
              <a:rPr lang="en-US" sz="1200" dirty="0">
                <a:solidFill>
                  <a:schemeClr val="tx2"/>
                </a:solidFill>
                <a:latin typeface="Times New Roman" panose="02020603050405020304" pitchFamily="18" charset="0"/>
                <a:cs typeface="Times New Roman" panose="02020603050405020304" pitchFamily="18" charset="0"/>
              </a:rPr>
              <a:t> să se </a:t>
            </a:r>
            <a:r>
              <a:rPr lang="en-US" sz="1200" dirty="0" err="1">
                <a:solidFill>
                  <a:schemeClr val="tx2"/>
                </a:solidFill>
                <a:latin typeface="Times New Roman" panose="02020603050405020304" pitchFamily="18" charset="0"/>
                <a:cs typeface="Times New Roman" panose="02020603050405020304" pitchFamily="18" charset="0"/>
              </a:rPr>
              <a:t>deplaseze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Gunoaiele</a:t>
            </a:r>
            <a:r>
              <a:rPr lang="en-US" sz="1200" dirty="0">
                <a:solidFill>
                  <a:schemeClr val="tx2"/>
                </a:solidFill>
                <a:latin typeface="Times New Roman" panose="02020603050405020304" pitchFamily="18" charset="0"/>
                <a:cs typeface="Times New Roman" panose="02020603050405020304" pitchFamily="18" charset="0"/>
              </a:rPr>
              <a:t> sunt </a:t>
            </a:r>
            <a:r>
              <a:rPr lang="en-US" sz="1200" dirty="0" err="1">
                <a:solidFill>
                  <a:schemeClr val="tx2"/>
                </a:solidFill>
                <a:latin typeface="Times New Roman" panose="02020603050405020304" pitchFamily="18" charset="0"/>
                <a:cs typeface="Times New Roman" panose="02020603050405020304" pitchFamily="18" charset="0"/>
              </a:rPr>
              <a:t>distribuite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aleatoriu</a:t>
            </a:r>
            <a:r>
              <a:rPr lang="en-US" sz="1200" dirty="0">
                <a:solidFill>
                  <a:schemeClr val="tx2"/>
                </a:solidFill>
                <a:latin typeface="Times New Roman" panose="02020603050405020304" pitchFamily="18" charset="0"/>
                <a:cs typeface="Times New Roman" panose="02020603050405020304" pitchFamily="18" charset="0"/>
              </a:rPr>
              <a:t> în </a:t>
            </a:r>
            <a:r>
              <a:rPr lang="en-US" sz="1200" dirty="0" err="1">
                <a:solidFill>
                  <a:schemeClr val="tx2"/>
                </a:solidFill>
                <a:latin typeface="Times New Roman" panose="02020603050405020304" pitchFamily="18" charset="0"/>
                <a:cs typeface="Times New Roman" panose="02020603050405020304" pitchFamily="18" charset="0"/>
              </a:rPr>
              <a:t>apartament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reprezintă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obiective</a:t>
            </a:r>
            <a:r>
              <a:rPr lang="en-US" sz="1200" dirty="0">
                <a:solidFill>
                  <a:schemeClr val="tx2"/>
                </a:solidFill>
                <a:latin typeface="Times New Roman" panose="02020603050405020304" pitchFamily="18" charset="0"/>
                <a:cs typeface="Times New Roman" panose="02020603050405020304" pitchFamily="18" charset="0"/>
              </a:rPr>
              <a:t> pentru robot, </a:t>
            </a:r>
            <a:r>
              <a:rPr lang="en-US" sz="1200" dirty="0" err="1">
                <a:solidFill>
                  <a:schemeClr val="tx2"/>
                </a:solidFill>
                <a:latin typeface="Times New Roman" panose="02020603050405020304" pitchFamily="18" charset="0"/>
                <a:cs typeface="Times New Roman" panose="02020603050405020304" pitchFamily="18" charset="0"/>
              </a:rPr>
              <a:t>iar</a:t>
            </a:r>
            <a:r>
              <a:rPr lang="en-US" sz="1200" dirty="0">
                <a:solidFill>
                  <a:schemeClr val="tx2"/>
                </a:solidFill>
                <a:latin typeface="Times New Roman" panose="02020603050405020304" pitchFamily="18" charset="0"/>
                <a:cs typeface="Times New Roman" panose="02020603050405020304" pitchFamily="18" charset="0"/>
              </a:rPr>
              <a:t> zona de </a:t>
            </a:r>
            <a:r>
              <a:rPr lang="en-US" sz="1200" dirty="0" err="1">
                <a:solidFill>
                  <a:schemeClr val="tx2"/>
                </a:solidFill>
                <a:latin typeface="Times New Roman" panose="02020603050405020304" pitchFamily="18" charset="0"/>
                <a:cs typeface="Times New Roman" panose="02020603050405020304" pitchFamily="18" charset="0"/>
              </a:rPr>
              <a:t>colectare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indică</a:t>
            </a:r>
            <a:r>
              <a:rPr lang="en-US" sz="1200" dirty="0">
                <a:solidFill>
                  <a:schemeClr val="tx2"/>
                </a:solidFill>
                <a:latin typeface="Times New Roman" panose="02020603050405020304" pitchFamily="18" charset="0"/>
                <a:cs typeface="Times New Roman" panose="02020603050405020304" pitchFamily="18" charset="0"/>
              </a:rPr>
              <a:t> locul </a:t>
            </a:r>
            <a:r>
              <a:rPr lang="en-US" sz="1200" dirty="0" err="1">
                <a:solidFill>
                  <a:schemeClr val="tx2"/>
                </a:solidFill>
                <a:latin typeface="Times New Roman" panose="02020603050405020304" pitchFamily="18" charset="0"/>
                <a:cs typeface="Times New Roman" panose="02020603050405020304" pitchFamily="18" charset="0"/>
              </a:rPr>
              <a:t>unde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robotul</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trebuie</a:t>
            </a:r>
            <a:r>
              <a:rPr lang="en-US" sz="1200" dirty="0">
                <a:solidFill>
                  <a:schemeClr val="tx2"/>
                </a:solidFill>
                <a:latin typeface="Times New Roman" panose="02020603050405020304" pitchFamily="18" charset="0"/>
                <a:cs typeface="Times New Roman" panose="02020603050405020304" pitchFamily="18" charset="0"/>
              </a:rPr>
              <a:t> să </a:t>
            </a:r>
            <a:r>
              <a:rPr lang="en-US" sz="1200" dirty="0" err="1">
                <a:solidFill>
                  <a:schemeClr val="tx2"/>
                </a:solidFill>
                <a:latin typeface="Times New Roman" panose="02020603050405020304" pitchFamily="18" charset="0"/>
                <a:cs typeface="Times New Roman" panose="02020603050405020304" pitchFamily="18" charset="0"/>
              </a:rPr>
              <a:t>descarce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deșeurile</a:t>
            </a:r>
            <a:r>
              <a:rPr lang="en-US" sz="1200" dirty="0">
                <a:solidFill>
                  <a:schemeClr val="tx2"/>
                </a:solidFill>
                <a:latin typeface="Times New Roman" panose="02020603050405020304" pitchFamily="18" charset="0"/>
                <a:cs typeface="Times New Roman" panose="02020603050405020304" pitchFamily="18" charset="0"/>
              </a:rPr>
              <a:t>.</a:t>
            </a:r>
          </a:p>
          <a:p>
            <a:pPr>
              <a:lnSpc>
                <a:spcPct val="100000"/>
              </a:lnSpc>
            </a:pPr>
            <a:r>
              <a:rPr lang="en-US" sz="1200" dirty="0" err="1">
                <a:solidFill>
                  <a:schemeClr val="tx2"/>
                </a:solidFill>
                <a:latin typeface="Times New Roman" panose="02020603050405020304" pitchFamily="18" charset="0"/>
                <a:cs typeface="Times New Roman" panose="02020603050405020304" pitchFamily="18" charset="0"/>
              </a:rPr>
              <a:t>Apartamentul</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generat</a:t>
            </a:r>
            <a:r>
              <a:rPr lang="en-US" sz="1200" dirty="0">
                <a:solidFill>
                  <a:schemeClr val="tx2"/>
                </a:solidFill>
                <a:latin typeface="Times New Roman" panose="02020603050405020304" pitchFamily="18" charset="0"/>
                <a:cs typeface="Times New Roman" panose="02020603050405020304" pitchFamily="18" charset="0"/>
              </a:rPr>
              <a:t> procedural, </a:t>
            </a:r>
            <a:r>
              <a:rPr lang="en-US" sz="1200" dirty="0" err="1">
                <a:solidFill>
                  <a:schemeClr val="tx2"/>
                </a:solidFill>
                <a:latin typeface="Times New Roman" panose="02020603050405020304" pitchFamily="18" charset="0"/>
                <a:cs typeface="Times New Roman" panose="02020603050405020304" pitchFamily="18" charset="0"/>
              </a:rPr>
              <a:t>iar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pereții</a:t>
            </a:r>
            <a:r>
              <a:rPr lang="en-US" sz="1200" dirty="0">
                <a:solidFill>
                  <a:schemeClr val="tx2"/>
                </a:solidFill>
                <a:latin typeface="Times New Roman" panose="02020603050405020304" pitchFamily="18" charset="0"/>
                <a:cs typeface="Times New Roman" panose="02020603050405020304" pitchFamily="18" charset="0"/>
              </a:rPr>
              <a:t> sunt </a:t>
            </a:r>
            <a:r>
              <a:rPr lang="en-US" sz="1200" dirty="0" err="1">
                <a:solidFill>
                  <a:schemeClr val="tx2"/>
                </a:solidFill>
                <a:latin typeface="Times New Roman" panose="02020603050405020304" pitchFamily="18" charset="0"/>
                <a:cs typeface="Times New Roman" panose="02020603050405020304" pitchFamily="18" charset="0"/>
              </a:rPr>
              <a:t>plasați</a:t>
            </a:r>
            <a:r>
              <a:rPr lang="en-US" sz="1200" dirty="0">
                <a:solidFill>
                  <a:schemeClr val="tx2"/>
                </a:solidFill>
                <a:latin typeface="Times New Roman" panose="02020603050405020304" pitchFamily="18" charset="0"/>
                <a:cs typeface="Times New Roman" panose="02020603050405020304" pitchFamily="18" charset="0"/>
              </a:rPr>
              <a:t> automat pentru a </a:t>
            </a:r>
            <a:r>
              <a:rPr lang="en-US" sz="1200" dirty="0" err="1">
                <a:solidFill>
                  <a:schemeClr val="tx2"/>
                </a:solidFill>
                <a:latin typeface="Times New Roman" panose="02020603050405020304" pitchFamily="18" charset="0"/>
                <a:cs typeface="Times New Roman" panose="02020603050405020304" pitchFamily="18" charset="0"/>
              </a:rPr>
              <a:t>crea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diferitele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camere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pentru a </a:t>
            </a:r>
            <a:r>
              <a:rPr lang="en-US" sz="1200" dirty="0" err="1">
                <a:solidFill>
                  <a:schemeClr val="tx2"/>
                </a:solidFill>
                <a:latin typeface="Times New Roman" panose="02020603050405020304" pitchFamily="18" charset="0"/>
                <a:cs typeface="Times New Roman" panose="02020603050405020304" pitchFamily="18" charset="0"/>
              </a:rPr>
              <a:t>adăuga</a:t>
            </a:r>
            <a:r>
              <a:rPr lang="en-US" sz="1200" dirty="0">
                <a:solidFill>
                  <a:schemeClr val="tx2"/>
                </a:solidFill>
                <a:latin typeface="Times New Roman" panose="02020603050405020304" pitchFamily="18" charset="0"/>
                <a:cs typeface="Times New Roman" panose="02020603050405020304" pitchFamily="18" charset="0"/>
              </a:rPr>
              <a:t> un </a:t>
            </a:r>
            <a:r>
              <a:rPr lang="en-US" sz="1200" dirty="0" err="1">
                <a:solidFill>
                  <a:schemeClr val="tx2"/>
                </a:solidFill>
                <a:latin typeface="Times New Roman" panose="02020603050405020304" pitchFamily="18" charset="0"/>
                <a:cs typeface="Times New Roman" panose="02020603050405020304" pitchFamily="18" charset="0"/>
              </a:rPr>
              <a:t>strat</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complexitate</a:t>
            </a:r>
            <a:r>
              <a:rPr lang="en-US" sz="1200" dirty="0">
                <a:solidFill>
                  <a:schemeClr val="tx2"/>
                </a:solidFill>
                <a:latin typeface="Times New Roman" panose="02020603050405020304" pitchFamily="18" charset="0"/>
                <a:cs typeface="Times New Roman" panose="02020603050405020304" pitchFamily="18" charset="0"/>
              </a:rPr>
              <a:t> prin </a:t>
            </a:r>
            <a:r>
              <a:rPr lang="en-US" sz="1200" dirty="0" err="1">
                <a:solidFill>
                  <a:schemeClr val="tx2"/>
                </a:solidFill>
                <a:latin typeface="Times New Roman" panose="02020603050405020304" pitchFamily="18" charset="0"/>
                <a:cs typeface="Times New Roman" panose="02020603050405020304" pitchFamily="18" charset="0"/>
              </a:rPr>
              <a:t>divizarea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spațiului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Fiecare</a:t>
            </a:r>
            <a:r>
              <a:rPr lang="en-US" sz="1200" dirty="0">
                <a:solidFill>
                  <a:schemeClr val="tx2"/>
                </a:solidFill>
                <a:latin typeface="Times New Roman" panose="02020603050405020304" pitchFamily="18" charset="0"/>
                <a:cs typeface="Times New Roman" panose="02020603050405020304" pitchFamily="18" charset="0"/>
              </a:rPr>
              <a:t> element al </a:t>
            </a:r>
            <a:r>
              <a:rPr lang="en-US" sz="1200" dirty="0" err="1">
                <a:solidFill>
                  <a:schemeClr val="tx2"/>
                </a:solidFill>
                <a:latin typeface="Times New Roman" panose="02020603050405020304" pitchFamily="18" charset="0"/>
                <a:cs typeface="Times New Roman" panose="02020603050405020304" pitchFamily="18" charset="0"/>
              </a:rPr>
              <a:t>mediului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pereți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gunoaie</a:t>
            </a:r>
            <a:r>
              <a:rPr lang="en-US" sz="1200" dirty="0">
                <a:solidFill>
                  <a:schemeClr val="tx2"/>
                </a:solidFill>
                <a:latin typeface="Times New Roman" panose="02020603050405020304" pitchFamily="18" charset="0"/>
                <a:cs typeface="Times New Roman" panose="02020603050405020304" pitchFamily="18" charset="0"/>
              </a:rPr>
              <a:t>, zona de </a:t>
            </a:r>
            <a:r>
              <a:rPr lang="en-US" sz="1200" dirty="0" err="1">
                <a:solidFill>
                  <a:schemeClr val="tx2"/>
                </a:solidFill>
                <a:latin typeface="Times New Roman" panose="02020603050405020304" pitchFamily="18" charset="0"/>
                <a:cs typeface="Times New Roman" panose="02020603050405020304" pitchFamily="18" charset="0"/>
              </a:rPr>
              <a:t>colectare</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reprezentat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grafic</a:t>
            </a:r>
            <a:r>
              <a:rPr lang="en-US" sz="1200" dirty="0">
                <a:solidFill>
                  <a:schemeClr val="tx2"/>
                </a:solidFill>
                <a:latin typeface="Times New Roman" panose="02020603050405020304" pitchFamily="18" charset="0"/>
                <a:cs typeface="Times New Roman" panose="02020603050405020304" pitchFamily="18" charset="0"/>
              </a:rPr>
              <a:t> prin </a:t>
            </a:r>
            <a:r>
              <a:rPr lang="en-US" sz="1200" dirty="0" err="1">
                <a:solidFill>
                  <a:schemeClr val="tx2"/>
                </a:solidFill>
                <a:latin typeface="Times New Roman" panose="02020603050405020304" pitchFamily="18" charset="0"/>
                <a:cs typeface="Times New Roman" panose="02020603050405020304" pitchFamily="18" charset="0"/>
              </a:rPr>
              <a:t>imagini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relevante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gunoaiele</a:t>
            </a:r>
            <a:r>
              <a:rPr lang="en-US" sz="1200" dirty="0">
                <a:solidFill>
                  <a:schemeClr val="tx2"/>
                </a:solidFill>
                <a:latin typeface="Times New Roman" panose="02020603050405020304" pitchFamily="18" charset="0"/>
                <a:cs typeface="Times New Roman" panose="02020603050405020304" pitchFamily="18" charset="0"/>
              </a:rPr>
              <a:t> sunt </a:t>
            </a:r>
            <a:r>
              <a:rPr lang="en-US" sz="1200" dirty="0" err="1">
                <a:solidFill>
                  <a:schemeClr val="tx2"/>
                </a:solidFill>
                <a:latin typeface="Times New Roman" panose="02020603050405020304" pitchFamily="18" charset="0"/>
                <a:cs typeface="Times New Roman" panose="02020603050405020304" pitchFamily="18" charset="0"/>
              </a:rPr>
              <a:t>ilustrate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diferit</a:t>
            </a:r>
            <a:r>
              <a:rPr lang="en-US" sz="1200" dirty="0">
                <a:solidFill>
                  <a:schemeClr val="tx2"/>
                </a:solidFill>
                <a:latin typeface="Times New Roman" panose="02020603050405020304" pitchFamily="18" charset="0"/>
                <a:cs typeface="Times New Roman" panose="02020603050405020304" pitchFamily="18" charset="0"/>
              </a:rPr>
              <a:t> pentru a </a:t>
            </a:r>
            <a:r>
              <a:rPr lang="en-US" sz="1200" dirty="0" err="1">
                <a:solidFill>
                  <a:schemeClr val="tx2"/>
                </a:solidFill>
                <a:latin typeface="Times New Roman" panose="02020603050405020304" pitchFamily="18" charset="0"/>
                <a:cs typeface="Times New Roman" panose="02020603050405020304" pitchFamily="18" charset="0"/>
              </a:rPr>
              <a:t>adăuga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diversitate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vizuală</a:t>
            </a:r>
            <a:r>
              <a:rPr lang="en-US" sz="1200" dirty="0">
                <a:solidFill>
                  <a:schemeClr val="tx2"/>
                </a:solidFill>
                <a:latin typeface="Times New Roman" panose="02020603050405020304" pitchFamily="18" charset="0"/>
                <a:cs typeface="Times New Roman" panose="02020603050405020304" pitchFamily="18" charset="0"/>
              </a:rPr>
              <a:t>.</a:t>
            </a:r>
          </a:p>
          <a:p>
            <a:pPr>
              <a:lnSpc>
                <a:spcPct val="100000"/>
              </a:lnSpc>
            </a:pPr>
            <a:r>
              <a:rPr lang="en-US" sz="1200" dirty="0" err="1">
                <a:solidFill>
                  <a:schemeClr val="tx2"/>
                </a:solidFill>
                <a:latin typeface="Times New Roman" panose="02020603050405020304" pitchFamily="18" charset="0"/>
                <a:cs typeface="Times New Roman" panose="02020603050405020304" pitchFamily="18" charset="0"/>
              </a:rPr>
              <a:t>Robotul</a:t>
            </a:r>
            <a:r>
              <a:rPr lang="en-US" sz="1200" dirty="0">
                <a:solidFill>
                  <a:schemeClr val="tx2"/>
                </a:solidFill>
                <a:latin typeface="Times New Roman" panose="02020603050405020304" pitchFamily="18" charset="0"/>
                <a:cs typeface="Times New Roman" panose="02020603050405020304" pitchFamily="18" charset="0"/>
              </a:rPr>
              <a:t> are </a:t>
            </a:r>
            <a:r>
              <a:rPr lang="en-US" sz="1200" dirty="0" err="1">
                <a:solidFill>
                  <a:schemeClr val="tx2"/>
                </a:solidFill>
                <a:latin typeface="Times New Roman" panose="02020603050405020304" pitchFamily="18" charset="0"/>
                <a:cs typeface="Times New Roman" panose="02020603050405020304" pitchFamily="18" charset="0"/>
              </a:rPr>
              <a:t>capacitatea</a:t>
            </a:r>
            <a:r>
              <a:rPr lang="en-US" sz="1200" dirty="0">
                <a:solidFill>
                  <a:schemeClr val="tx2"/>
                </a:solidFill>
                <a:latin typeface="Times New Roman" panose="02020603050405020304" pitchFamily="18" charset="0"/>
                <a:cs typeface="Times New Roman" panose="02020603050405020304" pitchFamily="18" charset="0"/>
              </a:rPr>
              <a:t> de a se </a:t>
            </a:r>
            <a:r>
              <a:rPr lang="en-US" sz="1200" dirty="0" err="1">
                <a:solidFill>
                  <a:schemeClr val="tx2"/>
                </a:solidFill>
                <a:latin typeface="Times New Roman" panose="02020603050405020304" pitchFamily="18" charset="0"/>
                <a:cs typeface="Times New Roman" panose="02020603050405020304" pitchFamily="18" charset="0"/>
              </a:rPr>
              <a:t>deplasa</a:t>
            </a:r>
            <a:r>
              <a:rPr lang="en-US" sz="1200" dirty="0">
                <a:solidFill>
                  <a:schemeClr val="tx2"/>
                </a:solidFill>
                <a:latin typeface="Times New Roman" panose="02020603050405020304" pitchFamily="18" charset="0"/>
                <a:cs typeface="Times New Roman" panose="02020603050405020304" pitchFamily="18" charset="0"/>
              </a:rPr>
              <a:t> pe </a:t>
            </a:r>
            <a:r>
              <a:rPr lang="en-US" sz="1200" dirty="0" err="1">
                <a:solidFill>
                  <a:schemeClr val="tx2"/>
                </a:solidFill>
                <a:latin typeface="Times New Roman" panose="02020603050405020304" pitchFamily="18" charset="0"/>
                <a:cs typeface="Times New Roman" panose="02020603050405020304" pitchFamily="18" charset="0"/>
              </a:rPr>
              <a:t>grilă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evitând</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pereții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colectând</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gunoaiele</a:t>
            </a:r>
            <a:r>
              <a:rPr lang="en-US" sz="1200" dirty="0">
                <a:solidFill>
                  <a:schemeClr val="tx2"/>
                </a:solidFill>
                <a:latin typeface="Times New Roman" panose="02020603050405020304" pitchFamily="18" charset="0"/>
                <a:cs typeface="Times New Roman" panose="02020603050405020304" pitchFamily="18" charset="0"/>
              </a:rPr>
              <a:t> pentru a le </a:t>
            </a:r>
            <a:r>
              <a:rPr lang="en-US" sz="1200" dirty="0" err="1">
                <a:solidFill>
                  <a:schemeClr val="tx2"/>
                </a:solidFill>
                <a:latin typeface="Times New Roman" panose="02020603050405020304" pitchFamily="18" charset="0"/>
                <a:cs typeface="Times New Roman" panose="02020603050405020304" pitchFamily="18" charset="0"/>
              </a:rPr>
              <a:t>transporta</a:t>
            </a:r>
            <a:r>
              <a:rPr lang="en-US" sz="1200" dirty="0">
                <a:solidFill>
                  <a:schemeClr val="tx2"/>
                </a:solidFill>
                <a:latin typeface="Times New Roman" panose="02020603050405020304" pitchFamily="18" charset="0"/>
                <a:cs typeface="Times New Roman" panose="02020603050405020304" pitchFamily="18" charset="0"/>
              </a:rPr>
              <a:t> la zona de </a:t>
            </a:r>
            <a:r>
              <a:rPr lang="en-US" sz="1200" dirty="0" err="1">
                <a:solidFill>
                  <a:schemeClr val="tx2"/>
                </a:solidFill>
                <a:latin typeface="Times New Roman" panose="02020603050405020304" pitchFamily="18" charset="0"/>
                <a:cs typeface="Times New Roman" panose="02020603050405020304" pitchFamily="18" charset="0"/>
              </a:rPr>
              <a:t>colectare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Acesta</a:t>
            </a:r>
            <a:r>
              <a:rPr lang="en-US" sz="1200" dirty="0">
                <a:solidFill>
                  <a:schemeClr val="tx2"/>
                </a:solidFill>
                <a:latin typeface="Times New Roman" panose="02020603050405020304" pitchFamily="18" charset="0"/>
                <a:cs typeface="Times New Roman" panose="02020603050405020304" pitchFamily="18" charset="0"/>
              </a:rPr>
              <a:t> poate fi </a:t>
            </a:r>
            <a:r>
              <a:rPr lang="en-US" sz="1200" dirty="0" err="1">
                <a:solidFill>
                  <a:schemeClr val="tx2"/>
                </a:solidFill>
                <a:latin typeface="Times New Roman" panose="02020603050405020304" pitchFamily="18" charset="0"/>
                <a:cs typeface="Times New Roman" panose="02020603050405020304" pitchFamily="18" charset="0"/>
              </a:rPr>
              <a:t>controlat</a:t>
            </a:r>
            <a:r>
              <a:rPr lang="en-US" sz="1200" dirty="0">
                <a:solidFill>
                  <a:schemeClr val="tx2"/>
                </a:solidFill>
                <a:latin typeface="Times New Roman" panose="02020603050405020304" pitchFamily="18" charset="0"/>
                <a:cs typeface="Times New Roman" panose="02020603050405020304" pitchFamily="18" charset="0"/>
              </a:rPr>
              <a:t> manual sau </a:t>
            </a:r>
            <a:r>
              <a:rPr lang="en-US" sz="1200" dirty="0" err="1">
                <a:solidFill>
                  <a:schemeClr val="tx2"/>
                </a:solidFill>
                <a:latin typeface="Times New Roman" panose="02020603050405020304" pitchFamily="18" charset="0"/>
                <a:cs typeface="Times New Roman" panose="02020603050405020304" pitchFamily="18" charset="0"/>
              </a:rPr>
              <a:t>autonom</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printr</a:t>
            </a:r>
            <a:r>
              <a:rPr lang="en-US" sz="1200" dirty="0">
                <a:solidFill>
                  <a:schemeClr val="tx2"/>
                </a:solidFill>
                <a:latin typeface="Times New Roman" panose="02020603050405020304" pitchFamily="18" charset="0"/>
                <a:cs typeface="Times New Roman" panose="02020603050405020304" pitchFamily="18" charset="0"/>
              </a:rPr>
              <a:t>-un </a:t>
            </a:r>
            <a:r>
              <a:rPr lang="en-US" sz="1200" dirty="0" err="1">
                <a:solidFill>
                  <a:schemeClr val="tx2"/>
                </a:solidFill>
                <a:latin typeface="Times New Roman" panose="02020603050405020304" pitchFamily="18" charset="0"/>
                <a:cs typeface="Times New Roman" panose="02020603050405020304" pitchFamily="18" charset="0"/>
              </a:rPr>
              <a:t>algoritm</a:t>
            </a:r>
            <a:r>
              <a:rPr lang="en-US" sz="1200" dirty="0">
                <a:solidFill>
                  <a:schemeClr val="tx2"/>
                </a:solidFill>
                <a:latin typeface="Times New Roman" panose="02020603050405020304" pitchFamily="18" charset="0"/>
                <a:cs typeface="Times New Roman" panose="02020603050405020304" pitchFamily="18" charset="0"/>
              </a:rPr>
              <a:t> AI </a:t>
            </a:r>
            <a:r>
              <a:rPr lang="en-US" sz="1200" dirty="0" err="1">
                <a:solidFill>
                  <a:schemeClr val="tx2"/>
                </a:solidFill>
                <a:latin typeface="Times New Roman" panose="02020603050405020304" pitchFamily="18" charset="0"/>
                <a:cs typeface="Times New Roman" panose="02020603050405020304" pitchFamily="18" charset="0"/>
              </a:rPr>
              <a:t>simplu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Robotul</a:t>
            </a:r>
            <a:r>
              <a:rPr lang="en-US" sz="1200" dirty="0">
                <a:solidFill>
                  <a:schemeClr val="tx2"/>
                </a:solidFill>
                <a:latin typeface="Times New Roman" panose="02020603050405020304" pitchFamily="18" charset="0"/>
                <a:cs typeface="Times New Roman" panose="02020603050405020304" pitchFamily="18" charset="0"/>
              </a:rPr>
              <a:t> are un </a:t>
            </a:r>
            <a:r>
              <a:rPr lang="en-US" sz="1200" dirty="0" err="1">
                <a:solidFill>
                  <a:schemeClr val="tx2"/>
                </a:solidFill>
                <a:latin typeface="Times New Roman" panose="02020603050405020304" pitchFamily="18" charset="0"/>
                <a:cs typeface="Times New Roman" panose="02020603050405020304" pitchFamily="18" charset="0"/>
              </a:rPr>
              <a:t>inventar</a:t>
            </a:r>
            <a:r>
              <a:rPr lang="en-US" sz="1200" dirty="0">
                <a:solidFill>
                  <a:schemeClr val="tx2"/>
                </a:solidFill>
                <a:latin typeface="Times New Roman" panose="02020603050405020304" pitchFamily="18" charset="0"/>
                <a:cs typeface="Times New Roman" panose="02020603050405020304" pitchFamily="18" charset="0"/>
              </a:rPr>
              <a:t> cu o capacitate </a:t>
            </a:r>
            <a:r>
              <a:rPr lang="en-US" sz="1200" dirty="0" err="1">
                <a:solidFill>
                  <a:schemeClr val="tx2"/>
                </a:solidFill>
                <a:latin typeface="Times New Roman" panose="02020603050405020304" pitchFamily="18" charset="0"/>
                <a:cs typeface="Times New Roman" panose="02020603050405020304" pitchFamily="18" charset="0"/>
              </a:rPr>
              <a:t>limitată</a:t>
            </a:r>
            <a:r>
              <a:rPr lang="en-US" sz="1200" dirty="0">
                <a:solidFill>
                  <a:schemeClr val="tx2"/>
                </a:solidFill>
                <a:latin typeface="Times New Roman" panose="02020603050405020304" pitchFamily="18" charset="0"/>
                <a:cs typeface="Times New Roman" panose="02020603050405020304" pitchFamily="18" charset="0"/>
              </a:rPr>
              <a:t> de a </a:t>
            </a:r>
            <a:r>
              <a:rPr lang="en-US" sz="1200" dirty="0" err="1">
                <a:solidFill>
                  <a:schemeClr val="tx2"/>
                </a:solidFill>
                <a:latin typeface="Times New Roman" panose="02020603050405020304" pitchFamily="18" charset="0"/>
                <a:cs typeface="Times New Roman" panose="02020603050405020304" pitchFamily="18" charset="0"/>
              </a:rPr>
              <a:t>colecta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gunoaie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iar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scorul</a:t>
            </a:r>
            <a:r>
              <a:rPr lang="en-US" sz="1200" dirty="0">
                <a:solidFill>
                  <a:schemeClr val="tx2"/>
                </a:solidFill>
                <a:latin typeface="Times New Roman" panose="02020603050405020304" pitchFamily="18" charset="0"/>
                <a:cs typeface="Times New Roman" panose="02020603050405020304" pitchFamily="18" charset="0"/>
              </a:rPr>
              <a:t> global este </a:t>
            </a:r>
            <a:r>
              <a:rPr lang="en-US" sz="1200" dirty="0" err="1">
                <a:solidFill>
                  <a:schemeClr val="tx2"/>
                </a:solidFill>
                <a:latin typeface="Times New Roman" panose="02020603050405020304" pitchFamily="18" charset="0"/>
                <a:cs typeface="Times New Roman" panose="02020603050405020304" pitchFamily="18" charset="0"/>
              </a:rPr>
              <a:t>actualizat</a:t>
            </a:r>
            <a:r>
              <a:rPr lang="en-US" sz="1200" dirty="0">
                <a:solidFill>
                  <a:schemeClr val="tx2"/>
                </a:solidFill>
                <a:latin typeface="Times New Roman" panose="02020603050405020304" pitchFamily="18" charset="0"/>
                <a:cs typeface="Times New Roman" panose="02020603050405020304" pitchFamily="18" charset="0"/>
              </a:rPr>
              <a:t> pe </a:t>
            </a:r>
            <a:r>
              <a:rPr lang="en-US" sz="1200" dirty="0" err="1">
                <a:solidFill>
                  <a:schemeClr val="tx2"/>
                </a:solidFill>
                <a:latin typeface="Times New Roman" panose="02020603050405020304" pitchFamily="18" charset="0"/>
                <a:cs typeface="Times New Roman" panose="02020603050405020304" pitchFamily="18" charset="0"/>
              </a:rPr>
              <a:t>măsură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acesta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colectează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deșeurile</a:t>
            </a:r>
            <a:r>
              <a:rPr lang="en-US" sz="1200" dirty="0">
                <a:solidFill>
                  <a:schemeClr val="tx2"/>
                </a:solidFill>
                <a:latin typeface="Times New Roman" panose="02020603050405020304" pitchFamily="18" charset="0"/>
                <a:cs typeface="Times New Roman" panose="02020603050405020304" pitchFamily="18" charset="0"/>
              </a:rPr>
              <a:t>.</a:t>
            </a:r>
          </a:p>
          <a:p>
            <a:pPr>
              <a:lnSpc>
                <a:spcPct val="100000"/>
              </a:lnSpc>
            </a:pPr>
            <a:r>
              <a:rPr lang="en-US" sz="1200" dirty="0">
                <a:solidFill>
                  <a:schemeClr val="tx2"/>
                </a:solidFill>
                <a:latin typeface="Times New Roman" panose="02020603050405020304" pitchFamily="18" charset="0"/>
                <a:cs typeface="Times New Roman" panose="02020603050405020304" pitchFamily="18" charset="0"/>
              </a:rPr>
              <a:t>În </a:t>
            </a:r>
            <a:r>
              <a:rPr lang="en-US" sz="1200" dirty="0" err="1">
                <a:solidFill>
                  <a:schemeClr val="tx2"/>
                </a:solidFill>
                <a:latin typeface="Times New Roman" panose="02020603050405020304" pitchFamily="18" charset="0"/>
                <a:cs typeface="Times New Roman" panose="02020603050405020304" pitchFamily="18" charset="0"/>
              </a:rPr>
              <a:t>ansamblu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mediul</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simulare</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gândit</a:t>
            </a:r>
            <a:r>
              <a:rPr lang="en-US" sz="1200" dirty="0">
                <a:solidFill>
                  <a:schemeClr val="tx2"/>
                </a:solidFill>
                <a:latin typeface="Times New Roman" panose="02020603050405020304" pitchFamily="18" charset="0"/>
                <a:cs typeface="Times New Roman" panose="02020603050405020304" pitchFamily="18" charset="0"/>
              </a:rPr>
              <a:t> pentru a </a:t>
            </a:r>
            <a:r>
              <a:rPr lang="en-US" sz="1200" dirty="0" err="1">
                <a:solidFill>
                  <a:schemeClr val="tx2"/>
                </a:solidFill>
                <a:latin typeface="Times New Roman" panose="02020603050405020304" pitchFamily="18" charset="0"/>
                <a:cs typeface="Times New Roman" panose="02020603050405020304" pitchFamily="18" charset="0"/>
              </a:rPr>
              <a:t>oferi</a:t>
            </a:r>
            <a:r>
              <a:rPr lang="en-US" sz="1200" dirty="0">
                <a:solidFill>
                  <a:schemeClr val="tx2"/>
                </a:solidFill>
                <a:latin typeface="Times New Roman" panose="02020603050405020304" pitchFamily="18" charset="0"/>
                <a:cs typeface="Times New Roman" panose="02020603050405020304" pitchFamily="18" charset="0"/>
              </a:rPr>
              <a:t> un </a:t>
            </a:r>
            <a:r>
              <a:rPr lang="en-US" sz="1200" dirty="0" err="1">
                <a:solidFill>
                  <a:schemeClr val="tx2"/>
                </a:solidFill>
                <a:latin typeface="Times New Roman" panose="02020603050405020304" pitchFamily="18" charset="0"/>
                <a:cs typeface="Times New Roman" panose="02020603050405020304" pitchFamily="18" charset="0"/>
              </a:rPr>
              <a:t>cadru</a:t>
            </a:r>
            <a:r>
              <a:rPr lang="en-US" sz="1200" dirty="0">
                <a:solidFill>
                  <a:schemeClr val="tx2"/>
                </a:solidFill>
                <a:latin typeface="Times New Roman" panose="02020603050405020304" pitchFamily="18" charset="0"/>
                <a:cs typeface="Times New Roman" panose="02020603050405020304" pitchFamily="18" charset="0"/>
              </a:rPr>
              <a:t> realist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interactiv pentru </a:t>
            </a:r>
            <a:r>
              <a:rPr lang="en-US" sz="1200" dirty="0" err="1">
                <a:solidFill>
                  <a:schemeClr val="tx2"/>
                </a:solidFill>
                <a:latin typeface="Times New Roman" panose="02020603050405020304" pitchFamily="18" charset="0"/>
                <a:cs typeface="Times New Roman" panose="02020603050405020304" pitchFamily="18" charset="0"/>
              </a:rPr>
              <a:t>testarea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optimizarea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comportamentului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robotului</a:t>
            </a:r>
            <a:r>
              <a:rPr lang="en-US" sz="1200" dirty="0">
                <a:solidFill>
                  <a:schemeClr val="tx2"/>
                </a:solidFill>
                <a:latin typeface="Times New Roman" panose="02020603050405020304" pitchFamily="18" charset="0"/>
                <a:cs typeface="Times New Roman" panose="02020603050405020304" pitchFamily="18" charset="0"/>
              </a:rPr>
              <a:t> în </a:t>
            </a:r>
            <a:r>
              <a:rPr lang="en-US" sz="1200" dirty="0" err="1">
                <a:solidFill>
                  <a:schemeClr val="tx2"/>
                </a:solidFill>
                <a:latin typeface="Times New Roman" panose="02020603050405020304" pitchFamily="18" charset="0"/>
                <a:cs typeface="Times New Roman" panose="02020603050405020304" pitchFamily="18" charset="0"/>
              </a:rPr>
              <a:t>sarcina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sa</a:t>
            </a:r>
            <a:r>
              <a:rPr lang="en-US" sz="1200" dirty="0">
                <a:solidFill>
                  <a:schemeClr val="tx2"/>
                </a:solidFill>
                <a:latin typeface="Times New Roman" panose="02020603050405020304" pitchFamily="18" charset="0"/>
                <a:cs typeface="Times New Roman" panose="02020603050405020304" pitchFamily="18" charset="0"/>
              </a:rPr>
              <a:t> de a </a:t>
            </a:r>
            <a:r>
              <a:rPr lang="en-US" sz="1200" dirty="0" err="1">
                <a:solidFill>
                  <a:schemeClr val="tx2"/>
                </a:solidFill>
                <a:latin typeface="Times New Roman" panose="02020603050405020304" pitchFamily="18" charset="0"/>
                <a:cs typeface="Times New Roman" panose="02020603050405020304" pitchFamily="18" charset="0"/>
              </a:rPr>
              <a:t>curăța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apartamentul</a:t>
            </a:r>
            <a:r>
              <a:rPr lang="en-US" sz="1200" dirty="0">
                <a:solidFill>
                  <a:schemeClr val="tx2"/>
                </a:solidFill>
                <a:latin typeface="Times New Roman" panose="02020603050405020304" pitchFamily="18" charset="0"/>
                <a:cs typeface="Times New Roman" panose="02020603050405020304" pitchFamily="18" charset="0"/>
              </a:rPr>
              <a:t> virtual.</a:t>
            </a:r>
          </a:p>
          <a:p>
            <a:pPr>
              <a:lnSpc>
                <a:spcPct val="100000"/>
              </a:lnSpc>
            </a:pPr>
            <a:r>
              <a:rPr lang="en-US" sz="1200" dirty="0" err="1">
                <a:solidFill>
                  <a:schemeClr val="tx2"/>
                </a:solidFill>
                <a:latin typeface="Times New Roman" panose="02020603050405020304" pitchFamily="18" charset="0"/>
                <a:cs typeface="Times New Roman" panose="02020603050405020304" pitchFamily="18" charset="0"/>
              </a:rPr>
              <a:t>Scopul</a:t>
            </a:r>
            <a:r>
              <a:rPr lang="en-US" sz="1200" dirty="0">
                <a:solidFill>
                  <a:schemeClr val="tx2"/>
                </a:solidFill>
                <a:latin typeface="Times New Roman" panose="02020603050405020304" pitchFamily="18" charset="0"/>
                <a:cs typeface="Times New Roman" panose="02020603050405020304" pitchFamily="18" charset="0"/>
              </a:rPr>
              <a:t> principal al </a:t>
            </a:r>
            <a:r>
              <a:rPr lang="en-US" sz="1200" dirty="0" err="1">
                <a:solidFill>
                  <a:schemeClr val="tx2"/>
                </a:solidFill>
                <a:latin typeface="Times New Roman" panose="02020603050405020304" pitchFamily="18" charset="0"/>
                <a:cs typeface="Times New Roman" panose="02020603050405020304" pitchFamily="18" charset="0"/>
              </a:rPr>
              <a:t>simulării</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curățarea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completă</a:t>
            </a:r>
            <a:r>
              <a:rPr lang="en-US" sz="1200" dirty="0">
                <a:solidFill>
                  <a:schemeClr val="tx2"/>
                </a:solidFill>
                <a:latin typeface="Times New Roman" panose="02020603050405020304" pitchFamily="18" charset="0"/>
                <a:cs typeface="Times New Roman" panose="02020603050405020304" pitchFamily="18" charset="0"/>
              </a:rPr>
              <a:t> a </a:t>
            </a:r>
            <a:r>
              <a:rPr lang="en-US" sz="1200" dirty="0" err="1">
                <a:solidFill>
                  <a:schemeClr val="tx2"/>
                </a:solidFill>
                <a:latin typeface="Times New Roman" panose="02020603050405020304" pitchFamily="18" charset="0"/>
                <a:cs typeface="Times New Roman" panose="02020603050405020304" pitchFamily="18" charset="0"/>
              </a:rPr>
              <a:t>apartamentului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într</a:t>
            </a:r>
            <a:r>
              <a:rPr lang="en-US" sz="1200" dirty="0">
                <a:solidFill>
                  <a:schemeClr val="tx2"/>
                </a:solidFill>
                <a:latin typeface="Times New Roman" panose="02020603050405020304" pitchFamily="18" charset="0"/>
                <a:cs typeface="Times New Roman" panose="02020603050405020304" pitchFamily="18" charset="0"/>
              </a:rPr>
              <a:t>-un </a:t>
            </a:r>
            <a:r>
              <a:rPr lang="en-US" sz="1200" dirty="0" err="1">
                <a:solidFill>
                  <a:schemeClr val="tx2"/>
                </a:solidFill>
                <a:latin typeface="Times New Roman" panose="02020603050405020304" pitchFamily="18" charset="0"/>
                <a:cs typeface="Times New Roman" panose="02020603050405020304" pitchFamily="18" charset="0"/>
              </a:rPr>
              <a:t>timp</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cât</a:t>
            </a:r>
            <a:r>
              <a:rPr lang="en-US" sz="1200" dirty="0">
                <a:solidFill>
                  <a:schemeClr val="tx2"/>
                </a:solidFill>
                <a:latin typeface="Times New Roman" panose="02020603050405020304" pitchFamily="18" charset="0"/>
                <a:cs typeface="Times New Roman" panose="02020603050405020304" pitchFamily="18" charset="0"/>
              </a:rPr>
              <a:t> mai </a:t>
            </a:r>
            <a:r>
              <a:rPr lang="en-US" sz="1200" dirty="0" err="1">
                <a:solidFill>
                  <a:schemeClr val="tx2"/>
                </a:solidFill>
                <a:latin typeface="Times New Roman" panose="02020603050405020304" pitchFamily="18" charset="0"/>
                <a:cs typeface="Times New Roman" panose="02020603050405020304" pitchFamily="18" charset="0"/>
              </a:rPr>
              <a:t>scurt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posibil</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Utilizatorul</a:t>
            </a:r>
            <a:r>
              <a:rPr lang="en-US" sz="1200" dirty="0">
                <a:solidFill>
                  <a:schemeClr val="tx2"/>
                </a:solidFill>
                <a:latin typeface="Times New Roman" panose="02020603050405020304" pitchFamily="18" charset="0"/>
                <a:cs typeface="Times New Roman" panose="02020603050405020304" pitchFamily="18" charset="0"/>
              </a:rPr>
              <a:t> are posibilitatea de a </a:t>
            </a:r>
            <a:r>
              <a:rPr lang="en-US" sz="1200" dirty="0" err="1">
                <a:solidFill>
                  <a:schemeClr val="tx2"/>
                </a:solidFill>
                <a:latin typeface="Times New Roman" panose="02020603050405020304" pitchFamily="18" charset="0"/>
                <a:cs typeface="Times New Roman" panose="02020603050405020304" pitchFamily="18" charset="0"/>
              </a:rPr>
              <a:t>alege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între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două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moduri</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operare</a:t>
            </a:r>
            <a:r>
              <a:rPr lang="en-US" sz="1200" dirty="0">
                <a:solidFill>
                  <a:schemeClr val="tx2"/>
                </a:solidFill>
                <a:latin typeface="Times New Roman" panose="02020603050405020304" pitchFamily="18" charset="0"/>
                <a:cs typeface="Times New Roman" panose="02020603050405020304" pitchFamily="18" charset="0"/>
              </a:rPr>
              <a:t>: manual, în care </a:t>
            </a:r>
            <a:r>
              <a:rPr lang="en-US" sz="1200" dirty="0" err="1">
                <a:solidFill>
                  <a:schemeClr val="tx2"/>
                </a:solidFill>
                <a:latin typeface="Times New Roman" panose="02020603050405020304" pitchFamily="18" charset="0"/>
                <a:cs typeface="Times New Roman" panose="02020603050405020304" pitchFamily="18" charset="0"/>
              </a:rPr>
              <a:t>controlează</a:t>
            </a:r>
            <a:r>
              <a:rPr lang="en-US" sz="1200" dirty="0">
                <a:solidFill>
                  <a:schemeClr val="tx2"/>
                </a:solidFill>
                <a:latin typeface="Times New Roman" panose="02020603050405020304" pitchFamily="18" charset="0"/>
                <a:cs typeface="Times New Roman" panose="02020603050405020304" pitchFamily="18" charset="0"/>
              </a:rPr>
              <a:t> direct </a:t>
            </a:r>
            <a:r>
              <a:rPr lang="en-US" sz="1200" dirty="0" err="1">
                <a:solidFill>
                  <a:schemeClr val="tx2"/>
                </a:solidFill>
                <a:latin typeface="Times New Roman" panose="02020603050405020304" pitchFamily="18" charset="0"/>
                <a:cs typeface="Times New Roman" panose="02020603050405020304" pitchFamily="18" charset="0"/>
              </a:rPr>
              <a:t>robotul</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automat, în care </a:t>
            </a:r>
            <a:r>
              <a:rPr lang="en-US" sz="1200" dirty="0" err="1">
                <a:solidFill>
                  <a:schemeClr val="tx2"/>
                </a:solidFill>
                <a:latin typeface="Times New Roman" panose="02020603050405020304" pitchFamily="18" charset="0"/>
                <a:cs typeface="Times New Roman" panose="02020603050405020304" pitchFamily="18" charset="0"/>
              </a:rPr>
              <a:t>robotul</a:t>
            </a:r>
            <a:r>
              <a:rPr lang="en-US" sz="1200" dirty="0">
                <a:solidFill>
                  <a:schemeClr val="tx2"/>
                </a:solidFill>
                <a:latin typeface="Times New Roman" panose="02020603050405020304" pitchFamily="18" charset="0"/>
                <a:cs typeface="Times New Roman" panose="02020603050405020304" pitchFamily="18" charset="0"/>
              </a:rPr>
              <a:t> este </a:t>
            </a:r>
            <a:r>
              <a:rPr lang="en-US" sz="1200" dirty="0" err="1">
                <a:solidFill>
                  <a:schemeClr val="tx2"/>
                </a:solidFill>
                <a:latin typeface="Times New Roman" panose="02020603050405020304" pitchFamily="18" charset="0"/>
                <a:cs typeface="Times New Roman" panose="02020603050405020304" pitchFamily="18" charset="0"/>
              </a:rPr>
              <a:t>ghidat</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algoritmi</a:t>
            </a:r>
            <a:r>
              <a:rPr lang="en-US" sz="1200" dirty="0">
                <a:solidFill>
                  <a:schemeClr val="tx2"/>
                </a:solidFill>
                <a:latin typeface="Times New Roman" panose="02020603050405020304" pitchFamily="18" charset="0"/>
                <a:cs typeface="Times New Roman" panose="02020603050405020304" pitchFamily="18" charset="0"/>
              </a:rPr>
              <a:t> AI. </a:t>
            </a:r>
            <a:r>
              <a:rPr lang="en-US" sz="1200" dirty="0" err="1">
                <a:solidFill>
                  <a:schemeClr val="tx2"/>
                </a:solidFill>
                <a:latin typeface="Times New Roman" panose="02020603050405020304" pitchFamily="18" charset="0"/>
                <a:cs typeface="Times New Roman" panose="02020603050405020304" pitchFamily="18" charset="0"/>
              </a:rPr>
              <a:t>Fiecare</a:t>
            </a:r>
            <a:r>
              <a:rPr lang="en-US" sz="1200" dirty="0">
                <a:solidFill>
                  <a:schemeClr val="tx2"/>
                </a:solidFill>
                <a:latin typeface="Times New Roman" panose="02020603050405020304" pitchFamily="18" charset="0"/>
                <a:cs typeface="Times New Roman" panose="02020603050405020304" pitchFamily="18" charset="0"/>
              </a:rPr>
              <a:t> mod oferă o </a:t>
            </a:r>
            <a:r>
              <a:rPr lang="en-US" sz="1200" dirty="0" err="1">
                <a:solidFill>
                  <a:schemeClr val="tx2"/>
                </a:solidFill>
                <a:latin typeface="Times New Roman" panose="02020603050405020304" pitchFamily="18" charset="0"/>
                <a:cs typeface="Times New Roman" panose="02020603050405020304" pitchFamily="18" charset="0"/>
              </a:rPr>
              <a:t>experiență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diferită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punând</a:t>
            </a:r>
            <a:r>
              <a:rPr lang="en-US" sz="1200" dirty="0">
                <a:solidFill>
                  <a:schemeClr val="tx2"/>
                </a:solidFill>
                <a:latin typeface="Times New Roman" panose="02020603050405020304" pitchFamily="18" charset="0"/>
                <a:cs typeface="Times New Roman" panose="02020603050405020304" pitchFamily="18" charset="0"/>
              </a:rPr>
              <a:t> accent fie pe </a:t>
            </a:r>
            <a:r>
              <a:rPr lang="en-US" sz="1200" dirty="0" err="1">
                <a:solidFill>
                  <a:schemeClr val="tx2"/>
                </a:solidFill>
                <a:latin typeface="Times New Roman" panose="02020603050405020304" pitchFamily="18" charset="0"/>
                <a:cs typeface="Times New Roman" panose="02020603050405020304" pitchFamily="18" charset="0"/>
              </a:rPr>
              <a:t>controlul</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uman</a:t>
            </a:r>
            <a:r>
              <a:rPr lang="en-US" sz="1200" dirty="0">
                <a:solidFill>
                  <a:schemeClr val="tx2"/>
                </a:solidFill>
                <a:latin typeface="Times New Roman" panose="02020603050405020304" pitchFamily="18" charset="0"/>
                <a:cs typeface="Times New Roman" panose="02020603050405020304" pitchFamily="18" charset="0"/>
              </a:rPr>
              <a:t>, fie pe </a:t>
            </a:r>
            <a:r>
              <a:rPr lang="en-US" sz="1200" dirty="0" err="1">
                <a:solidFill>
                  <a:schemeClr val="tx2"/>
                </a:solidFill>
                <a:latin typeface="Times New Roman" panose="02020603050405020304" pitchFamily="18" charset="0"/>
                <a:cs typeface="Times New Roman" panose="02020603050405020304" pitchFamily="18" charset="0"/>
              </a:rPr>
              <a:t>autonomia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robotului</a:t>
            </a:r>
            <a:r>
              <a:rPr lang="en-US" sz="1200" dirty="0">
                <a:solidFill>
                  <a:schemeClr val="tx2"/>
                </a:solidFill>
                <a:latin typeface="Times New Roman" panose="02020603050405020304" pitchFamily="18" charset="0"/>
                <a:cs typeface="Times New Roman" panose="02020603050405020304" pitchFamily="18" charset="0"/>
              </a:rPr>
              <a:t>.</a:t>
            </a:r>
          </a:p>
          <a:p>
            <a:pPr>
              <a:lnSpc>
                <a:spcPct val="100000"/>
              </a:lnSpc>
            </a:pPr>
            <a:r>
              <a:rPr lang="en-US" sz="1200" dirty="0" err="1">
                <a:solidFill>
                  <a:schemeClr val="tx2"/>
                </a:solidFill>
                <a:latin typeface="Times New Roman" panose="02020603050405020304" pitchFamily="18" charset="0"/>
                <a:cs typeface="Times New Roman" panose="02020603050405020304" pitchFamily="18" charset="0"/>
              </a:rPr>
              <a:t>Această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structură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modulară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permite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extinderea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simulării</a:t>
            </a:r>
            <a:r>
              <a:rPr lang="en-US" sz="1200" dirty="0">
                <a:solidFill>
                  <a:schemeClr val="tx2"/>
                </a:solidFill>
                <a:latin typeface="Times New Roman" panose="02020603050405020304" pitchFamily="18" charset="0"/>
                <a:cs typeface="Times New Roman" panose="02020603050405020304" pitchFamily="18" charset="0"/>
              </a:rPr>
              <a:t> cu </a:t>
            </a:r>
            <a:r>
              <a:rPr lang="en-US" sz="1200" dirty="0" err="1">
                <a:solidFill>
                  <a:schemeClr val="tx2"/>
                </a:solidFill>
                <a:latin typeface="Times New Roman" panose="02020603050405020304" pitchFamily="18" charset="0"/>
                <a:cs typeface="Times New Roman" panose="02020603050405020304" pitchFamily="18" charset="0"/>
              </a:rPr>
              <a:t>noi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funcționalități</a:t>
            </a:r>
            <a:r>
              <a:rPr lang="en-US" sz="1200" dirty="0">
                <a:solidFill>
                  <a:schemeClr val="tx2"/>
                </a:solidFill>
                <a:latin typeface="Times New Roman" panose="02020603050405020304" pitchFamily="18" charset="0"/>
                <a:cs typeface="Times New Roman" panose="02020603050405020304" pitchFamily="18" charset="0"/>
              </a:rPr>
              <a:t>, precum </a:t>
            </a:r>
            <a:r>
              <a:rPr lang="en-US" sz="1200" dirty="0" err="1">
                <a:solidFill>
                  <a:schemeClr val="tx2"/>
                </a:solidFill>
                <a:latin typeface="Times New Roman" panose="02020603050405020304" pitchFamily="18" charset="0"/>
                <a:cs typeface="Times New Roman" panose="02020603050405020304" pitchFamily="18" charset="0"/>
              </a:rPr>
              <a:t>adăugarea</a:t>
            </a:r>
            <a:r>
              <a:rPr lang="en-US" sz="1200" dirty="0">
                <a:solidFill>
                  <a:schemeClr val="tx2"/>
                </a:solidFill>
                <a:latin typeface="Times New Roman" panose="02020603050405020304" pitchFamily="18" charset="0"/>
                <a:cs typeface="Times New Roman" panose="02020603050405020304" pitchFamily="18" charset="0"/>
              </a:rPr>
              <a:t> mai </a:t>
            </a:r>
            <a:r>
              <a:rPr lang="en-US" sz="1200" dirty="0" err="1">
                <a:solidFill>
                  <a:schemeClr val="tx2"/>
                </a:solidFill>
                <a:latin typeface="Times New Roman" panose="02020603050405020304" pitchFamily="18" charset="0"/>
                <a:cs typeface="Times New Roman" panose="02020603050405020304" pitchFamily="18" charset="0"/>
              </a:rPr>
              <a:t>multor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tipuri</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roboți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crearea</a:t>
            </a:r>
            <a:r>
              <a:rPr lang="en-US" sz="1200" dirty="0">
                <a:solidFill>
                  <a:schemeClr val="tx2"/>
                </a:solidFill>
                <a:latin typeface="Times New Roman" panose="02020603050405020304" pitchFamily="18" charset="0"/>
                <a:cs typeface="Times New Roman" panose="02020603050405020304" pitchFamily="18" charset="0"/>
              </a:rPr>
              <a:t> unor </a:t>
            </a:r>
            <a:r>
              <a:rPr lang="en-US" sz="1200" dirty="0" err="1">
                <a:solidFill>
                  <a:schemeClr val="tx2"/>
                </a:solidFill>
                <a:latin typeface="Times New Roman" panose="02020603050405020304" pitchFamily="18" charset="0"/>
                <a:cs typeface="Times New Roman" panose="02020603050405020304" pitchFamily="18" charset="0"/>
              </a:rPr>
              <a:t>obstacole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dinamice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optimizarea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algoritmilor</a:t>
            </a:r>
            <a:r>
              <a:rPr lang="en-US" sz="1200" dirty="0">
                <a:solidFill>
                  <a:schemeClr val="tx2"/>
                </a:solidFill>
                <a:latin typeface="Times New Roman" panose="02020603050405020304" pitchFamily="18" charset="0"/>
                <a:cs typeface="Times New Roman" panose="02020603050405020304" pitchFamily="18" charset="0"/>
              </a:rPr>
              <a:t> AI pentru a </a:t>
            </a:r>
            <a:r>
              <a:rPr lang="en-US" sz="1200" dirty="0" err="1">
                <a:solidFill>
                  <a:schemeClr val="tx2"/>
                </a:solidFill>
                <a:latin typeface="Times New Roman" panose="02020603050405020304" pitchFamily="18" charset="0"/>
                <a:cs typeface="Times New Roman" panose="02020603050405020304" pitchFamily="18" charset="0"/>
              </a:rPr>
              <a:t>spori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eficiența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procesului</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curățare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Astfel</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mediul</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simulare</a:t>
            </a:r>
            <a:r>
              <a:rPr lang="en-US" sz="1200" dirty="0">
                <a:solidFill>
                  <a:schemeClr val="tx2"/>
                </a:solidFill>
                <a:latin typeface="Times New Roman" panose="02020603050405020304" pitchFamily="18" charset="0"/>
                <a:cs typeface="Times New Roman" panose="02020603050405020304" pitchFamily="18" charset="0"/>
              </a:rPr>
              <a:t> nu </a:t>
            </a:r>
            <a:r>
              <a:rPr lang="en-US" sz="1200" dirty="0" err="1">
                <a:solidFill>
                  <a:schemeClr val="tx2"/>
                </a:solidFill>
                <a:latin typeface="Times New Roman" panose="02020603050405020304" pitchFamily="18" charset="0"/>
                <a:cs typeface="Times New Roman" panose="02020603050405020304" pitchFamily="18" charset="0"/>
              </a:rPr>
              <a:t>doar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ajută</a:t>
            </a:r>
            <a:r>
              <a:rPr lang="en-US" sz="1200" dirty="0">
                <a:solidFill>
                  <a:schemeClr val="tx2"/>
                </a:solidFill>
                <a:latin typeface="Times New Roman" panose="02020603050405020304" pitchFamily="18" charset="0"/>
                <a:cs typeface="Times New Roman" panose="02020603050405020304" pitchFamily="18" charset="0"/>
              </a:rPr>
              <a:t> la </a:t>
            </a:r>
            <a:r>
              <a:rPr lang="en-US" sz="1200" dirty="0" err="1">
                <a:solidFill>
                  <a:schemeClr val="tx2"/>
                </a:solidFill>
                <a:latin typeface="Times New Roman" panose="02020603050405020304" pitchFamily="18" charset="0"/>
                <a:cs typeface="Times New Roman" panose="02020603050405020304" pitchFamily="18" charset="0"/>
              </a:rPr>
              <a:t>testarea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comportamentului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robotului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într</a:t>
            </a:r>
            <a:r>
              <a:rPr lang="en-US" sz="1200" dirty="0">
                <a:solidFill>
                  <a:schemeClr val="tx2"/>
                </a:solidFill>
                <a:latin typeface="Times New Roman" panose="02020603050405020304" pitchFamily="18" charset="0"/>
                <a:cs typeface="Times New Roman" panose="02020603050405020304" pitchFamily="18" charset="0"/>
              </a:rPr>
              <a:t>-un </a:t>
            </a:r>
            <a:r>
              <a:rPr lang="en-US" sz="1200" dirty="0" err="1">
                <a:solidFill>
                  <a:schemeClr val="tx2"/>
                </a:solidFill>
                <a:latin typeface="Times New Roman" panose="02020603050405020304" pitchFamily="18" charset="0"/>
                <a:cs typeface="Times New Roman" panose="02020603050405020304" pitchFamily="18" charset="0"/>
              </a:rPr>
              <a:t>cadru</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controlat</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dar</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servește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ca </a:t>
            </a:r>
            <a:r>
              <a:rPr lang="en-US" sz="1200" dirty="0" err="1">
                <a:solidFill>
                  <a:schemeClr val="tx2"/>
                </a:solidFill>
                <a:latin typeface="Times New Roman" panose="02020603050405020304" pitchFamily="18" charset="0"/>
                <a:cs typeface="Times New Roman" panose="02020603050405020304" pitchFamily="18" charset="0"/>
              </a:rPr>
              <a:t>platformă</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flexibilă</a:t>
            </a:r>
            <a:r>
              <a:rPr lang="en-US" sz="1200" dirty="0">
                <a:solidFill>
                  <a:schemeClr val="tx2"/>
                </a:solidFill>
                <a:latin typeface="Times New Roman" panose="02020603050405020304" pitchFamily="18" charset="0"/>
                <a:cs typeface="Times New Roman" panose="02020603050405020304" pitchFamily="18" charset="0"/>
              </a:rPr>
              <a:t> pentru </a:t>
            </a:r>
            <a:r>
              <a:rPr lang="en-US" sz="1200" dirty="0" err="1">
                <a:solidFill>
                  <a:schemeClr val="tx2"/>
                </a:solidFill>
                <a:latin typeface="Times New Roman" panose="02020603050405020304" pitchFamily="18" charset="0"/>
                <a:cs typeface="Times New Roman" panose="02020603050405020304" pitchFamily="18" charset="0"/>
              </a:rPr>
              <a:t>dezvoltarea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perfecționarea</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algoritmilor</a:t>
            </a:r>
            <a:r>
              <a:rPr lang="en-US" sz="1200" dirty="0">
                <a:solidFill>
                  <a:schemeClr val="tx2"/>
                </a:solidFill>
                <a:latin typeface="Times New Roman" panose="02020603050405020304" pitchFamily="18" charset="0"/>
                <a:cs typeface="Times New Roman" panose="02020603050405020304" pitchFamily="18" charset="0"/>
              </a:rPr>
              <a:t> de </a:t>
            </a:r>
            <a:r>
              <a:rPr lang="en-US" sz="1200" dirty="0" err="1">
                <a:solidFill>
                  <a:schemeClr val="tx2"/>
                </a:solidFill>
                <a:latin typeface="Times New Roman" panose="02020603050405020304" pitchFamily="18" charset="0"/>
                <a:cs typeface="Times New Roman" panose="02020603050405020304" pitchFamily="18" charset="0"/>
              </a:rPr>
              <a:t>navigație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și</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curățare</a:t>
            </a:r>
            <a:r>
              <a:rPr lang="en-US" sz="1200" dirty="0">
                <a:solidFill>
                  <a:schemeClr val="tx2"/>
                </a:solidFill>
                <a:latin typeface="Times New Roman" panose="02020603050405020304" pitchFamily="18" charset="0"/>
                <a:cs typeface="Times New Roman" panose="02020603050405020304" pitchFamily="18" charset="0"/>
              </a:rPr>
              <a:t> </a:t>
            </a:r>
            <a:r>
              <a:rPr lang="en-US" sz="1200" dirty="0" err="1">
                <a:solidFill>
                  <a:schemeClr val="tx2"/>
                </a:solidFill>
                <a:latin typeface="Times New Roman" panose="02020603050405020304" pitchFamily="18" charset="0"/>
                <a:cs typeface="Times New Roman" panose="02020603050405020304" pitchFamily="18" charset="0"/>
              </a:rPr>
              <a:t>robotică</a:t>
            </a:r>
            <a:r>
              <a:rPr lang="en-US" sz="1200" dirty="0">
                <a:solidFill>
                  <a:schemeClr val="tx2"/>
                </a:solidFill>
                <a:latin typeface="Times New Roman" panose="02020603050405020304" pitchFamily="18" charset="0"/>
                <a:cs typeface="Times New Roman" panose="02020603050405020304" pitchFamily="18" charset="0"/>
              </a:rPr>
              <a:t>.</a:t>
            </a:r>
          </a:p>
          <a:p>
            <a:pPr>
              <a:lnSpc>
                <a:spcPct val="100000"/>
              </a:lnSpc>
            </a:pPr>
            <a:endParaRPr lang="en-US" sz="700" dirty="0">
              <a:solidFill>
                <a:schemeClr val="tx2"/>
              </a:solidFill>
              <a:latin typeface="Times New Roman" panose="02020603050405020304" pitchFamily="18" charset="0"/>
              <a:cs typeface="Times New Roman" panose="02020603050405020304" pitchFamily="18" charset="0"/>
            </a:endParaRPr>
          </a:p>
          <a:p>
            <a:pPr>
              <a:lnSpc>
                <a:spcPct val="100000"/>
              </a:lnSpc>
            </a:pPr>
            <a:endParaRPr lang="en-US" sz="700" dirty="0">
              <a:solidFill>
                <a:schemeClr val="tx2"/>
              </a:solidFill>
            </a:endParaRPr>
          </a:p>
        </p:txBody>
      </p:sp>
    </p:spTree>
    <p:extLst>
      <p:ext uri="{BB962C8B-B14F-4D97-AF65-F5344CB8AC3E}">
        <p14:creationId xmlns:p14="http://schemas.microsoft.com/office/powerpoint/2010/main" val="138674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5209-C9A5-D3E7-D67A-5E801069F5D3}"/>
              </a:ext>
            </a:extLst>
          </p:cNvPr>
          <p:cNvSpPr>
            <a:spLocks noGrp="1"/>
          </p:cNvSpPr>
          <p:nvPr>
            <p:ph type="title"/>
          </p:nvPr>
        </p:nvSpPr>
        <p:spPr/>
        <p:txBody>
          <a:bodyPr/>
          <a:lstStyle/>
          <a:p>
            <a:r>
              <a:rPr lang="en-US" dirty="0">
                <a:latin typeface="Algerian" panose="04020705040A02060702" pitchFamily="82" charset="0"/>
              </a:rPr>
              <a:t>4. </a:t>
            </a:r>
            <a:r>
              <a:rPr lang="en-US" dirty="0" err="1">
                <a:latin typeface="Algerian" panose="04020705040A02060702" pitchFamily="82" charset="0"/>
              </a:rPr>
              <a:t>Descrierea</a:t>
            </a:r>
            <a:r>
              <a:rPr lang="en-US" dirty="0">
                <a:latin typeface="Algerian" panose="04020705040A02060702" pitchFamily="82" charset="0"/>
              </a:rPr>
              <a:t> </a:t>
            </a:r>
            <a:r>
              <a:rPr lang="en-US" dirty="0" err="1">
                <a:latin typeface="Algerian" panose="04020705040A02060702" pitchFamily="82" charset="0"/>
              </a:rPr>
              <a:t>Codului</a:t>
            </a:r>
            <a:r>
              <a:rPr lang="en-US" dirty="0">
                <a:latin typeface="Algerian" panose="04020705040A02060702" pitchFamily="82" charset="0"/>
              </a:rPr>
              <a:t> </a:t>
            </a:r>
            <a:r>
              <a:rPr lang="en-US" dirty="0" err="1">
                <a:latin typeface="Algerian" panose="04020705040A02060702" pitchFamily="82" charset="0"/>
              </a:rPr>
              <a:t>Sursă</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CEB856C-8525-E9D5-9F87-D3959BDF2414}"/>
              </a:ext>
            </a:extLst>
          </p:cNvPr>
          <p:cNvSpPr>
            <a:spLocks noGrp="1"/>
          </p:cNvSpPr>
          <p:nvPr>
            <p:ph idx="1"/>
          </p:nvPr>
        </p:nvSpPr>
        <p:spPr/>
        <p:txBody>
          <a:bodyPr>
            <a:normAutofit fontScale="55000" lnSpcReduction="20000"/>
          </a:bodyPr>
          <a:lstStyle/>
          <a:p>
            <a:r>
              <a:rPr lang="en-US" dirty="0" err="1">
                <a:latin typeface="Times New Roman" panose="02020603050405020304" pitchFamily="18" charset="0"/>
                <a:cs typeface="Times New Roman" panose="02020603050405020304" pitchFamily="18" charset="0"/>
              </a:rPr>
              <a:t>Codul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RoboClean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biblioteca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pentru a </a:t>
            </a:r>
            <a:r>
              <a:rPr lang="en-US" dirty="0" err="1">
                <a:latin typeface="Times New Roman" panose="02020603050405020304" pitchFamily="18" charset="0"/>
                <a:cs typeface="Times New Roman" panose="02020603050405020304" pitchFamily="18" charset="0"/>
              </a:rPr>
              <a:t>crea</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mediu</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simulare</a:t>
            </a:r>
            <a:r>
              <a:rPr lang="en-US" dirty="0">
                <a:latin typeface="Times New Roman" panose="02020603050405020304" pitchFamily="18" charset="0"/>
                <a:cs typeface="Times New Roman" panose="02020603050405020304" pitchFamily="18" charset="0"/>
              </a:rPr>
              <a:t> interactiv, cu accent pe </a:t>
            </a:r>
            <a:r>
              <a:rPr lang="en-US" dirty="0" err="1">
                <a:latin typeface="Times New Roman" panose="02020603050405020304" pitchFamily="18" charset="0"/>
                <a:cs typeface="Times New Roman" panose="02020603050405020304" pitchFamily="18" charset="0"/>
              </a:rPr>
              <a:t>simplitate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funcționalitate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Simularea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constă</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reprezentarea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apartament</a:t>
            </a:r>
            <a:r>
              <a:rPr lang="en-US" dirty="0">
                <a:latin typeface="Times New Roman" panose="02020603050405020304" pitchFamily="18" charset="0"/>
                <a:cs typeface="Times New Roman" panose="02020603050405020304" pitchFamily="18" charset="0"/>
              </a:rPr>
              <a:t> virtual, </a:t>
            </a:r>
            <a:r>
              <a:rPr lang="en-US" dirty="0" err="1">
                <a:latin typeface="Times New Roman" panose="02020603050405020304" pitchFamily="18" charset="0"/>
                <a:cs typeface="Times New Roman" panose="02020603050405020304" pitchFamily="18" charset="0"/>
              </a:rPr>
              <a:t>gestionarea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curățare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implementarea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modurilor</a:t>
            </a:r>
            <a:r>
              <a:rPr lang="en-US" dirty="0">
                <a:latin typeface="Times New Roman" panose="02020603050405020304" pitchFamily="18" charset="0"/>
                <a:cs typeface="Times New Roman" panose="02020603050405020304" pitchFamily="18" charset="0"/>
              </a:rPr>
              <a:t> de control manual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automat prin AI.</a:t>
            </a:r>
          </a:p>
          <a:p>
            <a:r>
              <a:rPr lang="en-US" dirty="0">
                <a:latin typeface="Times New Roman" panose="02020603050405020304" pitchFamily="18" charset="0"/>
                <a:cs typeface="Times New Roman" panose="02020603050405020304" pitchFamily="18" charset="0"/>
              </a:rPr>
              <a:t>La </a:t>
            </a:r>
            <a:r>
              <a:rPr lang="en-US" dirty="0" err="1">
                <a:latin typeface="Times New Roman" panose="02020603050405020304" pitchFamily="18" charset="0"/>
                <a:cs typeface="Times New Roman" panose="02020603050405020304" pitchFamily="18" charset="0"/>
              </a:rPr>
              <a:t>inițializare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configurează</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fereastră</a:t>
            </a:r>
            <a:r>
              <a:rPr lang="en-US" dirty="0">
                <a:latin typeface="Times New Roman" panose="02020603050405020304" pitchFamily="18" charset="0"/>
                <a:cs typeface="Times New Roman" panose="02020603050405020304" pitchFamily="18" charset="0"/>
              </a:rPr>
              <a:t> de 600x600 </a:t>
            </a:r>
            <a:r>
              <a:rPr lang="en-US" dirty="0" err="1">
                <a:latin typeface="Times New Roman" panose="02020603050405020304" pitchFamily="18" charset="0"/>
                <a:cs typeface="Times New Roman" panose="02020603050405020304" pitchFamily="18" charset="0"/>
              </a:rPr>
              <a:t>pixeli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definind</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grilă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bidimensională</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celule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dimensiuni</a:t>
            </a:r>
            <a:r>
              <a:rPr lang="en-US" dirty="0">
                <a:latin typeface="Times New Roman" panose="02020603050405020304" pitchFamily="18" charset="0"/>
                <a:cs typeface="Times New Roman" panose="02020603050405020304" pitchFamily="18" charset="0"/>
              </a:rPr>
              <a:t> fixe. </a:t>
            </a:r>
            <a:r>
              <a:rPr lang="en-US" dirty="0" err="1">
                <a:latin typeface="Times New Roman" panose="02020603050405020304" pitchFamily="18" charset="0"/>
                <a:cs typeface="Times New Roman" panose="02020603050405020304" pitchFamily="18" charset="0"/>
              </a:rPr>
              <a:t>Elementele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mediului</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codificate</a:t>
            </a:r>
            <a:r>
              <a:rPr lang="en-US" dirty="0">
                <a:latin typeface="Times New Roman" panose="02020603050405020304" pitchFamily="18" charset="0"/>
                <a:cs typeface="Times New Roman" panose="02020603050405020304" pitchFamily="18" charset="0"/>
              </a:rPr>
              <a:t> ca </a:t>
            </a:r>
            <a:r>
              <a:rPr lang="en-US" dirty="0" err="1">
                <a:latin typeface="Times New Roman" panose="02020603050405020304" pitchFamily="18" charset="0"/>
                <a:cs typeface="Times New Roman" panose="02020603050405020304" pitchFamily="18" charset="0"/>
              </a:rPr>
              <a:t>celule</a:t>
            </a:r>
            <a:r>
              <a:rPr lang="en-US" dirty="0">
                <a:latin typeface="Times New Roman" panose="02020603050405020304" pitchFamily="18" charset="0"/>
                <a:cs typeface="Times New Roman" panose="02020603050405020304" pitchFamily="18" charset="0"/>
              </a:rPr>
              <a:t> cu diverse </a:t>
            </a:r>
            <a:r>
              <a:rPr lang="en-US" dirty="0" err="1">
                <a:latin typeface="Times New Roman" panose="02020603050405020304" pitchFamily="18" charset="0"/>
                <a:cs typeface="Times New Roman" panose="02020603050405020304" pitchFamily="18" charset="0"/>
              </a:rPr>
              <a:t>tipuri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pereți</a:t>
            </a:r>
            <a:r>
              <a:rPr lang="en-US" dirty="0">
                <a:latin typeface="Times New Roman" panose="02020603050405020304" pitchFamily="18" charset="0"/>
                <a:cs typeface="Times New Roman" panose="02020603050405020304" pitchFamily="18" charset="0"/>
              </a:rPr>
              <a:t>, zone </a:t>
            </a:r>
            <a:r>
              <a:rPr lang="en-US" dirty="0" err="1">
                <a:latin typeface="Times New Roman" panose="02020603050405020304" pitchFamily="18" charset="0"/>
                <a:cs typeface="Times New Roman" panose="02020603050405020304" pitchFamily="18" charset="0"/>
              </a:rPr>
              <a:t>libere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gunoaie</a:t>
            </a:r>
            <a:r>
              <a:rPr lang="en-US" dirty="0">
                <a:latin typeface="Times New Roman" panose="02020603050405020304" pitchFamily="18" charset="0"/>
                <a:cs typeface="Times New Roman" panose="02020603050405020304" pitchFamily="18" charset="0"/>
              </a:rPr>
              <a:t>, zona de </a:t>
            </a:r>
            <a:r>
              <a:rPr lang="en-US" dirty="0" err="1">
                <a:latin typeface="Times New Roman" panose="02020603050405020304" pitchFamily="18" charset="0"/>
                <a:cs typeface="Times New Roman" panose="02020603050405020304" pitchFamily="18" charset="0"/>
              </a:rPr>
              <a:t>colectare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reprezentate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grafic</a:t>
            </a:r>
            <a:r>
              <a:rPr lang="en-US" dirty="0">
                <a:latin typeface="Times New Roman" panose="02020603050405020304" pitchFamily="18" charset="0"/>
                <a:cs typeface="Times New Roman" panose="02020603050405020304" pitchFamily="18" charset="0"/>
              </a:rPr>
              <a:t> prin </a:t>
            </a:r>
            <a:r>
              <a:rPr lang="en-US" dirty="0" err="1">
                <a:latin typeface="Times New Roman" panose="02020603050405020304" pitchFamily="18" charset="0"/>
                <a:cs typeface="Times New Roman" panose="02020603050405020304" pitchFamily="18" charset="0"/>
              </a:rPr>
              <a:t>imagini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scalate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Structura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apartamentului</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generată</a:t>
            </a:r>
            <a:r>
              <a:rPr lang="en-US" dirty="0">
                <a:latin typeface="Times New Roman" panose="02020603050405020304" pitchFamily="18" charset="0"/>
                <a:cs typeface="Times New Roman" panose="02020603050405020304" pitchFamily="18" charset="0"/>
              </a:rPr>
              <a:t> procedural, </a:t>
            </a:r>
            <a:r>
              <a:rPr lang="en-US" dirty="0" err="1">
                <a:latin typeface="Times New Roman" panose="02020603050405020304" pitchFamily="18" charset="0"/>
                <a:cs typeface="Times New Roman" panose="02020603050405020304" pitchFamily="18" charset="0"/>
              </a:rPr>
              <a:t>adăugând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pereți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plasând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gunoaie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aleatoriu</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Robotul</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implementat</a:t>
            </a:r>
            <a:r>
              <a:rPr lang="en-US" dirty="0">
                <a:latin typeface="Times New Roman" panose="02020603050405020304" pitchFamily="18" charset="0"/>
                <a:cs typeface="Times New Roman" panose="02020603050405020304" pitchFamily="18" charset="0"/>
              </a:rPr>
              <a:t> ca o </a:t>
            </a:r>
            <a:r>
              <a:rPr lang="en-US" dirty="0" err="1">
                <a:latin typeface="Times New Roman" panose="02020603050405020304" pitchFamily="18" charset="0"/>
                <a:cs typeface="Times New Roman" panose="02020603050405020304" pitchFamily="18" charset="0"/>
              </a:rPr>
              <a:t>clasă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funcționalități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deplasare</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grilă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evitând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pereții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colectarea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gunoaielor</a:t>
            </a:r>
            <a:r>
              <a:rPr lang="en-US" dirty="0">
                <a:latin typeface="Times New Roman" panose="02020603050405020304" pitchFamily="18" charset="0"/>
                <a:cs typeface="Times New Roman" panose="02020603050405020304" pitchFamily="18" charset="0"/>
              </a:rPr>
              <a:t> din </a:t>
            </a:r>
            <a:r>
              <a:rPr lang="en-US" dirty="0" err="1">
                <a:latin typeface="Times New Roman" panose="02020603050405020304" pitchFamily="18" charset="0"/>
                <a:cs typeface="Times New Roman" panose="02020603050405020304" pitchFamily="18" charset="0"/>
              </a:rPr>
              <a:t>locația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curentă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depunerea</a:t>
            </a:r>
            <a:r>
              <a:rPr lang="en-US" dirty="0">
                <a:latin typeface="Times New Roman" panose="02020603050405020304" pitchFamily="18" charset="0"/>
                <a:cs typeface="Times New Roman" panose="02020603050405020304" pitchFamily="18" charset="0"/>
              </a:rPr>
              <a:t> lor în zona de </a:t>
            </a:r>
            <a:r>
              <a:rPr lang="en-US" dirty="0" err="1">
                <a:latin typeface="Times New Roman" panose="02020603050405020304" pitchFamily="18" charset="0"/>
                <a:cs typeface="Times New Roman" panose="02020603050405020304" pitchFamily="18" charset="0"/>
              </a:rPr>
              <a:t>colectare</a:t>
            </a:r>
            <a:r>
              <a:rPr lang="en-US" dirty="0">
                <a:latin typeface="Times New Roman" panose="02020603050405020304" pitchFamily="18" charset="0"/>
                <a:cs typeface="Times New Roman" panose="02020603050405020304" pitchFamily="18" charset="0"/>
              </a:rPr>
              <a:t>. Modul manual </a:t>
            </a:r>
            <a:r>
              <a:rPr lang="en-US" dirty="0" err="1">
                <a:latin typeface="Times New Roman" panose="02020603050405020304" pitchFamily="18" charset="0"/>
                <a:cs typeface="Times New Roman" panose="02020603050405020304" pitchFamily="18" charset="0"/>
              </a:rPr>
              <a:t>permite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utilizatorului</a:t>
            </a:r>
            <a:r>
              <a:rPr lang="en-US" dirty="0">
                <a:latin typeface="Times New Roman" panose="02020603050405020304" pitchFamily="18" charset="0"/>
                <a:cs typeface="Times New Roman" panose="02020603050405020304" pitchFamily="18" charset="0"/>
              </a:rPr>
              <a:t> să </a:t>
            </a:r>
            <a:r>
              <a:rPr lang="en-US" dirty="0" err="1">
                <a:latin typeface="Times New Roman" panose="02020603050405020304" pitchFamily="18" charset="0"/>
                <a:cs typeface="Times New Roman" panose="02020603050405020304" pitchFamily="18" charset="0"/>
              </a:rPr>
              <a:t>controleze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a:t>
            </a:r>
            <a:r>
              <a:rPr lang="en-US" dirty="0">
                <a:latin typeface="Times New Roman" panose="02020603050405020304" pitchFamily="18" charset="0"/>
                <a:cs typeface="Times New Roman" panose="02020603050405020304" pitchFamily="18" charset="0"/>
              </a:rPr>
              <a:t> prin </a:t>
            </a:r>
            <a:r>
              <a:rPr lang="en-US" dirty="0" err="1">
                <a:latin typeface="Times New Roman" panose="02020603050405020304" pitchFamily="18" charset="0"/>
                <a:cs typeface="Times New Roman" panose="02020603050405020304" pitchFamily="18" charset="0"/>
              </a:rPr>
              <a:t>tastele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săgeată</a:t>
            </a:r>
            <a:r>
              <a:rPr lang="en-US" dirty="0">
                <a:latin typeface="Times New Roman" panose="02020603050405020304" pitchFamily="18" charset="0"/>
                <a:cs typeface="Times New Roman" panose="02020603050405020304" pitchFamily="18" charset="0"/>
              </a:rPr>
              <a:t>, în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modul automat </a:t>
            </a:r>
            <a:r>
              <a:rPr lang="en-US" dirty="0" err="1">
                <a:latin typeface="Times New Roman" panose="02020603050405020304" pitchFamily="18" charset="0"/>
                <a:cs typeface="Times New Roman" panose="02020603050405020304" pitchFamily="18" charset="0"/>
              </a:rPr>
              <a:t>utilizează</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algoritm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simplu</a:t>
            </a:r>
            <a:r>
              <a:rPr lang="en-US" dirty="0">
                <a:latin typeface="Times New Roman" panose="02020603050405020304" pitchFamily="18" charset="0"/>
                <a:cs typeface="Times New Roman" panose="02020603050405020304" pitchFamily="18" charset="0"/>
              </a:rPr>
              <a:t> care </a:t>
            </a:r>
            <a:r>
              <a:rPr lang="en-US" dirty="0" err="1">
                <a:latin typeface="Times New Roman" panose="02020603050405020304" pitchFamily="18" charset="0"/>
                <a:cs typeface="Times New Roman" panose="02020603050405020304" pitchFamily="18" charset="0"/>
              </a:rPr>
              <a:t>mișcă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aleatoriu</a:t>
            </a:r>
            <a:r>
              <a:rPr lang="en-US" dirty="0">
                <a:latin typeface="Times New Roman" panose="02020603050405020304" pitchFamily="18" charset="0"/>
                <a:cs typeface="Times New Roman" panose="02020603050405020304" pitchFamily="18" charset="0"/>
              </a:rPr>
              <a:t> pentru a </a:t>
            </a:r>
            <a:r>
              <a:rPr lang="en-US" dirty="0" err="1">
                <a:latin typeface="Times New Roman" panose="02020603050405020304" pitchFamily="18" charset="0"/>
                <a:cs typeface="Times New Roman" panose="02020603050405020304" pitchFamily="18" charset="0"/>
              </a:rPr>
              <a:t>curăța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apartamentul</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Interfața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utilizatorului</a:t>
            </a:r>
            <a:r>
              <a:rPr lang="en-US" dirty="0">
                <a:latin typeface="Times New Roman" panose="02020603050405020304" pitchFamily="18" charset="0"/>
                <a:cs typeface="Times New Roman" panose="02020603050405020304" pitchFamily="18" charset="0"/>
              </a:rPr>
              <a:t> include un </a:t>
            </a:r>
            <a:r>
              <a:rPr lang="en-US" dirty="0" err="1">
                <a:latin typeface="Times New Roman" panose="02020603050405020304" pitchFamily="18" charset="0"/>
                <a:cs typeface="Times New Roman" panose="02020603050405020304" pitchFamily="18" charset="0"/>
              </a:rPr>
              <a:t>meniu</a:t>
            </a:r>
            <a:r>
              <a:rPr lang="en-US" dirty="0">
                <a:latin typeface="Times New Roman" panose="02020603050405020304" pitchFamily="18" charset="0"/>
                <a:cs typeface="Times New Roman" panose="02020603050405020304" pitchFamily="18" charset="0"/>
              </a:rPr>
              <a:t> principal pentru </a:t>
            </a:r>
            <a:r>
              <a:rPr lang="en-US" dirty="0" err="1">
                <a:latin typeface="Times New Roman" panose="02020603050405020304" pitchFamily="18" charset="0"/>
                <a:cs typeface="Times New Roman" panose="02020603050405020304" pitchFamily="18" charset="0"/>
              </a:rPr>
              <a:t>configurarea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simulării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permițând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gunoaie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alegerea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joc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ajustarea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numărului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roboți</a:t>
            </a:r>
            <a:r>
              <a:rPr lang="en-US" dirty="0">
                <a:latin typeface="Times New Roman" panose="02020603050405020304" pitchFamily="18" charset="0"/>
                <a:cs typeface="Times New Roman" panose="02020603050405020304" pitchFamily="18" charset="0"/>
              </a:rPr>
              <a:t> AI. În timpul </a:t>
            </a:r>
            <a:r>
              <a:rPr lang="en-US" dirty="0" err="1">
                <a:latin typeface="Times New Roman" panose="02020603050405020304" pitchFamily="18" charset="0"/>
                <a:cs typeface="Times New Roman" panose="02020603050405020304" pitchFamily="18" charset="0"/>
              </a:rPr>
              <a:t>jocului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etichetele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camerelor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elementele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scor</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afișate</a:t>
            </a:r>
            <a:r>
              <a:rPr lang="en-US" dirty="0">
                <a:latin typeface="Times New Roman" panose="02020603050405020304" pitchFamily="18" charset="0"/>
                <a:cs typeface="Times New Roman" panose="02020603050405020304" pitchFamily="18" charset="0"/>
              </a:rPr>
              <a:t> pentru a </a:t>
            </a:r>
            <a:r>
              <a:rPr lang="en-US" dirty="0" err="1">
                <a:latin typeface="Times New Roman" panose="02020603050405020304" pitchFamily="18" charset="0"/>
                <a:cs typeface="Times New Roman" panose="02020603050405020304" pitchFamily="18" charset="0"/>
              </a:rPr>
              <a:t>ghida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Jocul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urmărește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progresul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printr</a:t>
            </a:r>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scor</a:t>
            </a:r>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timpul </a:t>
            </a:r>
            <a:r>
              <a:rPr lang="en-US" dirty="0" err="1">
                <a:latin typeface="Times New Roman" panose="02020603050405020304" pitchFamily="18" charset="0"/>
                <a:cs typeface="Times New Roman" panose="02020603050405020304" pitchFamily="18" charset="0"/>
              </a:rPr>
              <a:t>necesar</a:t>
            </a:r>
            <a:r>
              <a:rPr lang="en-US" dirty="0">
                <a:latin typeface="Times New Roman" panose="02020603050405020304" pitchFamily="18" charset="0"/>
                <a:cs typeface="Times New Roman" panose="02020603050405020304" pitchFamily="18" charset="0"/>
              </a:rPr>
              <a:t> pentru </a:t>
            </a:r>
            <a:r>
              <a:rPr lang="en-US" dirty="0" err="1">
                <a:latin typeface="Times New Roman" panose="02020603050405020304" pitchFamily="18" charset="0"/>
                <a:cs typeface="Times New Roman" panose="02020603050405020304" pitchFamily="18" charset="0"/>
              </a:rPr>
              <a:t>curățarea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completă</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apartamentului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ambele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afișate</a:t>
            </a:r>
            <a:r>
              <a:rPr lang="en-US" dirty="0">
                <a:latin typeface="Times New Roman" panose="02020603050405020304" pitchFamily="18" charset="0"/>
                <a:cs typeface="Times New Roman" panose="02020603050405020304" pitchFamily="18" charset="0"/>
              </a:rPr>
              <a:t> la final. </a:t>
            </a:r>
            <a:r>
              <a:rPr lang="en-US" dirty="0" err="1">
                <a:latin typeface="Times New Roman" panose="02020603050405020304" pitchFamily="18" charset="0"/>
                <a:cs typeface="Times New Roman" panose="02020603050405020304" pitchFamily="18" charset="0"/>
              </a:rPr>
              <a:t>Funcțiile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suplimentare</a:t>
            </a:r>
            <a:r>
              <a:rPr lang="en-US" dirty="0">
                <a:latin typeface="Times New Roman" panose="02020603050405020304" pitchFamily="18" charset="0"/>
                <a:cs typeface="Times New Roman" panose="02020603050405020304" pitchFamily="18" charset="0"/>
              </a:rPr>
              <a:t>, cum </a:t>
            </a: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fi </a:t>
            </a:r>
            <a:r>
              <a:rPr lang="en-US" dirty="0" err="1">
                <a:latin typeface="Times New Roman" panose="02020603050405020304" pitchFamily="18" charset="0"/>
                <a:cs typeface="Times New Roman" panose="02020603050405020304" pitchFamily="18" charset="0"/>
              </a:rPr>
              <a:t>afișarea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etichetelor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camerelor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actualizarea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ecranului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asigură</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interfață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vizuală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intuitivă</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Acest</a:t>
            </a:r>
            <a:r>
              <a:rPr lang="en-US" dirty="0">
                <a:latin typeface="Times New Roman" panose="02020603050405020304" pitchFamily="18" charset="0"/>
                <a:cs typeface="Times New Roman" panose="02020603050405020304" pitchFamily="18" charset="0"/>
              </a:rPr>
              <a:t> cod </a:t>
            </a:r>
            <a:r>
              <a:rPr lang="en-US" dirty="0" err="1">
                <a:latin typeface="Times New Roman" panose="02020603050405020304" pitchFamily="18" charset="0"/>
                <a:cs typeface="Times New Roman" panose="02020603050405020304" pitchFamily="18" charset="0"/>
              </a:rPr>
              <a:t>demonstrează</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simulare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funcțională</a:t>
            </a:r>
            <a:r>
              <a:rPr lang="en-US" dirty="0">
                <a:latin typeface="Times New Roman" panose="02020603050405020304" pitchFamily="18" charset="0"/>
                <a:cs typeface="Times New Roman" panose="02020603050405020304" pitchFamily="18" charset="0"/>
              </a:rPr>
              <a:t> care </a:t>
            </a:r>
            <a:r>
              <a:rPr lang="en-US" dirty="0" err="1">
                <a:latin typeface="Times New Roman" panose="02020603050405020304" pitchFamily="18" charset="0"/>
                <a:cs typeface="Times New Roman" panose="02020603050405020304" pitchFamily="18" charset="0"/>
              </a:rPr>
              <a:t>îmbină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navigația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robotică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simplă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interacțiunea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implementarea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mediu</a:t>
            </a:r>
            <a:r>
              <a:rPr lang="en-US" dirty="0">
                <a:latin typeface="Times New Roman" panose="02020603050405020304" pitchFamily="18" charset="0"/>
                <a:cs typeface="Times New Roman" panose="02020603050405020304" pitchFamily="18" charset="0"/>
              </a:rPr>
              <a:t> modular, </a:t>
            </a:r>
            <a:r>
              <a:rPr lang="en-US" dirty="0" err="1">
                <a:latin typeface="Times New Roman" panose="02020603050405020304" pitchFamily="18" charset="0"/>
                <a:cs typeface="Times New Roman" panose="02020603050405020304" pitchFamily="18" charset="0"/>
              </a:rPr>
              <a:t>ușor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extins</a:t>
            </a:r>
            <a:r>
              <a:rPr lang="en-US" dirty="0">
                <a:latin typeface="Times New Roman" panose="02020603050405020304" pitchFamily="18" charset="0"/>
                <a:cs typeface="Times New Roman" panose="02020603050405020304" pitchFamily="18" charset="0"/>
              </a:rPr>
              <a:t> pentru </a:t>
            </a:r>
            <a:r>
              <a:rPr lang="en-US" dirty="0" err="1">
                <a:latin typeface="Times New Roman" panose="02020603050405020304" pitchFamily="18" charset="0"/>
                <a:cs typeface="Times New Roman" panose="02020603050405020304" pitchFamily="18" charset="0"/>
              </a:rPr>
              <a:t>funcționalități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suplimentare</a:t>
            </a:r>
            <a:r>
              <a:rPr lang="en-US" dirty="0">
                <a:latin typeface="Times New Roman" panose="02020603050405020304" pitchFamily="18" charset="0"/>
                <a:cs typeface="Times New Roman" panose="02020603050405020304" pitchFamily="18" charset="0"/>
              </a:rPr>
              <a:t>, cum </a:t>
            </a: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fi </a:t>
            </a:r>
            <a:r>
              <a:rPr lang="en-US" dirty="0" err="1">
                <a:latin typeface="Times New Roman" panose="02020603050405020304" pitchFamily="18" charset="0"/>
                <a:cs typeface="Times New Roman" panose="02020603050405020304" pitchFamily="18" charset="0"/>
              </a:rPr>
              <a:t>obstacole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dinamice</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algoritmi</a:t>
            </a:r>
            <a:r>
              <a:rPr lang="en-US" dirty="0">
                <a:latin typeface="Times New Roman" panose="02020603050405020304" pitchFamily="18" charset="0"/>
                <a:cs typeface="Times New Roman" panose="02020603050405020304" pitchFamily="18" charset="0"/>
              </a:rPr>
              <a:t> AI mai </a:t>
            </a:r>
            <a:r>
              <a:rPr lang="en-US" dirty="0" err="1">
                <a:latin typeface="Times New Roman" panose="02020603050405020304" pitchFamily="18" charset="0"/>
                <a:cs typeface="Times New Roman" panose="02020603050405020304" pitchFamily="18" charset="0"/>
              </a:rPr>
              <a:t>avansați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4437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283AE3-0DB1-8DA9-D7D6-51F7468002CB}"/>
              </a:ext>
            </a:extLst>
          </p:cNvPr>
          <p:cNvSpPr>
            <a:spLocks noGrp="1"/>
          </p:cNvSpPr>
          <p:nvPr>
            <p:ph type="title"/>
          </p:nvPr>
        </p:nvSpPr>
        <p:spPr>
          <a:xfrm>
            <a:off x="838200" y="586992"/>
            <a:ext cx="4953000" cy="1664573"/>
          </a:xfrm>
        </p:spPr>
        <p:txBody>
          <a:bodyPr>
            <a:normAutofit/>
          </a:bodyPr>
          <a:lstStyle/>
          <a:p>
            <a:r>
              <a:rPr lang="en-US" kern="0">
                <a:effectLst/>
                <a:latin typeface="Algerian" panose="04020705040A02060702" pitchFamily="82" charset="0"/>
                <a:ea typeface="Aptos" panose="020B0004020202020204" pitchFamily="34" charset="0"/>
              </a:rPr>
              <a:t>5. Manual de utilizare</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91277BC-73C1-439D-7650-2ACBCC795738}"/>
              </a:ext>
            </a:extLst>
          </p:cNvPr>
          <p:cNvSpPr>
            <a:spLocks noGrp="1"/>
          </p:cNvSpPr>
          <p:nvPr>
            <p:ph idx="1"/>
          </p:nvPr>
        </p:nvSpPr>
        <p:spPr>
          <a:xfrm>
            <a:off x="838200" y="2411653"/>
            <a:ext cx="4952681" cy="3728613"/>
          </a:xfrm>
        </p:spPr>
        <p:txBody>
          <a:bodyPr>
            <a:normAutofit/>
          </a:bodyPr>
          <a:lstStyle/>
          <a:p>
            <a:pPr>
              <a:lnSpc>
                <a:spcPct val="100000"/>
              </a:lnSpc>
              <a:spcAft>
                <a:spcPts val="800"/>
              </a:spcAft>
            </a:pP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Acest</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manual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te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va</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ghida</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prin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pașii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necesari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pentru a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înțelege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cum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controlezi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robotul</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cum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setezi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parametrii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jocului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cum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navighezi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între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diferitele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moduri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joc</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Indiferent</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dacă</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alegi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joci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manual sau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lași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un AI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preia</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controlul</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scopul</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tău</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este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același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cureți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apartamentul</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complet</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Aft>
                <a:spcPts val="800"/>
              </a:spcAft>
            </a:pP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Familiarizează-te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cu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comenzile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din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joc</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și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cu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opțiunile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din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meniu</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pentru a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te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bucura</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de o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experiență</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cât</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mai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plăcută</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Dacă</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ai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nevoie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ajutor</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pe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parcurs</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consultă</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acest</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manual pentru a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găsi</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toate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informațiile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de care ai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nevoie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Aft>
                <a:spcPts val="800"/>
              </a:spcAft>
            </a:pP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Acum</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să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începem</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aventura</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 de </a:t>
            </a:r>
            <a:r>
              <a:rPr lang="en-US" sz="1500" dirty="0" err="1">
                <a:effectLst/>
                <a:latin typeface="Times New Roman" panose="02020603050405020304" pitchFamily="18" charset="0"/>
                <a:ea typeface="Aptos" panose="020B0004020202020204" pitchFamily="34" charset="0"/>
                <a:cs typeface="Times New Roman" panose="02020603050405020304" pitchFamily="18" charset="0"/>
              </a:rPr>
              <a:t>curățenie</a:t>
            </a:r>
            <a:r>
              <a:rPr lang="en-US" sz="15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pPr>
            <a:endParaRPr lang="en-US" sz="1500" dirty="0"/>
          </a:p>
        </p:txBody>
      </p:sp>
      <p:pic>
        <p:nvPicPr>
          <p:cNvPr id="4" name="Content Placeholder 3" descr="A screenshot of a phone&#10;&#10;Description automatically generated">
            <a:extLst>
              <a:ext uri="{FF2B5EF4-FFF2-40B4-BE49-F238E27FC236}">
                <a16:creationId xmlns:a16="http://schemas.microsoft.com/office/drawing/2014/main" id="{C105681C-92AF-7B98-8942-66B750D996C2}"/>
              </a:ext>
            </a:extLst>
          </p:cNvPr>
          <p:cNvPicPr>
            <a:picLocks noChangeAspect="1"/>
          </p:cNvPicPr>
          <p:nvPr/>
        </p:nvPicPr>
        <p:blipFill>
          <a:blip r:embed="rId3"/>
          <a:srcRect l="7260" r="5750" b="-1"/>
          <a:stretch/>
        </p:blipFill>
        <p:spPr>
          <a:xfrm>
            <a:off x="6858001" y="567942"/>
            <a:ext cx="4724400" cy="5716862"/>
          </a:xfrm>
          <a:prstGeom prst="rect">
            <a:avLst/>
          </a:prstGeom>
        </p:spPr>
      </p:pic>
      <p:sp>
        <p:nvSpPr>
          <p:cNvPr id="5" name="TextBox 4">
            <a:extLst>
              <a:ext uri="{FF2B5EF4-FFF2-40B4-BE49-F238E27FC236}">
                <a16:creationId xmlns:a16="http://schemas.microsoft.com/office/drawing/2014/main" id="{53B61129-0CC2-74A8-DF7C-F4EFAE8558AF}"/>
              </a:ext>
            </a:extLst>
          </p:cNvPr>
          <p:cNvSpPr txBox="1"/>
          <p:nvPr/>
        </p:nvSpPr>
        <p:spPr>
          <a:xfrm>
            <a:off x="8158213" y="217660"/>
            <a:ext cx="3195587" cy="369332"/>
          </a:xfrm>
          <a:prstGeom prst="rect">
            <a:avLst/>
          </a:prstGeom>
          <a:noFill/>
        </p:spPr>
        <p:txBody>
          <a:bodyPr wrap="square" rtlCol="0">
            <a:spAutoFit/>
          </a:bodyPr>
          <a:lstStyle/>
          <a:p>
            <a:r>
              <a:rPr lang="en-US" dirty="0" err="1">
                <a:latin typeface="Algerian" panose="04020705040A02060702" pitchFamily="82" charset="0"/>
              </a:rPr>
              <a:t>Meniu</a:t>
            </a:r>
            <a:r>
              <a:rPr lang="en-US" dirty="0">
                <a:latin typeface="Algerian" panose="04020705040A02060702" pitchFamily="82" charset="0"/>
              </a:rPr>
              <a:t> principal</a:t>
            </a:r>
          </a:p>
        </p:txBody>
      </p:sp>
    </p:spTree>
    <p:extLst>
      <p:ext uri="{BB962C8B-B14F-4D97-AF65-F5344CB8AC3E}">
        <p14:creationId xmlns:p14="http://schemas.microsoft.com/office/powerpoint/2010/main" val="343935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4" name="Picture 33">
            <a:extLst>
              <a:ext uri="{FF2B5EF4-FFF2-40B4-BE49-F238E27FC236}">
                <a16:creationId xmlns:a16="http://schemas.microsoft.com/office/drawing/2014/main" id="{3586FD24-CD64-44DF-9C0B-3376D56501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40927" y="-80735"/>
            <a:ext cx="1447800" cy="1535750"/>
          </a:xfrm>
          <a:prstGeom prst="rect">
            <a:avLst/>
          </a:prstGeom>
        </p:spPr>
      </p:pic>
      <p:sp>
        <p:nvSpPr>
          <p:cNvPr id="2" name="Title 1">
            <a:extLst>
              <a:ext uri="{FF2B5EF4-FFF2-40B4-BE49-F238E27FC236}">
                <a16:creationId xmlns:a16="http://schemas.microsoft.com/office/drawing/2014/main" id="{2D2C0018-F76F-7911-F3ED-FC926BFE6243}"/>
              </a:ext>
            </a:extLst>
          </p:cNvPr>
          <p:cNvSpPr>
            <a:spLocks noGrp="1"/>
          </p:cNvSpPr>
          <p:nvPr>
            <p:ph type="title"/>
          </p:nvPr>
        </p:nvSpPr>
        <p:spPr>
          <a:xfrm>
            <a:off x="838200" y="914399"/>
            <a:ext cx="5191086" cy="2438400"/>
          </a:xfrm>
        </p:spPr>
        <p:txBody>
          <a:bodyPr anchor="ctr">
            <a:normAutofit/>
          </a:bodyPr>
          <a:lstStyle/>
          <a:p>
            <a:r>
              <a:rPr kumimoji="0" lang="en-US" altLang="en-US" sz="4400" b="0" i="0" u="none" strike="noStrike" cap="none" normalizeH="0" baseline="0" dirty="0" err="1">
                <a:ln>
                  <a:noFill/>
                </a:ln>
                <a:solidFill>
                  <a:schemeClr val="tx1"/>
                </a:solidFill>
                <a:effectLst/>
                <a:latin typeface="Algerian" panose="04020705040A02060702" pitchFamily="82" charset="0"/>
                <a:ea typeface="Aptos" panose="020B0004020202020204" pitchFamily="34" charset="0"/>
                <a:cs typeface="Times New Roman" panose="02020603050405020304" pitchFamily="18" charset="0"/>
              </a:rPr>
              <a:t>Instrucțiuni</a:t>
            </a:r>
            <a:r>
              <a:rPr kumimoji="0" lang="en-US" altLang="en-US" sz="4400" b="0" i="0" u="none" strike="noStrike" cap="none" normalizeH="0" baseline="0" dirty="0">
                <a:ln>
                  <a:noFill/>
                </a:ln>
                <a:solidFill>
                  <a:schemeClr val="tx1"/>
                </a:solidFill>
                <a:effectLst/>
                <a:latin typeface="Algerian" panose="04020705040A02060702" pitchFamily="82" charset="0"/>
                <a:ea typeface="Aptos" panose="020B0004020202020204" pitchFamily="34" charset="0"/>
                <a:cs typeface="Times New Roman" panose="02020603050405020304" pitchFamily="18" charset="0"/>
              </a:rPr>
              <a:t>:</a:t>
            </a:r>
            <a:endParaRPr lang="en-US" dirty="0">
              <a:solidFill>
                <a:schemeClr val="tx2"/>
              </a:solidFill>
              <a:latin typeface="Algerian" panose="04020705040A02060702" pitchFamily="82" charset="0"/>
            </a:endParaRPr>
          </a:p>
        </p:txBody>
      </p:sp>
      <p:sp>
        <p:nvSpPr>
          <p:cNvPr id="19" name="Content Placeholder 18">
            <a:extLst>
              <a:ext uri="{FF2B5EF4-FFF2-40B4-BE49-F238E27FC236}">
                <a16:creationId xmlns:a16="http://schemas.microsoft.com/office/drawing/2014/main" id="{6651D61E-C00F-CF67-9D8E-74D7A3E645BB}"/>
              </a:ext>
            </a:extLst>
          </p:cNvPr>
          <p:cNvSpPr>
            <a:spLocks noGrp="1"/>
          </p:cNvSpPr>
          <p:nvPr>
            <p:ph idx="1"/>
          </p:nvPr>
        </p:nvSpPr>
        <p:spPr>
          <a:xfrm>
            <a:off x="6134185" y="630937"/>
            <a:ext cx="5372015" cy="2721863"/>
          </a:xfrm>
        </p:spPr>
        <p:txBody>
          <a:bodyPr anchor="ct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Folosește</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tastele</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săgeată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pentru a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muta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robotul</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'1' pentru a seta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cantitatea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de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gunoi,apoi</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enter.,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'2' pentru a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schimba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modul de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joc</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î</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ntre</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manual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și</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AI.,</a:t>
            </a:r>
            <a:b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'3' pentru a seta nr.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robitilor</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(AI),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apoi</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enter.</a:t>
            </a:r>
          </a:p>
          <a:p>
            <a:pPr marL="0" indent="0" eaLnBrk="0" fontAlgn="base" hangingPunct="0">
              <a:lnSpc>
                <a:spcPct val="100000"/>
              </a:lnSpc>
              <a:spcBef>
                <a:spcPct val="0"/>
              </a:spcBef>
              <a:spcAft>
                <a:spcPct val="0"/>
              </a:spcAft>
              <a:buClrTx/>
              <a:buNone/>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'4' pentru a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începe</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jocul</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'5' pentru a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ieși</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din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joc</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Apasă</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tasta</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'6' pentru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deschidere</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panou</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instructiuni</a:t>
            </a:r>
            <a:r>
              <a:rPr kumimoji="0" lang="en-US" altLang="en-US" sz="18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sz="1800" dirty="0">
              <a:solidFill>
                <a:schemeClr val="tx2"/>
              </a:solidFill>
            </a:endParaRPr>
          </a:p>
        </p:txBody>
      </p:sp>
      <p:pic>
        <p:nvPicPr>
          <p:cNvPr id="25" name="Picture 24" descr="A screenshot of a computer&#10;&#10;Description automatically generated">
            <a:extLst>
              <a:ext uri="{FF2B5EF4-FFF2-40B4-BE49-F238E27FC236}">
                <a16:creationId xmlns:a16="http://schemas.microsoft.com/office/drawing/2014/main" id="{CC5E315B-E5D7-EFB6-9DA3-1B5B3A99596C}"/>
              </a:ext>
            </a:extLst>
          </p:cNvPr>
          <p:cNvPicPr>
            <a:picLocks noChangeAspect="1"/>
          </p:cNvPicPr>
          <p:nvPr/>
        </p:nvPicPr>
        <p:blipFill>
          <a:blip r:embed="rId3"/>
          <a:stretch>
            <a:fillRect/>
          </a:stretch>
        </p:blipFill>
        <p:spPr>
          <a:xfrm>
            <a:off x="403723" y="3626732"/>
            <a:ext cx="2662161" cy="2548349"/>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2E5BCC9D-3F45-20C4-3EA7-76BE9BB34B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236230" y="3626732"/>
            <a:ext cx="2793056" cy="2548663"/>
          </a:xfrm>
          <a:prstGeom prst="rect">
            <a:avLst/>
          </a:prstGeom>
          <a:noFill/>
        </p:spPr>
      </p:pic>
      <p:pic>
        <p:nvPicPr>
          <p:cNvPr id="20" name="Picture 19" descr="A screenshot of a computer&#10;&#10;Description automatically generated">
            <a:extLst>
              <a:ext uri="{FF2B5EF4-FFF2-40B4-BE49-F238E27FC236}">
                <a16:creationId xmlns:a16="http://schemas.microsoft.com/office/drawing/2014/main" id="{80CA1164-2FF7-48D8-1C8C-4A5350C7A0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6134185" y="3626732"/>
            <a:ext cx="2817808" cy="2548349"/>
          </a:xfrm>
          <a:prstGeom prst="rect">
            <a:avLst/>
          </a:prstGeom>
          <a:noFill/>
        </p:spPr>
      </p:pic>
      <p:pic>
        <p:nvPicPr>
          <p:cNvPr id="22" name="Picture 21" descr="A screenshot of a computer&#10;&#10;Description automatically generated">
            <a:extLst>
              <a:ext uri="{FF2B5EF4-FFF2-40B4-BE49-F238E27FC236}">
                <a16:creationId xmlns:a16="http://schemas.microsoft.com/office/drawing/2014/main" id="{C6148EC6-34A3-AD31-AA3A-B379D96F18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9056892" y="3626733"/>
            <a:ext cx="2817808" cy="2548348"/>
          </a:xfrm>
          <a:prstGeom prst="rect">
            <a:avLst/>
          </a:prstGeom>
          <a:noFill/>
        </p:spPr>
      </p:pic>
      <p:pic>
        <p:nvPicPr>
          <p:cNvPr id="36" name="Picture 35">
            <a:extLst>
              <a:ext uri="{FF2B5EF4-FFF2-40B4-BE49-F238E27FC236}">
                <a16:creationId xmlns:a16="http://schemas.microsoft.com/office/drawing/2014/main" id="{584389EB-FF7A-406A-AAE8-44AC4D7638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r="73024"/>
          <a:stretch/>
        </p:blipFill>
        <p:spPr>
          <a:xfrm>
            <a:off x="11506200" y="1400443"/>
            <a:ext cx="685800" cy="2548349"/>
          </a:xfrm>
          <a:prstGeom prst="rect">
            <a:avLst/>
          </a:prstGeom>
        </p:spPr>
      </p:pic>
      <p:sp>
        <p:nvSpPr>
          <p:cNvPr id="31" name="TextBox 30">
            <a:extLst>
              <a:ext uri="{FF2B5EF4-FFF2-40B4-BE49-F238E27FC236}">
                <a16:creationId xmlns:a16="http://schemas.microsoft.com/office/drawing/2014/main" id="{12CA6DFC-1A63-E3D0-2C2C-A28ACDE231C0}"/>
              </a:ext>
            </a:extLst>
          </p:cNvPr>
          <p:cNvSpPr txBox="1"/>
          <p:nvPr/>
        </p:nvSpPr>
        <p:spPr>
          <a:xfrm>
            <a:off x="6394731" y="6264347"/>
            <a:ext cx="2662161" cy="369332"/>
          </a:xfrm>
          <a:prstGeom prst="rect">
            <a:avLst/>
          </a:prstGeom>
          <a:noFill/>
        </p:spPr>
        <p:txBody>
          <a:bodyPr wrap="square" rtlCol="0">
            <a:spAutoFit/>
          </a:bodyPr>
          <a:lstStyle/>
          <a:p>
            <a:r>
              <a:rPr lang="en-US" sz="1800" kern="0" dirty="0" err="1">
                <a:effectLst/>
                <a:latin typeface="Times New Roman" panose="02020603050405020304" pitchFamily="18" charset="0"/>
                <a:ea typeface="Aptos" panose="020B0004020202020204" pitchFamily="34" charset="0"/>
              </a:rPr>
              <a:t>Setarea</a:t>
            </a:r>
            <a:r>
              <a:rPr lang="en-US" sz="1800" kern="0" dirty="0">
                <a:effectLst/>
                <a:latin typeface="Times New Roman" panose="02020603050405020304" pitchFamily="18" charset="0"/>
                <a:ea typeface="Aptos" panose="020B0004020202020204" pitchFamily="34" charset="0"/>
              </a:rPr>
              <a:t> nr. de </a:t>
            </a:r>
            <a:r>
              <a:rPr lang="en-US" sz="1800" kern="0" dirty="0" err="1">
                <a:effectLst/>
                <a:latin typeface="Times New Roman" panose="02020603050405020304" pitchFamily="18" charset="0"/>
                <a:ea typeface="Aptos" panose="020B0004020202020204" pitchFamily="34" charset="0"/>
              </a:rPr>
              <a:t>gunoaie</a:t>
            </a:r>
            <a:endParaRPr lang="en-US" dirty="0"/>
          </a:p>
        </p:txBody>
      </p:sp>
      <p:sp>
        <p:nvSpPr>
          <p:cNvPr id="33" name="TextBox 32">
            <a:extLst>
              <a:ext uri="{FF2B5EF4-FFF2-40B4-BE49-F238E27FC236}">
                <a16:creationId xmlns:a16="http://schemas.microsoft.com/office/drawing/2014/main" id="{81AE0C25-AA81-B01B-7BA7-57C79A13C878}"/>
              </a:ext>
            </a:extLst>
          </p:cNvPr>
          <p:cNvSpPr txBox="1"/>
          <p:nvPr/>
        </p:nvSpPr>
        <p:spPr>
          <a:xfrm>
            <a:off x="9056892" y="6306718"/>
            <a:ext cx="2994900" cy="600164"/>
          </a:xfrm>
          <a:prstGeom prst="rect">
            <a:avLst/>
          </a:prstGeom>
          <a:noFill/>
        </p:spPr>
        <p:txBody>
          <a:bodyPr wrap="square" rtlCol="0">
            <a:spAutoFit/>
          </a:bodyPr>
          <a:lstStyle/>
          <a:p>
            <a:r>
              <a:rPr lang="en-US" sz="1500" kern="0" dirty="0" err="1">
                <a:latin typeface="Times New Roman" panose="02020603050405020304" pitchFamily="18" charset="0"/>
                <a:ea typeface="Aptos" panose="020B0004020202020204" pitchFamily="34" charset="0"/>
              </a:rPr>
              <a:t>S</a:t>
            </a:r>
            <a:r>
              <a:rPr lang="en-US" sz="1500" kern="0" dirty="0" err="1">
                <a:effectLst/>
                <a:latin typeface="Times New Roman" panose="02020603050405020304" pitchFamily="18" charset="0"/>
                <a:ea typeface="Aptos" panose="020B0004020202020204" pitchFamily="34" charset="0"/>
              </a:rPr>
              <a:t>chimbare</a:t>
            </a:r>
            <a:r>
              <a:rPr lang="en-US" sz="1500" kern="0" dirty="0">
                <a:effectLst/>
                <a:latin typeface="Times New Roman" panose="02020603050405020304" pitchFamily="18" charset="0"/>
                <a:ea typeface="Aptos" panose="020B0004020202020204" pitchFamily="34" charset="0"/>
              </a:rPr>
              <a:t> mod </a:t>
            </a:r>
            <a:r>
              <a:rPr lang="en-US" sz="1500" kern="0" dirty="0" err="1">
                <a:effectLst/>
                <a:latin typeface="Times New Roman" panose="02020603050405020304" pitchFamily="18" charset="0"/>
                <a:ea typeface="Aptos" panose="020B0004020202020204" pitchFamily="34" charset="0"/>
              </a:rPr>
              <a:t>între</a:t>
            </a:r>
            <a:r>
              <a:rPr lang="en-US" sz="1500" kern="0" dirty="0">
                <a:effectLst/>
                <a:latin typeface="Times New Roman" panose="02020603050405020304" pitchFamily="18" charset="0"/>
                <a:ea typeface="Aptos" panose="020B0004020202020204" pitchFamily="34" charset="0"/>
              </a:rPr>
              <a:t> manual &amp; AI</a:t>
            </a:r>
            <a:br>
              <a:rPr lang="en-US" sz="1800" kern="0" dirty="0">
                <a:effectLst/>
                <a:latin typeface="Times New Roman" panose="02020603050405020304" pitchFamily="18" charset="0"/>
                <a:ea typeface="Aptos" panose="020B0004020202020204" pitchFamily="34" charset="0"/>
              </a:rPr>
            </a:br>
            <a:endParaRPr lang="en-US" dirty="0"/>
          </a:p>
        </p:txBody>
      </p:sp>
      <p:sp>
        <p:nvSpPr>
          <p:cNvPr id="35" name="TextBox 34">
            <a:extLst>
              <a:ext uri="{FF2B5EF4-FFF2-40B4-BE49-F238E27FC236}">
                <a16:creationId xmlns:a16="http://schemas.microsoft.com/office/drawing/2014/main" id="{639D6706-8353-B938-8F4F-9631BBA874E5}"/>
              </a:ext>
            </a:extLst>
          </p:cNvPr>
          <p:cNvSpPr txBox="1"/>
          <p:nvPr/>
        </p:nvSpPr>
        <p:spPr>
          <a:xfrm>
            <a:off x="3206639" y="6315155"/>
            <a:ext cx="2793055" cy="323165"/>
          </a:xfrm>
          <a:prstGeom prst="rect">
            <a:avLst/>
          </a:prstGeom>
          <a:noFill/>
        </p:spPr>
        <p:txBody>
          <a:bodyPr wrap="square" rtlCol="0">
            <a:spAutoFit/>
          </a:bodyPr>
          <a:lstStyle/>
          <a:p>
            <a:r>
              <a:rPr lang="en-US" sz="1500" kern="0" dirty="0" err="1">
                <a:latin typeface="Times New Roman" panose="02020603050405020304" pitchFamily="18" charset="0"/>
                <a:ea typeface="Aptos" panose="020B0004020202020204" pitchFamily="34" charset="0"/>
              </a:rPr>
              <a:t>F</a:t>
            </a:r>
            <a:r>
              <a:rPr lang="en-US" sz="1500" kern="0" dirty="0" err="1">
                <a:effectLst/>
                <a:latin typeface="Times New Roman" panose="02020603050405020304" pitchFamily="18" charset="0"/>
                <a:ea typeface="Aptos" panose="020B0004020202020204" pitchFamily="34" charset="0"/>
              </a:rPr>
              <a:t>unctiile</a:t>
            </a:r>
            <a:r>
              <a:rPr lang="en-US" sz="1500" kern="0" dirty="0">
                <a:effectLst/>
                <a:latin typeface="Times New Roman" panose="02020603050405020304" pitchFamily="18" charset="0"/>
                <a:ea typeface="Aptos" panose="020B0004020202020204" pitchFamily="34" charset="0"/>
              </a:rPr>
              <a:t> </a:t>
            </a:r>
            <a:r>
              <a:rPr lang="en-US" sz="1500" kern="0" dirty="0" err="1">
                <a:effectLst/>
                <a:latin typeface="Times New Roman" panose="02020603050405020304" pitchFamily="18" charset="0"/>
                <a:ea typeface="Aptos" panose="020B0004020202020204" pitchFamily="34" charset="0"/>
              </a:rPr>
              <a:t>start,iesire</a:t>
            </a:r>
            <a:r>
              <a:rPr lang="en-US" sz="1500" kern="0" dirty="0">
                <a:effectLst/>
                <a:latin typeface="Times New Roman" panose="02020603050405020304" pitchFamily="18" charset="0"/>
                <a:ea typeface="Aptos" panose="020B0004020202020204" pitchFamily="34" charset="0"/>
              </a:rPr>
              <a:t> </a:t>
            </a:r>
            <a:r>
              <a:rPr lang="en-US" sz="1500" kern="0" dirty="0" err="1">
                <a:effectLst/>
                <a:latin typeface="Times New Roman" panose="02020603050405020304" pitchFamily="18" charset="0"/>
                <a:ea typeface="Aptos" panose="020B0004020202020204" pitchFamily="34" charset="0"/>
              </a:rPr>
              <a:t>si</a:t>
            </a:r>
            <a:r>
              <a:rPr lang="en-US" sz="1500" kern="0" dirty="0">
                <a:effectLst/>
                <a:latin typeface="Times New Roman" panose="02020603050405020304" pitchFamily="18" charset="0"/>
                <a:ea typeface="Aptos" panose="020B0004020202020204" pitchFamily="34" charset="0"/>
              </a:rPr>
              <a:t> </a:t>
            </a:r>
            <a:r>
              <a:rPr lang="en-US" sz="1500" kern="0" dirty="0" err="1">
                <a:effectLst/>
                <a:latin typeface="Times New Roman" panose="02020603050405020304" pitchFamily="18" charset="0"/>
                <a:ea typeface="Aptos" panose="020B0004020202020204" pitchFamily="34" charset="0"/>
              </a:rPr>
              <a:t>instructiuni</a:t>
            </a:r>
            <a:endParaRPr lang="en-US" sz="1500" dirty="0"/>
          </a:p>
        </p:txBody>
      </p:sp>
      <p:sp>
        <p:nvSpPr>
          <p:cNvPr id="37" name="TextBox 36">
            <a:extLst>
              <a:ext uri="{FF2B5EF4-FFF2-40B4-BE49-F238E27FC236}">
                <a16:creationId xmlns:a16="http://schemas.microsoft.com/office/drawing/2014/main" id="{98B0CBA8-9AD3-405D-244E-CACF94B094DD}"/>
              </a:ext>
            </a:extLst>
          </p:cNvPr>
          <p:cNvSpPr txBox="1"/>
          <p:nvPr/>
        </p:nvSpPr>
        <p:spPr>
          <a:xfrm>
            <a:off x="624436" y="6292071"/>
            <a:ext cx="2441448" cy="369332"/>
          </a:xfrm>
          <a:prstGeom prst="rect">
            <a:avLst/>
          </a:prstGeom>
          <a:noFill/>
        </p:spPr>
        <p:txBody>
          <a:bodyPr wrap="square" rtlCol="0">
            <a:spAutoFit/>
          </a:bodyPr>
          <a:lstStyle/>
          <a:p>
            <a:r>
              <a:rPr lang="en-US" sz="1800" kern="0" dirty="0" err="1">
                <a:effectLst/>
                <a:latin typeface="Times New Roman" panose="02020603050405020304" pitchFamily="18" charset="0"/>
                <a:ea typeface="Aptos" panose="020B0004020202020204" pitchFamily="34" charset="0"/>
              </a:rPr>
              <a:t>Panoul</a:t>
            </a:r>
            <a:r>
              <a:rPr lang="en-US" sz="1800" kern="0" dirty="0">
                <a:effectLst/>
                <a:latin typeface="Times New Roman" panose="02020603050405020304" pitchFamily="18" charset="0"/>
                <a:ea typeface="Aptos" panose="020B0004020202020204" pitchFamily="34" charset="0"/>
              </a:rPr>
              <a:t> de </a:t>
            </a:r>
            <a:r>
              <a:rPr lang="en-US" sz="1800" kern="0" dirty="0" err="1">
                <a:effectLst/>
                <a:latin typeface="Times New Roman" panose="02020603050405020304" pitchFamily="18" charset="0"/>
                <a:ea typeface="Aptos" panose="020B0004020202020204" pitchFamily="34" charset="0"/>
              </a:rPr>
              <a:t>instructiuni</a:t>
            </a:r>
            <a:endParaRPr lang="en-US" dirty="0"/>
          </a:p>
        </p:txBody>
      </p:sp>
    </p:spTree>
    <p:extLst>
      <p:ext uri="{BB962C8B-B14F-4D97-AF65-F5344CB8AC3E}">
        <p14:creationId xmlns:p14="http://schemas.microsoft.com/office/powerpoint/2010/main" val="25719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F1C24FA-F5FC-8C15-AA9D-8F70FFD46526}"/>
              </a:ext>
            </a:extLst>
          </p:cNvPr>
          <p:cNvSpPr>
            <a:spLocks noGrp="1"/>
          </p:cNvSpPr>
          <p:nvPr>
            <p:ph type="title"/>
          </p:nvPr>
        </p:nvSpPr>
        <p:spPr>
          <a:xfrm>
            <a:off x="6553200" y="586992"/>
            <a:ext cx="4953000" cy="1664573"/>
          </a:xfrm>
        </p:spPr>
        <p:txBody>
          <a:bodyPr>
            <a:normAutofit/>
          </a:bodyPr>
          <a:lstStyle/>
          <a:p>
            <a:r>
              <a:rPr lang="en-US">
                <a:solidFill>
                  <a:schemeClr val="tx2"/>
                </a:solidFill>
                <a:latin typeface="Algerian" panose="04020705040A02060702" pitchFamily="82" charset="0"/>
              </a:rPr>
              <a:t>START JOC</a:t>
            </a:r>
          </a:p>
        </p:txBody>
      </p:sp>
      <p:pic>
        <p:nvPicPr>
          <p:cNvPr id="4" name="Picture 3" descr="A screenshot of a game&#10;&#10;Description automatically generated">
            <a:extLst>
              <a:ext uri="{FF2B5EF4-FFF2-40B4-BE49-F238E27FC236}">
                <a16:creationId xmlns:a16="http://schemas.microsoft.com/office/drawing/2014/main" id="{FE16F84C-D727-238B-13B5-98165301A2AD}"/>
              </a:ext>
            </a:extLst>
          </p:cNvPr>
          <p:cNvPicPr>
            <a:picLocks noChangeAspect="1"/>
          </p:cNvPicPr>
          <p:nvPr/>
        </p:nvPicPr>
        <p:blipFill>
          <a:blip r:embed="rId3"/>
          <a:stretch>
            <a:fillRect/>
          </a:stretch>
        </p:blipFill>
        <p:spPr>
          <a:xfrm>
            <a:off x="606552" y="979085"/>
            <a:ext cx="4724400" cy="4986174"/>
          </a:xfrm>
          <a:prstGeom prst="rect">
            <a:avLst/>
          </a:prstGeom>
        </p:spPr>
      </p:pic>
      <p:sp>
        <p:nvSpPr>
          <p:cNvPr id="3" name="Content Placeholder 2">
            <a:extLst>
              <a:ext uri="{FF2B5EF4-FFF2-40B4-BE49-F238E27FC236}">
                <a16:creationId xmlns:a16="http://schemas.microsoft.com/office/drawing/2014/main" id="{08153326-DF71-2AD1-7CC0-E47230ABD430}"/>
              </a:ext>
            </a:extLst>
          </p:cNvPr>
          <p:cNvSpPr>
            <a:spLocks noGrp="1"/>
          </p:cNvSpPr>
          <p:nvPr>
            <p:ph idx="1"/>
          </p:nvPr>
        </p:nvSpPr>
        <p:spPr>
          <a:xfrm>
            <a:off x="6553200" y="2411653"/>
            <a:ext cx="4952681" cy="3728613"/>
          </a:xfrm>
        </p:spPr>
        <p:txBody>
          <a:bodyPr>
            <a:normAutofit/>
          </a:bodyPr>
          <a:lstStyle/>
          <a:p>
            <a:pPr>
              <a:lnSpc>
                <a:spcPct val="100000"/>
              </a:lnSpc>
              <a:spcAft>
                <a:spcPts val="800"/>
              </a:spcAft>
            </a:pPr>
            <a:r>
              <a:rPr lang="en-US" sz="180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Robotul colectează gunoiul din apartament,iar când ajunge la 10 gunoaie adunate, trebuie să ajungă la containerul de colectare pentru a elibera inventarul. După ce își depune gunoiul, poate continua să strângă mai multe gunoaie până când ajunge din nou la limita de 10. </a:t>
            </a:r>
            <a:endPar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spcAft>
                <a:spcPts val="800"/>
              </a:spcAft>
            </a:pPr>
            <a:r>
              <a:rPr lang="en-US" sz="180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Procesul se repetă astfel: robotul colectează gunoi, depune la container și apoi continuă să adune până când inventarul său se umple din nou.</a:t>
            </a:r>
            <a:endPar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0000"/>
              </a:lnSpc>
              <a:spcAft>
                <a:spcPts val="800"/>
              </a:spcAft>
            </a:pPr>
            <a:r>
              <a:rPr lang="en-US" sz="180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Scopul este de a curăța întregul apartament.</a:t>
            </a:r>
            <a:endParaRPr lang="en-US" sz="18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pPr>
            <a:endParaRPr lang="en-US" sz="1800">
              <a:solidFill>
                <a:schemeClr val="tx2"/>
              </a:solidFill>
            </a:endParaRPr>
          </a:p>
        </p:txBody>
      </p:sp>
    </p:spTree>
    <p:extLst>
      <p:ext uri="{BB962C8B-B14F-4D97-AF65-F5344CB8AC3E}">
        <p14:creationId xmlns:p14="http://schemas.microsoft.com/office/powerpoint/2010/main" val="387278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A8BE5B-4C4B-37E5-8F21-3979F2C55195}"/>
              </a:ext>
            </a:extLst>
          </p:cNvPr>
          <p:cNvSpPr>
            <a:spLocks noGrp="1"/>
          </p:cNvSpPr>
          <p:nvPr>
            <p:ph type="title"/>
          </p:nvPr>
        </p:nvSpPr>
        <p:spPr>
          <a:xfrm>
            <a:off x="838200" y="0"/>
            <a:ext cx="10003218" cy="2224386"/>
          </a:xfrm>
        </p:spPr>
        <p:txBody>
          <a:bodyPr vert="horz" lIns="91440" tIns="45720" rIns="91440" bIns="45720" rtlCol="0" anchor="ctr">
            <a:normAutofit/>
          </a:bodyPr>
          <a:lstStyle/>
          <a:p>
            <a:pPr>
              <a:lnSpc>
                <a:spcPct val="90000"/>
              </a:lnSpc>
            </a:pPr>
            <a:r>
              <a:rPr lang="en-US" dirty="0">
                <a:effectLst/>
                <a:latin typeface="Algerian" panose="04020705040A02060702" pitchFamily="82" charset="0"/>
              </a:rPr>
              <a:t>6. </a:t>
            </a:r>
            <a:r>
              <a:rPr lang="en-US" dirty="0" err="1">
                <a:effectLst/>
                <a:latin typeface="Algerian" panose="04020705040A02060702" pitchFamily="82" charset="0"/>
              </a:rPr>
              <a:t>Testare</a:t>
            </a:r>
            <a:r>
              <a:rPr lang="en-US" dirty="0">
                <a:effectLst/>
                <a:latin typeface="Algerian" panose="04020705040A02060702" pitchFamily="82" charset="0"/>
              </a:rPr>
              <a:t> </a:t>
            </a:r>
            <a:r>
              <a:rPr lang="en-US" dirty="0" err="1">
                <a:effectLst/>
                <a:latin typeface="Algerian" panose="04020705040A02060702" pitchFamily="82" charset="0"/>
              </a:rPr>
              <a:t>și</a:t>
            </a:r>
            <a:r>
              <a:rPr lang="en-US" dirty="0">
                <a:effectLst/>
                <a:latin typeface="Algerian" panose="04020705040A02060702" pitchFamily="82" charset="0"/>
              </a:rPr>
              <a:t> </a:t>
            </a:r>
            <a:r>
              <a:rPr lang="en-US" dirty="0" err="1">
                <a:effectLst/>
                <a:latin typeface="Algerian" panose="04020705040A02060702" pitchFamily="82" charset="0"/>
              </a:rPr>
              <a:t>evaluare</a:t>
            </a:r>
            <a:r>
              <a:rPr lang="en-US" dirty="0">
                <a:effectLst/>
                <a:latin typeface="Algerian" panose="04020705040A02060702" pitchFamily="82" charset="0"/>
              </a:rPr>
              <a:t> </a:t>
            </a:r>
            <a:br>
              <a:rPr lang="en-US" sz="1400" dirty="0">
                <a:effectLst/>
              </a:rPr>
            </a:br>
            <a:br>
              <a:rPr lang="en-US" sz="1400" dirty="0">
                <a:effectLst/>
              </a:rPr>
            </a:br>
            <a:br>
              <a:rPr lang="en-US" sz="1400" dirty="0">
                <a:effectLst/>
              </a:rPr>
            </a:br>
            <a:r>
              <a:rPr lang="en-US" sz="1400" dirty="0" err="1">
                <a:effectLst/>
                <a:latin typeface="Times New Roman" panose="02020603050405020304" pitchFamily="18" charset="0"/>
                <a:cs typeface="Times New Roman" panose="02020603050405020304" pitchFamily="18" charset="0"/>
              </a:rPr>
              <a:t>Testarea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și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evaluarea</a:t>
            </a:r>
            <a:r>
              <a:rPr lang="en-US" sz="1400" dirty="0">
                <a:effectLst/>
                <a:latin typeface="Times New Roman" panose="02020603050405020304" pitchFamily="18" charset="0"/>
                <a:cs typeface="Times New Roman" panose="02020603050405020304" pitchFamily="18" charset="0"/>
              </a:rPr>
              <a:t> sunt </a:t>
            </a:r>
            <a:r>
              <a:rPr lang="en-US" sz="1400" dirty="0" err="1">
                <a:effectLst/>
                <a:latin typeface="Times New Roman" panose="02020603050405020304" pitchFamily="18" charset="0"/>
                <a:cs typeface="Times New Roman" panose="02020603050405020304" pitchFamily="18" charset="0"/>
              </a:rPr>
              <a:t>esențiale</a:t>
            </a:r>
            <a:r>
              <a:rPr lang="en-US" sz="1400" dirty="0">
                <a:effectLst/>
                <a:latin typeface="Times New Roman" panose="02020603050405020304" pitchFamily="18" charset="0"/>
                <a:cs typeface="Times New Roman" panose="02020603050405020304" pitchFamily="18" charset="0"/>
              </a:rPr>
              <a:t> pentru a </a:t>
            </a:r>
            <a:r>
              <a:rPr lang="en-US" sz="1400" dirty="0" err="1">
                <a:effectLst/>
                <a:latin typeface="Times New Roman" panose="02020603050405020304" pitchFamily="18" charset="0"/>
                <a:cs typeface="Times New Roman" panose="02020603050405020304" pitchFamily="18" charset="0"/>
              </a:rPr>
              <a:t>înțelege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performanța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unui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sistem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și</a:t>
            </a:r>
            <a:r>
              <a:rPr lang="en-US" sz="1400" dirty="0">
                <a:effectLst/>
                <a:latin typeface="Times New Roman" panose="02020603050405020304" pitchFamily="18" charset="0"/>
                <a:cs typeface="Times New Roman" panose="02020603050405020304" pitchFamily="18" charset="0"/>
              </a:rPr>
              <a:t> pentru a </a:t>
            </a:r>
            <a:r>
              <a:rPr lang="en-US" sz="1400" dirty="0" err="1">
                <a:effectLst/>
                <a:latin typeface="Times New Roman" panose="02020603050405020304" pitchFamily="18" charset="0"/>
                <a:cs typeface="Times New Roman" panose="02020603050405020304" pitchFamily="18" charset="0"/>
              </a:rPr>
              <a:t>identifica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eventualele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îmbunătățiri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necesare</a:t>
            </a:r>
            <a:r>
              <a:rPr lang="en-US" sz="1400" dirty="0">
                <a:effectLst/>
                <a:latin typeface="Times New Roman" panose="02020603050405020304" pitchFamily="18" charset="0"/>
                <a:cs typeface="Times New Roman" panose="02020603050405020304" pitchFamily="18" charset="0"/>
              </a:rPr>
              <a:t>. În </a:t>
            </a:r>
            <a:r>
              <a:rPr lang="en-US" sz="1400" dirty="0" err="1">
                <a:effectLst/>
                <a:latin typeface="Times New Roman" panose="02020603050405020304" pitchFamily="18" charset="0"/>
                <a:cs typeface="Times New Roman" panose="02020603050405020304" pitchFamily="18" charset="0"/>
              </a:rPr>
              <a:t>cazul</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unui</a:t>
            </a:r>
            <a:r>
              <a:rPr lang="en-US" sz="1400" dirty="0">
                <a:effectLst/>
                <a:latin typeface="Times New Roman" panose="02020603050405020304" pitchFamily="18" charset="0"/>
                <a:cs typeface="Times New Roman" panose="02020603050405020304" pitchFamily="18" charset="0"/>
              </a:rPr>
              <a:t> robot de </a:t>
            </a:r>
            <a:r>
              <a:rPr lang="en-US" sz="1400" dirty="0" err="1">
                <a:effectLst/>
                <a:latin typeface="Times New Roman" panose="02020603050405020304" pitchFamily="18" charset="0"/>
                <a:cs typeface="Times New Roman" panose="02020603050405020304" pitchFamily="18" charset="0"/>
              </a:rPr>
              <a:t>curățenie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controlat</a:t>
            </a:r>
            <a:r>
              <a:rPr lang="en-US" sz="1400" dirty="0">
                <a:effectLst/>
                <a:latin typeface="Times New Roman" panose="02020603050405020304" pitchFamily="18" charset="0"/>
                <a:cs typeface="Times New Roman" panose="02020603050405020304" pitchFamily="18" charset="0"/>
              </a:rPr>
              <a:t> fie manual, fie automat </a:t>
            </a:r>
            <a:r>
              <a:rPr lang="en-US" sz="1400" dirty="0" err="1">
                <a:effectLst/>
                <a:latin typeface="Times New Roman" panose="02020603050405020304" pitchFamily="18" charset="0"/>
                <a:cs typeface="Times New Roman" panose="02020603050405020304" pitchFamily="18" charset="0"/>
              </a:rPr>
              <a:t>printr</a:t>
            </a:r>
            <a:r>
              <a:rPr lang="en-US" sz="1400" dirty="0">
                <a:effectLst/>
                <a:latin typeface="Times New Roman" panose="02020603050405020304" pitchFamily="18" charset="0"/>
                <a:cs typeface="Times New Roman" panose="02020603050405020304" pitchFamily="18" charset="0"/>
              </a:rPr>
              <a:t>-un </a:t>
            </a:r>
            <a:r>
              <a:rPr lang="en-US" sz="1400" dirty="0" err="1">
                <a:effectLst/>
                <a:latin typeface="Times New Roman" panose="02020603050405020304" pitchFamily="18" charset="0"/>
                <a:cs typeface="Times New Roman" panose="02020603050405020304" pitchFamily="18" charset="0"/>
              </a:rPr>
              <a:t>algoritm</a:t>
            </a:r>
            <a:r>
              <a:rPr lang="en-US" sz="1400" dirty="0">
                <a:effectLst/>
                <a:latin typeface="Times New Roman" panose="02020603050405020304" pitchFamily="18" charset="0"/>
                <a:cs typeface="Times New Roman" panose="02020603050405020304" pitchFamily="18" charset="0"/>
              </a:rPr>
              <a:t> de </a:t>
            </a:r>
            <a:r>
              <a:rPr lang="en-US" sz="1400" dirty="0" err="1">
                <a:effectLst/>
                <a:latin typeface="Times New Roman" panose="02020603050405020304" pitchFamily="18" charset="0"/>
                <a:cs typeface="Times New Roman" panose="02020603050405020304" pitchFamily="18" charset="0"/>
              </a:rPr>
              <a:t>inteligență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artificială</a:t>
            </a:r>
            <a:r>
              <a:rPr lang="en-US" sz="1400" dirty="0">
                <a:effectLst/>
                <a:latin typeface="Times New Roman" panose="02020603050405020304" pitchFamily="18" charset="0"/>
                <a:cs typeface="Times New Roman" panose="02020603050405020304" pitchFamily="18" charset="0"/>
              </a:rPr>
              <a:t>, este important să </a:t>
            </a:r>
            <a:r>
              <a:rPr lang="en-US" sz="1400" dirty="0" err="1">
                <a:effectLst/>
                <a:latin typeface="Times New Roman" panose="02020603050405020304" pitchFamily="18" charset="0"/>
                <a:cs typeface="Times New Roman" panose="02020603050405020304" pitchFamily="18" charset="0"/>
              </a:rPr>
              <a:t>măsurăm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și</a:t>
            </a:r>
            <a:r>
              <a:rPr lang="en-US" sz="1400" dirty="0">
                <a:effectLst/>
                <a:latin typeface="Times New Roman" panose="02020603050405020304" pitchFamily="18" charset="0"/>
                <a:cs typeface="Times New Roman" panose="02020603050405020304" pitchFamily="18" charset="0"/>
              </a:rPr>
              <a:t> să </a:t>
            </a:r>
            <a:r>
              <a:rPr lang="en-US" sz="1400" dirty="0" err="1">
                <a:effectLst/>
                <a:latin typeface="Times New Roman" panose="02020603050405020304" pitchFamily="18" charset="0"/>
                <a:cs typeface="Times New Roman" panose="02020603050405020304" pitchFamily="18" charset="0"/>
              </a:rPr>
              <a:t>evaluăm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factori</a:t>
            </a:r>
            <a:r>
              <a:rPr lang="en-US" sz="1400" dirty="0">
                <a:effectLst/>
                <a:latin typeface="Times New Roman" panose="02020603050405020304" pitchFamily="18" charset="0"/>
                <a:cs typeface="Times New Roman" panose="02020603050405020304" pitchFamily="18" charset="0"/>
              </a:rPr>
              <a:t> precum timpul de </a:t>
            </a:r>
            <a:r>
              <a:rPr lang="en-US" sz="1400" dirty="0" err="1">
                <a:effectLst/>
                <a:latin typeface="Times New Roman" panose="02020603050405020304" pitchFamily="18" charset="0"/>
                <a:cs typeface="Times New Roman" panose="02020603050405020304" pitchFamily="18" charset="0"/>
              </a:rPr>
              <a:t>execuție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numărul</a:t>
            </a:r>
            <a:r>
              <a:rPr lang="en-US" sz="1400" dirty="0">
                <a:effectLst/>
                <a:latin typeface="Times New Roman" panose="02020603050405020304" pitchFamily="18" charset="0"/>
                <a:cs typeface="Times New Roman" panose="02020603050405020304" pitchFamily="18" charset="0"/>
              </a:rPr>
              <a:t> de </a:t>
            </a:r>
            <a:r>
              <a:rPr lang="en-US" sz="1400" dirty="0" err="1">
                <a:effectLst/>
                <a:latin typeface="Times New Roman" panose="02020603050405020304" pitchFamily="18" charset="0"/>
                <a:cs typeface="Times New Roman" panose="02020603050405020304" pitchFamily="18" charset="0"/>
              </a:rPr>
              <a:t>gunoaie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curățate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și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eficiența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procesului</a:t>
            </a:r>
            <a:r>
              <a:rPr lang="en-US" sz="1400" dirty="0">
                <a:effectLst/>
                <a:latin typeface="Times New Roman" panose="02020603050405020304" pitchFamily="18" charset="0"/>
                <a:cs typeface="Times New Roman" panose="02020603050405020304" pitchFamily="18" charset="0"/>
              </a:rPr>
              <a:t> de </a:t>
            </a:r>
            <a:r>
              <a:rPr lang="en-US" sz="1400" dirty="0" err="1">
                <a:effectLst/>
                <a:latin typeface="Times New Roman" panose="02020603050405020304" pitchFamily="18" charset="0"/>
                <a:cs typeface="Times New Roman" panose="02020603050405020304" pitchFamily="18" charset="0"/>
              </a:rPr>
              <a:t>curățenie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Tabelul</a:t>
            </a:r>
            <a:r>
              <a:rPr lang="en-US" sz="1400" dirty="0">
                <a:effectLst/>
                <a:latin typeface="Times New Roman" panose="02020603050405020304" pitchFamily="18" charset="0"/>
                <a:cs typeface="Times New Roman" panose="02020603050405020304" pitchFamily="18" charset="0"/>
              </a:rPr>
              <a:t> de mai </a:t>
            </a:r>
            <a:r>
              <a:rPr lang="en-US" sz="1400" dirty="0" err="1">
                <a:effectLst/>
                <a:latin typeface="Times New Roman" panose="02020603050405020304" pitchFamily="18" charset="0"/>
                <a:cs typeface="Times New Roman" panose="02020603050405020304" pitchFamily="18" charset="0"/>
              </a:rPr>
              <a:t>jos</a:t>
            </a:r>
            <a:r>
              <a:rPr lang="en-US" sz="1400" dirty="0">
                <a:effectLst/>
                <a:latin typeface="Times New Roman" panose="02020603050405020304" pitchFamily="18" charset="0"/>
                <a:cs typeface="Times New Roman" panose="02020603050405020304" pitchFamily="18" charset="0"/>
              </a:rPr>
              <a:t> ne oferă date care ne </a:t>
            </a:r>
            <a:r>
              <a:rPr lang="en-US" sz="1400" dirty="0" err="1">
                <a:effectLst/>
                <a:latin typeface="Times New Roman" panose="02020603050405020304" pitchFamily="18" charset="0"/>
                <a:cs typeface="Times New Roman" panose="02020603050405020304" pitchFamily="18" charset="0"/>
              </a:rPr>
              <a:t>ajută</a:t>
            </a:r>
            <a:r>
              <a:rPr lang="en-US" sz="1400" dirty="0">
                <a:effectLst/>
                <a:latin typeface="Times New Roman" panose="02020603050405020304" pitchFamily="18" charset="0"/>
                <a:cs typeface="Times New Roman" panose="02020603050405020304" pitchFamily="18" charset="0"/>
              </a:rPr>
              <a:t> să </a:t>
            </a:r>
            <a:r>
              <a:rPr lang="en-US" sz="1400" dirty="0" err="1">
                <a:effectLst/>
                <a:latin typeface="Times New Roman" panose="02020603050405020304" pitchFamily="18" charset="0"/>
                <a:cs typeface="Times New Roman" panose="02020603050405020304" pitchFamily="18" charset="0"/>
              </a:rPr>
              <a:t>comparăm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performanțele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celor</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două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moduri</a:t>
            </a:r>
            <a:r>
              <a:rPr lang="en-US" sz="1400" dirty="0">
                <a:effectLst/>
                <a:latin typeface="Times New Roman" panose="02020603050405020304" pitchFamily="18" charset="0"/>
                <a:cs typeface="Times New Roman" panose="02020603050405020304" pitchFamily="18" charset="0"/>
              </a:rPr>
              <a:t> de </a:t>
            </a:r>
            <a:r>
              <a:rPr lang="en-US" sz="1400" dirty="0" err="1">
                <a:effectLst/>
                <a:latin typeface="Times New Roman" panose="02020603050405020304" pitchFamily="18" charset="0"/>
                <a:cs typeface="Times New Roman" panose="02020603050405020304" pitchFamily="18" charset="0"/>
              </a:rPr>
              <a:t>joc</a:t>
            </a:r>
            <a:r>
              <a:rPr lang="en-US" sz="1400" dirty="0">
                <a:effectLst/>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360C366-070A-CAFD-4F72-047D0570A49C}"/>
              </a:ext>
            </a:extLst>
          </p:cNvPr>
          <p:cNvSpPr txBox="1"/>
          <p:nvPr/>
        </p:nvSpPr>
        <p:spPr>
          <a:xfrm>
            <a:off x="838200" y="2745362"/>
            <a:ext cx="4800600" cy="3552824"/>
          </a:xfrm>
          <a:prstGeom prst="rect">
            <a:avLst/>
          </a:prstGeom>
        </p:spPr>
        <p:txBody>
          <a:bodyPr vert="horz" lIns="91440" tIns="45720" rIns="91440" bIns="45720" rtlCol="0" anchor="ctr">
            <a:normAutofit fontScale="92500"/>
          </a:bodyPr>
          <a:lstStyle/>
          <a:p>
            <a:pPr marR="0">
              <a:spcAft>
                <a:spcPts val="800"/>
              </a:spcAft>
              <a:buClr>
                <a:schemeClr val="accent1"/>
              </a:buClr>
            </a:pPr>
            <a:r>
              <a:rPr lang="en-US" sz="1200" dirty="0" err="1">
                <a:effectLst/>
                <a:latin typeface="Times New Roman" panose="02020603050405020304" pitchFamily="18" charset="0"/>
                <a:cs typeface="Times New Roman" panose="02020603050405020304" pitchFamily="18" charset="0"/>
              </a:rPr>
              <a:t>Analizând</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valorile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prezentate</a:t>
            </a:r>
            <a:r>
              <a:rPr lang="en-US" sz="1200" dirty="0">
                <a:effectLst/>
                <a:latin typeface="Times New Roman" panose="02020603050405020304" pitchFamily="18" charset="0"/>
                <a:cs typeface="Times New Roman" panose="02020603050405020304" pitchFamily="18" charset="0"/>
              </a:rPr>
              <a:t> în </a:t>
            </a:r>
            <a:r>
              <a:rPr lang="en-US" sz="1200" dirty="0" err="1">
                <a:effectLst/>
                <a:latin typeface="Times New Roman" panose="02020603050405020304" pitchFamily="18" charset="0"/>
                <a:cs typeface="Times New Roman" panose="02020603050405020304" pitchFamily="18" charset="0"/>
              </a:rPr>
              <a:t>tabel</a:t>
            </a:r>
            <a:r>
              <a:rPr lang="en-US" sz="1200" dirty="0">
                <a:effectLst/>
                <a:latin typeface="Times New Roman" panose="02020603050405020304" pitchFamily="18" charset="0"/>
                <a:cs typeface="Times New Roman" panose="02020603050405020304" pitchFamily="18" charset="0"/>
              </a:rPr>
              <a:t>, se </a:t>
            </a:r>
            <a:r>
              <a:rPr lang="en-US" sz="1200" dirty="0" err="1">
                <a:effectLst/>
                <a:latin typeface="Times New Roman" panose="02020603050405020304" pitchFamily="18" charset="0"/>
                <a:cs typeface="Times New Roman" panose="02020603050405020304" pitchFamily="18" charset="0"/>
              </a:rPr>
              <a:t>observă</a:t>
            </a:r>
            <a:r>
              <a:rPr lang="en-US" sz="1200" dirty="0">
                <a:effectLst/>
                <a:latin typeface="Times New Roman" panose="02020603050405020304" pitchFamily="18" charset="0"/>
                <a:cs typeface="Times New Roman" panose="02020603050405020304" pitchFamily="18" charset="0"/>
              </a:rPr>
              <a:t> o </a:t>
            </a:r>
            <a:r>
              <a:rPr lang="en-US" sz="1200" dirty="0" err="1">
                <a:effectLst/>
                <a:latin typeface="Times New Roman" panose="02020603050405020304" pitchFamily="18" charset="0"/>
                <a:cs typeface="Times New Roman" panose="02020603050405020304" pitchFamily="18" charset="0"/>
              </a:rPr>
              <a:t>diferență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semnificativă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între</a:t>
            </a:r>
            <a:r>
              <a:rPr lang="en-US" sz="1200" dirty="0">
                <a:effectLst/>
                <a:latin typeface="Times New Roman" panose="02020603050405020304" pitchFamily="18" charset="0"/>
                <a:cs typeface="Times New Roman" panose="02020603050405020304" pitchFamily="18" charset="0"/>
              </a:rPr>
              <a:t> modul manual (</a:t>
            </a:r>
            <a:r>
              <a:rPr lang="en-US" sz="1200" dirty="0" err="1">
                <a:effectLst/>
                <a:latin typeface="Times New Roman" panose="02020603050405020304" pitchFamily="18" charset="0"/>
                <a:cs typeface="Times New Roman" panose="02020603050405020304" pitchFamily="18" charset="0"/>
              </a:rPr>
              <a:t>controlat</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jucător</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și</a:t>
            </a:r>
            <a:r>
              <a:rPr lang="en-US" sz="1200" dirty="0">
                <a:effectLst/>
                <a:latin typeface="Times New Roman" panose="02020603050405020304" pitchFamily="18" charset="0"/>
                <a:cs typeface="Times New Roman" panose="02020603050405020304" pitchFamily="18" charset="0"/>
              </a:rPr>
              <a:t> modul AI (</a:t>
            </a:r>
            <a:r>
              <a:rPr lang="en-US" sz="1200" dirty="0" err="1">
                <a:effectLst/>
                <a:latin typeface="Times New Roman" panose="02020603050405020304" pitchFamily="18" charset="0"/>
                <a:cs typeface="Times New Roman" panose="02020603050405020304" pitchFamily="18" charset="0"/>
              </a:rPr>
              <a:t>controlat</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algoritm</a:t>
            </a:r>
            <a:r>
              <a:rPr lang="en-US" sz="1200" dirty="0">
                <a:effectLst/>
                <a:latin typeface="Times New Roman" panose="02020603050405020304" pitchFamily="18" charset="0"/>
                <a:cs typeface="Times New Roman" panose="02020603050405020304" pitchFamily="18" charset="0"/>
              </a:rPr>
              <a:t>), în </a:t>
            </a:r>
            <a:r>
              <a:rPr lang="en-US" sz="1200" dirty="0" err="1">
                <a:effectLst/>
                <a:latin typeface="Times New Roman" panose="02020603050405020304" pitchFamily="18" charset="0"/>
                <a:cs typeface="Times New Roman" panose="02020603050405020304" pitchFamily="18" charset="0"/>
              </a:rPr>
              <a:t>funcție</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numărul</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și</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roboți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Comparație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între</a:t>
            </a:r>
            <a:r>
              <a:rPr lang="en-US" sz="1200" dirty="0">
                <a:effectLst/>
                <a:latin typeface="Times New Roman" panose="02020603050405020304" pitchFamily="18" charset="0"/>
                <a:cs typeface="Times New Roman" panose="02020603050405020304" pitchFamily="18" charset="0"/>
              </a:rPr>
              <a:t> modul manual </a:t>
            </a:r>
            <a:r>
              <a:rPr lang="en-US" sz="1200" dirty="0" err="1">
                <a:effectLst/>
                <a:latin typeface="Times New Roman" panose="02020603050405020304" pitchFamily="18" charset="0"/>
                <a:cs typeface="Times New Roman" panose="02020603050405020304" pitchFamily="18" charset="0"/>
              </a:rPr>
              <a:t>și</a:t>
            </a:r>
            <a:r>
              <a:rPr lang="en-US" sz="1200" dirty="0">
                <a:effectLst/>
                <a:latin typeface="Times New Roman" panose="02020603050405020304" pitchFamily="18" charset="0"/>
                <a:cs typeface="Times New Roman" panose="02020603050405020304" pitchFamily="18" charset="0"/>
              </a:rPr>
              <a:t> AI : </a:t>
            </a:r>
          </a:p>
          <a:p>
            <a:pPr marL="342900" marR="0" lvl="0" indent="-228600">
              <a:spcAft>
                <a:spcPts val="800"/>
              </a:spcAft>
              <a:buClr>
                <a:schemeClr val="accent1"/>
              </a:buClr>
              <a:buSzPts val="1000"/>
              <a:buFont typeface="Arial" panose="020B0604020202020204" pitchFamily="34" charset="0"/>
              <a:buChar char="•"/>
              <a:tabLst>
                <a:tab pos="457200" algn="l"/>
              </a:tabLst>
            </a:pPr>
            <a:r>
              <a:rPr lang="en-US" sz="1200" dirty="0">
                <a:effectLst/>
                <a:latin typeface="Times New Roman" panose="02020603050405020304" pitchFamily="18" charset="0"/>
                <a:cs typeface="Times New Roman" panose="02020603050405020304" pitchFamily="18" charset="0"/>
              </a:rPr>
              <a:t>În modul manual, </a:t>
            </a:r>
            <a:r>
              <a:rPr lang="en-US" sz="1200" dirty="0" err="1">
                <a:effectLst/>
                <a:latin typeface="Times New Roman" panose="02020603050405020304" pitchFamily="18" charset="0"/>
                <a:cs typeface="Times New Roman" panose="02020603050405020304" pitchFamily="18" charset="0"/>
              </a:rPr>
              <a:t>unde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jucătorul</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controlează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singur</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robotul</a:t>
            </a:r>
            <a:r>
              <a:rPr lang="en-US" sz="1200" dirty="0">
                <a:effectLst/>
                <a:latin typeface="Times New Roman" panose="02020603050405020304" pitchFamily="18" charset="0"/>
                <a:cs typeface="Times New Roman" panose="02020603050405020304" pitchFamily="18" charset="0"/>
              </a:rPr>
              <a:t>, timpul de </a:t>
            </a:r>
            <a:r>
              <a:rPr lang="en-US" sz="1200" dirty="0" err="1">
                <a:effectLst/>
                <a:latin typeface="Times New Roman" panose="02020603050405020304" pitchFamily="18" charset="0"/>
                <a:cs typeface="Times New Roman" panose="02020603050405020304" pitchFamily="18" charset="0"/>
              </a:rPr>
              <a:t>curățare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crește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exponențial</a:t>
            </a:r>
            <a:r>
              <a:rPr lang="en-US" sz="1200" dirty="0">
                <a:effectLst/>
                <a:latin typeface="Times New Roman" panose="02020603050405020304" pitchFamily="18" charset="0"/>
                <a:cs typeface="Times New Roman" panose="02020603050405020304" pitchFamily="18" charset="0"/>
              </a:rPr>
              <a:t> pe </a:t>
            </a:r>
            <a:r>
              <a:rPr lang="en-US" sz="1200" dirty="0" err="1">
                <a:effectLst/>
                <a:latin typeface="Times New Roman" panose="02020603050405020304" pitchFamily="18" charset="0"/>
                <a:cs typeface="Times New Roman" panose="02020603050405020304" pitchFamily="18" charset="0"/>
              </a:rPr>
              <a:t>măsură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numărul</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crește</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exemplu</a:t>
            </a:r>
            <a:r>
              <a:rPr lang="en-US" sz="1200" dirty="0">
                <a:effectLst/>
                <a:latin typeface="Times New Roman" panose="02020603050405020304" pitchFamily="18" charset="0"/>
                <a:cs typeface="Times New Roman" panose="02020603050405020304" pitchFamily="18" charset="0"/>
              </a:rPr>
              <a:t>, de la 22 </a:t>
            </a:r>
            <a:r>
              <a:rPr lang="en-US" sz="1200" dirty="0" err="1">
                <a:effectLst/>
                <a:latin typeface="Times New Roman" panose="02020603050405020304" pitchFamily="18" charset="0"/>
                <a:cs typeface="Times New Roman" panose="02020603050405020304" pitchFamily="18" charset="0"/>
              </a:rPr>
              <a:t>secunde</a:t>
            </a:r>
            <a:r>
              <a:rPr lang="en-US" sz="1200" dirty="0">
                <a:effectLst/>
                <a:latin typeface="Times New Roman" panose="02020603050405020304" pitchFamily="18" charset="0"/>
                <a:cs typeface="Times New Roman" panose="02020603050405020304" pitchFamily="18" charset="0"/>
              </a:rPr>
              <a:t> pentru 20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la 71 </a:t>
            </a:r>
            <a:r>
              <a:rPr lang="en-US" sz="1200" dirty="0" err="1">
                <a:effectLst/>
                <a:latin typeface="Times New Roman" panose="02020603050405020304" pitchFamily="18" charset="0"/>
                <a:cs typeface="Times New Roman" panose="02020603050405020304" pitchFamily="18" charset="0"/>
              </a:rPr>
              <a:t>secunde</a:t>
            </a:r>
            <a:r>
              <a:rPr lang="en-US" sz="1200" dirty="0">
                <a:effectLst/>
                <a:latin typeface="Times New Roman" panose="02020603050405020304" pitchFamily="18" charset="0"/>
                <a:cs typeface="Times New Roman" panose="02020603050405020304" pitchFamily="18" charset="0"/>
              </a:rPr>
              <a:t> pentru 100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Acest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lucru</a:t>
            </a:r>
            <a:r>
              <a:rPr lang="en-US" sz="1200" dirty="0">
                <a:effectLst/>
                <a:latin typeface="Times New Roman" panose="02020603050405020304" pitchFamily="18" charset="0"/>
                <a:cs typeface="Times New Roman" panose="02020603050405020304" pitchFamily="18" charset="0"/>
              </a:rPr>
              <a:t> se </a:t>
            </a:r>
            <a:r>
              <a:rPr lang="en-US" sz="1200" dirty="0" err="1">
                <a:effectLst/>
                <a:latin typeface="Times New Roman" panose="02020603050405020304" pitchFamily="18" charset="0"/>
                <a:cs typeface="Times New Roman" panose="02020603050405020304" pitchFamily="18" charset="0"/>
              </a:rPr>
              <a:t>datorează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limitărilor</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impuse</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controlul</a:t>
            </a:r>
            <a:r>
              <a:rPr lang="en-US" sz="1200" dirty="0">
                <a:effectLst/>
                <a:latin typeface="Times New Roman" panose="02020603050405020304" pitchFamily="18" charset="0"/>
                <a:cs typeface="Times New Roman" panose="02020603050405020304" pitchFamily="18" charset="0"/>
              </a:rPr>
              <a:t> manual al </a:t>
            </a:r>
            <a:r>
              <a:rPr lang="en-US" sz="1200" dirty="0" err="1">
                <a:effectLst/>
                <a:latin typeface="Times New Roman" panose="02020603050405020304" pitchFamily="18" charset="0"/>
                <a:cs typeface="Times New Roman" panose="02020603050405020304" pitchFamily="18" charset="0"/>
              </a:rPr>
              <a:t>robotului</a:t>
            </a:r>
            <a:r>
              <a:rPr lang="en-US" sz="1200" dirty="0">
                <a:effectLst/>
                <a:latin typeface="Times New Roman" panose="02020603050405020304" pitchFamily="18" charset="0"/>
                <a:cs typeface="Times New Roman" panose="02020603050405020304" pitchFamily="18" charset="0"/>
              </a:rPr>
              <a:t>.</a:t>
            </a:r>
          </a:p>
          <a:p>
            <a:pPr marL="342900" marR="0" lvl="0" indent="-228600">
              <a:spcAft>
                <a:spcPts val="800"/>
              </a:spcAft>
              <a:buClr>
                <a:schemeClr val="accent1"/>
              </a:buClr>
              <a:buSzPts val="1000"/>
              <a:buFont typeface="Arial" panose="020B0604020202020204" pitchFamily="34" charset="0"/>
              <a:buChar char="•"/>
              <a:tabLst>
                <a:tab pos="457200" algn="l"/>
              </a:tabLst>
            </a:pPr>
            <a:r>
              <a:rPr lang="en-US" sz="1200" dirty="0">
                <a:effectLst/>
                <a:latin typeface="Times New Roman" panose="02020603050405020304" pitchFamily="18" charset="0"/>
                <a:cs typeface="Times New Roman" panose="02020603050405020304" pitchFamily="18" charset="0"/>
              </a:rPr>
              <a:t>În modul AI, </a:t>
            </a:r>
            <a:r>
              <a:rPr lang="en-US" sz="1200" dirty="0" err="1">
                <a:effectLst/>
                <a:latin typeface="Times New Roman" panose="02020603050405020304" pitchFamily="18" charset="0"/>
                <a:cs typeface="Times New Roman" panose="02020603050405020304" pitchFamily="18" charset="0"/>
              </a:rPr>
              <a:t>utilizarea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unui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singur</a:t>
            </a:r>
            <a:r>
              <a:rPr lang="en-US" sz="1200" dirty="0">
                <a:effectLst/>
                <a:latin typeface="Times New Roman" panose="02020603050405020304" pitchFamily="18" charset="0"/>
                <a:cs typeface="Times New Roman" panose="02020603050405020304" pitchFamily="18" charset="0"/>
              </a:rPr>
              <a:t> robot pentru a </a:t>
            </a:r>
            <a:r>
              <a:rPr lang="en-US" sz="1200" dirty="0" err="1">
                <a:effectLst/>
                <a:latin typeface="Times New Roman" panose="02020603050405020304" pitchFamily="18" charset="0"/>
                <a:cs typeface="Times New Roman" panose="02020603050405020304" pitchFamily="18" charset="0"/>
              </a:rPr>
              <a:t>curăța</a:t>
            </a:r>
            <a:r>
              <a:rPr lang="en-US" sz="1200" dirty="0">
                <a:effectLst/>
                <a:latin typeface="Times New Roman" panose="02020603050405020304" pitchFamily="18" charset="0"/>
                <a:cs typeface="Times New Roman" panose="02020603050405020304" pitchFamily="18" charset="0"/>
              </a:rPr>
              <a:t> o </a:t>
            </a:r>
            <a:r>
              <a:rPr lang="en-US" sz="1200" dirty="0" err="1">
                <a:effectLst/>
                <a:latin typeface="Times New Roman" panose="02020603050405020304" pitchFamily="18" charset="0"/>
                <a:cs typeface="Times New Roman" panose="02020603050405020304" pitchFamily="18" charset="0"/>
              </a:rPr>
              <a:t>cantitate</a:t>
            </a:r>
            <a:r>
              <a:rPr lang="en-US" sz="1200" dirty="0">
                <a:effectLst/>
                <a:latin typeface="Times New Roman" panose="02020603050405020304" pitchFamily="18" charset="0"/>
                <a:cs typeface="Times New Roman" panose="02020603050405020304" pitchFamily="18" charset="0"/>
              </a:rPr>
              <a:t> mare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duce la un </a:t>
            </a:r>
            <a:r>
              <a:rPr lang="en-US" sz="1200" dirty="0" err="1">
                <a:effectLst/>
                <a:latin typeface="Times New Roman" panose="02020603050405020304" pitchFamily="18" charset="0"/>
                <a:cs typeface="Times New Roman" panose="02020603050405020304" pitchFamily="18" charset="0"/>
              </a:rPr>
              <a:t>timp</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execuție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destul</a:t>
            </a:r>
            <a:r>
              <a:rPr lang="en-US" sz="1200" dirty="0">
                <a:effectLst/>
                <a:latin typeface="Times New Roman" panose="02020603050405020304" pitchFamily="18" charset="0"/>
                <a:cs typeface="Times New Roman" panose="02020603050405020304" pitchFamily="18" charset="0"/>
              </a:rPr>
              <a:t> de lung. </a:t>
            </a:r>
            <a:r>
              <a:rPr lang="en-US" sz="1200" dirty="0" err="1">
                <a:effectLst/>
                <a:latin typeface="Times New Roman" panose="02020603050405020304" pitchFamily="18" charset="0"/>
                <a:cs typeface="Times New Roman" panose="02020603050405020304" pitchFamily="18" charset="0"/>
              </a:rPr>
              <a:t>Însă</a:t>
            </a:r>
            <a:r>
              <a:rPr lang="en-US" sz="1200" dirty="0">
                <a:effectLst/>
                <a:latin typeface="Times New Roman" panose="02020603050405020304" pitchFamily="18" charset="0"/>
                <a:cs typeface="Times New Roman" panose="02020603050405020304" pitchFamily="18" charset="0"/>
              </a:rPr>
              <a:t>, pe </a:t>
            </a:r>
            <a:r>
              <a:rPr lang="en-US" sz="1200" dirty="0" err="1">
                <a:effectLst/>
                <a:latin typeface="Times New Roman" panose="02020603050405020304" pitchFamily="18" charset="0"/>
                <a:cs typeface="Times New Roman" panose="02020603050405020304" pitchFamily="18" charset="0"/>
              </a:rPr>
              <a:t>măsură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numărul</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roboți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crește</a:t>
            </a:r>
            <a:r>
              <a:rPr lang="en-US" sz="1200" dirty="0">
                <a:effectLst/>
                <a:latin typeface="Times New Roman" panose="02020603050405020304" pitchFamily="18" charset="0"/>
                <a:cs typeface="Times New Roman" panose="02020603050405020304" pitchFamily="18" charset="0"/>
              </a:rPr>
              <a:t> (5 sau 10 </a:t>
            </a:r>
            <a:r>
              <a:rPr lang="en-US" sz="1200" dirty="0" err="1">
                <a:effectLst/>
                <a:latin typeface="Times New Roman" panose="02020603050405020304" pitchFamily="18" charset="0"/>
                <a:cs typeface="Times New Roman" panose="02020603050405020304" pitchFamily="18" charset="0"/>
              </a:rPr>
              <a:t>roboți</a:t>
            </a:r>
            <a:r>
              <a:rPr lang="en-US" sz="1200" dirty="0">
                <a:effectLst/>
                <a:latin typeface="Times New Roman" panose="02020603050405020304" pitchFamily="18" charset="0"/>
                <a:cs typeface="Times New Roman" panose="02020603050405020304" pitchFamily="18" charset="0"/>
              </a:rPr>
              <a:t>), timpul de </a:t>
            </a:r>
            <a:r>
              <a:rPr lang="en-US" sz="1200" dirty="0" err="1">
                <a:effectLst/>
                <a:latin typeface="Times New Roman" panose="02020603050405020304" pitchFamily="18" charset="0"/>
                <a:cs typeface="Times New Roman" panose="02020603050405020304" pitchFamily="18" charset="0"/>
              </a:rPr>
              <a:t>curățare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scade</a:t>
            </a:r>
            <a:r>
              <a:rPr lang="en-US" sz="1200" dirty="0">
                <a:effectLst/>
                <a:latin typeface="Times New Roman" panose="02020603050405020304" pitchFamily="18" charset="0"/>
                <a:cs typeface="Times New Roman" panose="02020603050405020304" pitchFamily="18" charset="0"/>
              </a:rPr>
              <a:t> drastic. În </a:t>
            </a:r>
            <a:r>
              <a:rPr lang="en-US" sz="1200" dirty="0" err="1">
                <a:effectLst/>
                <a:latin typeface="Times New Roman" panose="02020603050405020304" pitchFamily="18" charset="0"/>
                <a:cs typeface="Times New Roman" panose="02020603050405020304" pitchFamily="18" charset="0"/>
              </a:rPr>
              <a:t>cazul</a:t>
            </a:r>
            <a:r>
              <a:rPr lang="en-US" sz="1200" dirty="0">
                <a:effectLst/>
                <a:latin typeface="Times New Roman" panose="02020603050405020304" pitchFamily="18" charset="0"/>
                <a:cs typeface="Times New Roman" panose="02020603050405020304" pitchFamily="18" charset="0"/>
              </a:rPr>
              <a:t> a 100 de </a:t>
            </a:r>
            <a:r>
              <a:rPr lang="en-US" sz="1200" dirty="0" err="1">
                <a:effectLst/>
                <a:latin typeface="Times New Roman" panose="02020603050405020304" pitchFamily="18" charset="0"/>
                <a:cs typeface="Times New Roman" panose="02020603050405020304" pitchFamily="18" charset="0"/>
              </a:rPr>
              <a:t>gunoaie</a:t>
            </a:r>
            <a:r>
              <a:rPr lang="en-US" sz="1200" dirty="0">
                <a:effectLst/>
                <a:latin typeface="Times New Roman" panose="02020603050405020304" pitchFamily="18" charset="0"/>
                <a:cs typeface="Times New Roman" panose="02020603050405020304" pitchFamily="18" charset="0"/>
              </a:rPr>
              <a:t>, 10 </a:t>
            </a:r>
            <a:r>
              <a:rPr lang="en-US" sz="1200" dirty="0" err="1">
                <a:effectLst/>
                <a:latin typeface="Times New Roman" panose="02020603050405020304" pitchFamily="18" charset="0"/>
                <a:cs typeface="Times New Roman" panose="02020603050405020304" pitchFamily="18" charset="0"/>
              </a:rPr>
              <a:t>roboți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reușesc</a:t>
            </a:r>
            <a:r>
              <a:rPr lang="en-US" sz="1200" dirty="0">
                <a:effectLst/>
                <a:latin typeface="Times New Roman" panose="02020603050405020304" pitchFamily="18" charset="0"/>
                <a:cs typeface="Times New Roman" panose="02020603050405020304" pitchFamily="18" charset="0"/>
              </a:rPr>
              <a:t> să </a:t>
            </a:r>
            <a:r>
              <a:rPr lang="en-US" sz="1200" dirty="0" err="1">
                <a:effectLst/>
                <a:latin typeface="Times New Roman" panose="02020603050405020304" pitchFamily="18" charset="0"/>
                <a:cs typeface="Times New Roman" panose="02020603050405020304" pitchFamily="18" charset="0"/>
              </a:rPr>
              <a:t>curățe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aproape</a:t>
            </a:r>
            <a:r>
              <a:rPr lang="en-US" sz="1200" dirty="0">
                <a:effectLst/>
                <a:latin typeface="Times New Roman" panose="02020603050405020304" pitchFamily="18" charset="0"/>
                <a:cs typeface="Times New Roman" panose="02020603050405020304" pitchFamily="18" charset="0"/>
              </a:rPr>
              <a:t> în </a:t>
            </a:r>
            <a:r>
              <a:rPr lang="en-US" sz="1200" dirty="0" err="1">
                <a:effectLst/>
                <a:latin typeface="Times New Roman" panose="02020603050405020304" pitchFamily="18" charset="0"/>
                <a:cs typeface="Times New Roman" panose="02020603050405020304" pitchFamily="18" charset="0"/>
              </a:rPr>
              <a:t>același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timp</a:t>
            </a:r>
            <a:r>
              <a:rPr lang="en-US" sz="1200" dirty="0">
                <a:effectLst/>
                <a:latin typeface="Times New Roman" panose="02020603050405020304" pitchFamily="18" charset="0"/>
                <a:cs typeface="Times New Roman" panose="02020603050405020304" pitchFamily="18" charset="0"/>
              </a:rPr>
              <a:t> cu un </a:t>
            </a:r>
            <a:r>
              <a:rPr lang="en-US" sz="1200" dirty="0" err="1">
                <a:effectLst/>
                <a:latin typeface="Times New Roman" panose="02020603050405020304" pitchFamily="18" charset="0"/>
                <a:cs typeface="Times New Roman" panose="02020603050405020304" pitchFamily="18" charset="0"/>
              </a:rPr>
              <a:t>singur</a:t>
            </a:r>
            <a:r>
              <a:rPr lang="en-US" sz="1200" dirty="0">
                <a:effectLst/>
                <a:latin typeface="Times New Roman" panose="02020603050405020304" pitchFamily="18" charset="0"/>
                <a:cs typeface="Times New Roman" panose="02020603050405020304" pitchFamily="18" charset="0"/>
              </a:rPr>
              <a:t> robot din modul manual, </a:t>
            </a:r>
            <a:r>
              <a:rPr lang="en-US" sz="1200" dirty="0" err="1">
                <a:effectLst/>
                <a:latin typeface="Times New Roman" panose="02020603050405020304" pitchFamily="18" charset="0"/>
                <a:cs typeface="Times New Roman" panose="02020603050405020304" pitchFamily="18" charset="0"/>
              </a:rPr>
              <a:t>iar</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performanța</a:t>
            </a:r>
            <a:r>
              <a:rPr lang="en-US" sz="1200" dirty="0">
                <a:effectLst/>
                <a:latin typeface="Times New Roman" panose="02020603050405020304" pitchFamily="18" charset="0"/>
                <a:cs typeface="Times New Roman" panose="02020603050405020304" pitchFamily="18" charset="0"/>
              </a:rPr>
              <a:t> este cu </a:t>
            </a:r>
            <a:r>
              <a:rPr lang="en-US" sz="1200" dirty="0" err="1">
                <a:effectLst/>
                <a:latin typeface="Times New Roman" panose="02020603050405020304" pitchFamily="18" charset="0"/>
                <a:cs typeface="Times New Roman" panose="02020603050405020304" pitchFamily="18" charset="0"/>
              </a:rPr>
              <a:t>mult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îmbunătățită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față</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utilizarea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unui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singur</a:t>
            </a:r>
            <a:r>
              <a:rPr lang="en-US" sz="1200" dirty="0">
                <a:effectLst/>
                <a:latin typeface="Times New Roman" panose="02020603050405020304" pitchFamily="18" charset="0"/>
                <a:cs typeface="Times New Roman" panose="02020603050405020304" pitchFamily="18" charset="0"/>
              </a:rPr>
              <a:t> robot.</a:t>
            </a:r>
          </a:p>
          <a:p>
            <a:pPr marR="0">
              <a:spcAft>
                <a:spcPts val="800"/>
              </a:spcAft>
              <a:buClr>
                <a:schemeClr val="accent1"/>
              </a:buClr>
            </a:pPr>
            <a:r>
              <a:rPr lang="en-US" sz="1200" dirty="0" err="1">
                <a:effectLst/>
                <a:latin typeface="Times New Roman" panose="02020603050405020304" pitchFamily="18" charset="0"/>
                <a:cs typeface="Times New Roman" panose="02020603050405020304" pitchFamily="18" charset="0"/>
              </a:rPr>
              <a:t>Aceste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rezultate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demonstrează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faptul</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algoritmul</a:t>
            </a:r>
            <a:r>
              <a:rPr lang="en-US" sz="1200" dirty="0">
                <a:effectLst/>
                <a:latin typeface="Times New Roman" panose="02020603050405020304" pitchFamily="18" charset="0"/>
                <a:cs typeface="Times New Roman" panose="02020603050405020304" pitchFamily="18" charset="0"/>
              </a:rPr>
              <a:t> AI </a:t>
            </a:r>
            <a:r>
              <a:rPr lang="en-US" sz="1200" dirty="0" err="1">
                <a:effectLst/>
                <a:latin typeface="Times New Roman" panose="02020603050405020304" pitchFamily="18" charset="0"/>
                <a:cs typeface="Times New Roman" panose="02020603050405020304" pitchFamily="18" charset="0"/>
              </a:rPr>
              <a:t>devine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mult</a:t>
            </a:r>
            <a:r>
              <a:rPr lang="en-US" sz="1200" dirty="0">
                <a:effectLst/>
                <a:latin typeface="Times New Roman" panose="02020603050405020304" pitchFamily="18" charset="0"/>
                <a:cs typeface="Times New Roman" panose="02020603050405020304" pitchFamily="18" charset="0"/>
              </a:rPr>
              <a:t> mai </a:t>
            </a:r>
            <a:r>
              <a:rPr lang="en-US" sz="1200" dirty="0" err="1">
                <a:effectLst/>
                <a:latin typeface="Times New Roman" panose="02020603050405020304" pitchFamily="18" charset="0"/>
                <a:cs typeface="Times New Roman" panose="02020603050405020304" pitchFamily="18" charset="0"/>
              </a:rPr>
              <a:t>eficient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și</a:t>
            </a:r>
            <a:r>
              <a:rPr lang="en-US" sz="1200" dirty="0">
                <a:effectLst/>
                <a:latin typeface="Times New Roman" panose="02020603050405020304" pitchFamily="18" charset="0"/>
                <a:cs typeface="Times New Roman" panose="02020603050405020304" pitchFamily="18" charset="0"/>
              </a:rPr>
              <a:t> mai rapid pe </a:t>
            </a:r>
            <a:r>
              <a:rPr lang="en-US" sz="1200" dirty="0" err="1">
                <a:effectLst/>
                <a:latin typeface="Times New Roman" panose="02020603050405020304" pitchFamily="18" charset="0"/>
                <a:cs typeface="Times New Roman" panose="02020603050405020304" pitchFamily="18" charset="0"/>
              </a:rPr>
              <a:t>măsură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numărul</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roboți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crește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iar</a:t>
            </a:r>
            <a:r>
              <a:rPr lang="en-US" sz="1200" dirty="0">
                <a:effectLst/>
                <a:latin typeface="Times New Roman" panose="02020603050405020304" pitchFamily="18" charset="0"/>
                <a:cs typeface="Times New Roman" panose="02020603050405020304" pitchFamily="18" charset="0"/>
              </a:rPr>
              <a:t> modul manual este </a:t>
            </a:r>
            <a:r>
              <a:rPr lang="en-US" sz="1200" dirty="0" err="1">
                <a:effectLst/>
                <a:latin typeface="Times New Roman" panose="02020603050405020304" pitchFamily="18" charset="0"/>
                <a:cs typeface="Times New Roman" panose="02020603050405020304" pitchFamily="18" charset="0"/>
              </a:rPr>
              <a:t>limitat</a:t>
            </a:r>
            <a:r>
              <a:rPr lang="en-US" sz="1200" dirty="0">
                <a:effectLst/>
                <a:latin typeface="Times New Roman" panose="02020603050405020304" pitchFamily="18" charset="0"/>
                <a:cs typeface="Times New Roman" panose="02020603050405020304" pitchFamily="18" charset="0"/>
              </a:rPr>
              <a:t> de </a:t>
            </a:r>
            <a:r>
              <a:rPr lang="en-US" sz="1200" dirty="0" err="1">
                <a:effectLst/>
                <a:latin typeface="Times New Roman" panose="02020603050405020304" pitchFamily="18" charset="0"/>
                <a:cs typeface="Times New Roman" panose="02020603050405020304" pitchFamily="18" charset="0"/>
              </a:rPr>
              <a:t>viteza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și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acuratețea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jucătorului</a:t>
            </a:r>
            <a:r>
              <a:rPr lang="en-US" sz="1200" dirty="0">
                <a:effectLst/>
                <a:latin typeface="Times New Roman" panose="02020603050405020304" pitchFamily="18" charset="0"/>
                <a:cs typeface="Times New Roman" panose="02020603050405020304" pitchFamily="18" charset="0"/>
              </a:rPr>
              <a:t>.</a:t>
            </a:r>
          </a:p>
          <a:p>
            <a:pPr indent="-228600">
              <a:buClr>
                <a:schemeClr val="accent1"/>
              </a:buClr>
              <a:buFont typeface="Arial" panose="020B0604020202020204" pitchFamily="34" charset="0"/>
              <a:buChar char="•"/>
            </a:pPr>
            <a:endParaRPr lang="en-US" sz="1000" dirty="0"/>
          </a:p>
        </p:txBody>
      </p:sp>
      <p:graphicFrame>
        <p:nvGraphicFramePr>
          <p:cNvPr id="4" name="Content Placeholder 3">
            <a:extLst>
              <a:ext uri="{FF2B5EF4-FFF2-40B4-BE49-F238E27FC236}">
                <a16:creationId xmlns:a16="http://schemas.microsoft.com/office/drawing/2014/main" id="{147DEC1A-1C29-1B27-9854-15CE94EDF72A}"/>
              </a:ext>
            </a:extLst>
          </p:cNvPr>
          <p:cNvGraphicFramePr>
            <a:graphicFrameLocks noGrp="1"/>
          </p:cNvGraphicFramePr>
          <p:nvPr>
            <p:ph idx="1"/>
            <p:extLst>
              <p:ext uri="{D42A27DB-BD31-4B8C-83A1-F6EECF244321}">
                <p14:modId xmlns:p14="http://schemas.microsoft.com/office/powerpoint/2010/main" val="2325540764"/>
              </p:ext>
            </p:extLst>
          </p:nvPr>
        </p:nvGraphicFramePr>
        <p:xfrm>
          <a:off x="5996628" y="3102880"/>
          <a:ext cx="5585776" cy="2837793"/>
        </p:xfrm>
        <a:graphic>
          <a:graphicData uri="http://schemas.openxmlformats.org/drawingml/2006/table">
            <a:tbl>
              <a:tblPr firstRow="1" firstCol="1" bandRow="1">
                <a:tableStyleId>{3B4B98B0-60AC-42C2-AFA5-B58CD77FA1E5}</a:tableStyleId>
              </a:tblPr>
              <a:tblGrid>
                <a:gridCol w="694084">
                  <a:extLst>
                    <a:ext uri="{9D8B030D-6E8A-4147-A177-3AD203B41FA5}">
                      <a16:colId xmlns:a16="http://schemas.microsoft.com/office/drawing/2014/main" val="3265619398"/>
                    </a:ext>
                  </a:extLst>
                </a:gridCol>
                <a:gridCol w="972696">
                  <a:extLst>
                    <a:ext uri="{9D8B030D-6E8A-4147-A177-3AD203B41FA5}">
                      <a16:colId xmlns:a16="http://schemas.microsoft.com/office/drawing/2014/main" val="1234934201"/>
                    </a:ext>
                  </a:extLst>
                </a:gridCol>
                <a:gridCol w="780924">
                  <a:extLst>
                    <a:ext uri="{9D8B030D-6E8A-4147-A177-3AD203B41FA5}">
                      <a16:colId xmlns:a16="http://schemas.microsoft.com/office/drawing/2014/main" val="618854641"/>
                    </a:ext>
                  </a:extLst>
                </a:gridCol>
                <a:gridCol w="301495">
                  <a:extLst>
                    <a:ext uri="{9D8B030D-6E8A-4147-A177-3AD203B41FA5}">
                      <a16:colId xmlns:a16="http://schemas.microsoft.com/office/drawing/2014/main" val="1319534269"/>
                    </a:ext>
                  </a:extLst>
                </a:gridCol>
                <a:gridCol w="301495">
                  <a:extLst>
                    <a:ext uri="{9D8B030D-6E8A-4147-A177-3AD203B41FA5}">
                      <a16:colId xmlns:a16="http://schemas.microsoft.com/office/drawing/2014/main" val="526363986"/>
                    </a:ext>
                  </a:extLst>
                </a:gridCol>
                <a:gridCol w="381098">
                  <a:extLst>
                    <a:ext uri="{9D8B030D-6E8A-4147-A177-3AD203B41FA5}">
                      <a16:colId xmlns:a16="http://schemas.microsoft.com/office/drawing/2014/main" val="275666240"/>
                    </a:ext>
                  </a:extLst>
                </a:gridCol>
                <a:gridCol w="732077">
                  <a:extLst>
                    <a:ext uri="{9D8B030D-6E8A-4147-A177-3AD203B41FA5}">
                      <a16:colId xmlns:a16="http://schemas.microsoft.com/office/drawing/2014/main" val="1486563630"/>
                    </a:ext>
                  </a:extLst>
                </a:gridCol>
                <a:gridCol w="540305">
                  <a:extLst>
                    <a:ext uri="{9D8B030D-6E8A-4147-A177-3AD203B41FA5}">
                      <a16:colId xmlns:a16="http://schemas.microsoft.com/office/drawing/2014/main" val="2807068914"/>
                    </a:ext>
                  </a:extLst>
                </a:gridCol>
                <a:gridCol w="460702">
                  <a:extLst>
                    <a:ext uri="{9D8B030D-6E8A-4147-A177-3AD203B41FA5}">
                      <a16:colId xmlns:a16="http://schemas.microsoft.com/office/drawing/2014/main" val="1502959656"/>
                    </a:ext>
                  </a:extLst>
                </a:gridCol>
                <a:gridCol w="420900">
                  <a:extLst>
                    <a:ext uri="{9D8B030D-6E8A-4147-A177-3AD203B41FA5}">
                      <a16:colId xmlns:a16="http://schemas.microsoft.com/office/drawing/2014/main" val="2945618267"/>
                    </a:ext>
                  </a:extLst>
                </a:gridCol>
              </a:tblGrid>
              <a:tr h="405399">
                <a:tc>
                  <a:txBody>
                    <a:bodyPr/>
                    <a:lstStyle/>
                    <a:p>
                      <a:pPr marL="0" marR="0" algn="ctr">
                        <a:lnSpc>
                          <a:spcPct val="107000"/>
                        </a:lnSpc>
                        <a:spcAft>
                          <a:spcPts val="800"/>
                        </a:spcAft>
                      </a:pPr>
                      <a:r>
                        <a:rPr lang="en-US" sz="1100" kern="100">
                          <a:effectLst/>
                        </a:rPr>
                        <a:t>Mod de joc</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Robot controlat de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Acțiune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Nr. roboti</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Aft>
                          <a:spcPts val="800"/>
                        </a:spcAft>
                      </a:pPr>
                      <a:r>
                        <a:rPr lang="en-US" sz="1100" kern="100">
                          <a:effectLst/>
                        </a:rPr>
                        <a:t>Nr. gunoaie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Timp de executie(secunde)</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5698539"/>
                  </a:ext>
                </a:extLst>
              </a:tr>
              <a:tr h="405399">
                <a:tc>
                  <a:txBody>
                    <a:bodyPr/>
                    <a:lstStyle/>
                    <a:p>
                      <a:pPr marL="0" marR="0" algn="ctr">
                        <a:lnSpc>
                          <a:spcPct val="107000"/>
                        </a:lnSpc>
                        <a:spcAft>
                          <a:spcPts val="800"/>
                        </a:spcAft>
                      </a:pPr>
                      <a:r>
                        <a:rPr lang="en-US" sz="1100" kern="100">
                          <a:effectLst/>
                        </a:rPr>
                        <a:t>Manual</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Jucător</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Control tastatura</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Aft>
                          <a:spcPts val="800"/>
                        </a:spcAft>
                      </a:pPr>
                      <a:r>
                        <a:rPr lang="en-US" sz="1100" kern="100">
                          <a:effectLst/>
                        </a:rPr>
                        <a:t>20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22</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2854657"/>
                  </a:ext>
                </a:extLst>
              </a:tr>
              <a:tr h="405399">
                <a:tc>
                  <a:txBody>
                    <a:bodyPr/>
                    <a:lstStyle/>
                    <a:p>
                      <a:pPr marL="0" marR="0" algn="ctr">
                        <a:lnSpc>
                          <a:spcPct val="107000"/>
                        </a:lnSpc>
                        <a:spcAft>
                          <a:spcPts val="800"/>
                        </a:spcAft>
                      </a:pPr>
                      <a:r>
                        <a:rPr lang="en-US" sz="1100" kern="100">
                          <a:effectLst/>
                        </a:rPr>
                        <a:t>AI</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Algoritm</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Mătură automat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20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475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57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9</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extLst>
                  <a:ext uri="{0D108BD9-81ED-4DB2-BD59-A6C34878D82A}">
                    <a16:rowId xmlns:a16="http://schemas.microsoft.com/office/drawing/2014/main" val="2523978639"/>
                  </a:ext>
                </a:extLst>
              </a:tr>
              <a:tr h="405399">
                <a:tc>
                  <a:txBody>
                    <a:bodyPr/>
                    <a:lstStyle/>
                    <a:p>
                      <a:pPr marL="0" marR="0" algn="ctr">
                        <a:lnSpc>
                          <a:spcPct val="107000"/>
                        </a:lnSpc>
                        <a:spcAft>
                          <a:spcPts val="800"/>
                        </a:spcAft>
                      </a:pPr>
                      <a:r>
                        <a:rPr lang="en-US" sz="1100" kern="100">
                          <a:effectLst/>
                        </a:rPr>
                        <a:t>Manual</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Jucător</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Control tastatura</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Aft>
                          <a:spcPts val="800"/>
                        </a:spcAft>
                      </a:pPr>
                      <a:r>
                        <a:rPr lang="en-US" sz="1100" kern="100">
                          <a:effectLst/>
                        </a:rPr>
                        <a:t>50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38</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587687"/>
                  </a:ext>
                </a:extLst>
              </a:tr>
              <a:tr h="405399">
                <a:tc>
                  <a:txBody>
                    <a:bodyPr/>
                    <a:lstStyle/>
                    <a:p>
                      <a:pPr marL="0" marR="0" algn="ctr">
                        <a:lnSpc>
                          <a:spcPct val="107000"/>
                        </a:lnSpc>
                        <a:spcAft>
                          <a:spcPts val="800"/>
                        </a:spcAft>
                      </a:pPr>
                      <a:r>
                        <a:rPr lang="en-US" sz="1100" kern="100">
                          <a:effectLst/>
                        </a:rPr>
                        <a:t>AI</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Algoritm</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Mătură automat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784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58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16 </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extLst>
                  <a:ext uri="{0D108BD9-81ED-4DB2-BD59-A6C34878D82A}">
                    <a16:rowId xmlns:a16="http://schemas.microsoft.com/office/drawing/2014/main" val="144652164"/>
                  </a:ext>
                </a:extLst>
              </a:tr>
              <a:tr h="405399">
                <a:tc>
                  <a:txBody>
                    <a:bodyPr/>
                    <a:lstStyle/>
                    <a:p>
                      <a:pPr marL="0" marR="0" algn="ctr">
                        <a:lnSpc>
                          <a:spcPct val="107000"/>
                        </a:lnSpc>
                        <a:spcAft>
                          <a:spcPts val="800"/>
                        </a:spcAft>
                      </a:pPr>
                      <a:r>
                        <a:rPr lang="en-US" sz="1100" kern="100">
                          <a:effectLst/>
                        </a:rPr>
                        <a:t>Manual</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Jucător</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Control tastatura</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tc>
                  <a:txBody>
                    <a:bodyPr/>
                    <a:lstStyle/>
                    <a:p>
                      <a:pPr marL="0" marR="0" algn="ctr">
                        <a:lnSpc>
                          <a:spcPct val="107000"/>
                        </a:lnSpc>
                        <a:spcAft>
                          <a:spcPts val="800"/>
                        </a:spcAft>
                      </a:pPr>
                      <a:r>
                        <a:rPr lang="en-US" sz="1100" kern="100">
                          <a:effectLst/>
                        </a:rPr>
                        <a:t>100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gridSpan="3">
                  <a:txBody>
                    <a:bodyPr/>
                    <a:lstStyle/>
                    <a:p>
                      <a:pPr marL="0" marR="0" algn="ctr">
                        <a:lnSpc>
                          <a:spcPct val="107000"/>
                        </a:lnSpc>
                        <a:spcAft>
                          <a:spcPts val="800"/>
                        </a:spcAft>
                      </a:pPr>
                      <a:r>
                        <a:rPr lang="en-US" sz="1100" kern="100">
                          <a:effectLst/>
                        </a:rPr>
                        <a:t>71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84896269"/>
                  </a:ext>
                </a:extLst>
              </a:tr>
              <a:tr h="405399">
                <a:tc>
                  <a:txBody>
                    <a:bodyPr/>
                    <a:lstStyle/>
                    <a:p>
                      <a:pPr marL="0" marR="0" algn="ctr">
                        <a:lnSpc>
                          <a:spcPct val="107000"/>
                        </a:lnSpc>
                        <a:spcAft>
                          <a:spcPts val="800"/>
                        </a:spcAft>
                      </a:pPr>
                      <a:r>
                        <a:rPr lang="en-US" sz="1100" kern="100">
                          <a:effectLst/>
                        </a:rPr>
                        <a:t>AI</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Algoritm</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Mătură automat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5</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100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1420</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328</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tc>
                  <a:txBody>
                    <a:bodyPr/>
                    <a:lstStyle/>
                    <a:p>
                      <a:pPr marL="0" marR="0" algn="ctr">
                        <a:lnSpc>
                          <a:spcPct val="107000"/>
                        </a:lnSpc>
                        <a:spcAft>
                          <a:spcPts val="800"/>
                        </a:spcAft>
                      </a:pPr>
                      <a:r>
                        <a:rPr lang="en-US" sz="1100" kern="100">
                          <a:effectLst/>
                        </a:rPr>
                        <a:t>79</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7394" marR="57394" marT="0" marB="0" anchor="ctr"/>
                </a:tc>
                <a:extLst>
                  <a:ext uri="{0D108BD9-81ED-4DB2-BD59-A6C34878D82A}">
                    <a16:rowId xmlns:a16="http://schemas.microsoft.com/office/drawing/2014/main" val="1515274437"/>
                  </a:ext>
                </a:extLst>
              </a:tr>
            </a:tbl>
          </a:graphicData>
        </a:graphic>
      </p:graphicFrame>
    </p:spTree>
    <p:extLst>
      <p:ext uri="{BB962C8B-B14F-4D97-AF65-F5344CB8AC3E}">
        <p14:creationId xmlns:p14="http://schemas.microsoft.com/office/powerpoint/2010/main" val="2234191268"/>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80</TotalTime>
  <Words>1984</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Aptos</vt:lpstr>
      <vt:lpstr>Arial</vt:lpstr>
      <vt:lpstr>Avenir Next LT Pro</vt:lpstr>
      <vt:lpstr>AvenirNext LT Pro Medium</vt:lpstr>
      <vt:lpstr>Times New Roman</vt:lpstr>
      <vt:lpstr>BlockprintVTI</vt:lpstr>
      <vt:lpstr>Proiectarea si implementarea unui agent ce simuleaza un robot mobil pentru curatat gunoiul.  (ROBOCLEAN)</vt:lpstr>
      <vt:lpstr>1. Introducere</vt:lpstr>
      <vt:lpstr>2. Obiectivele proiectului </vt:lpstr>
      <vt:lpstr>3. Descrierea mediului de simulare </vt:lpstr>
      <vt:lpstr>4. Descrierea Codului Sursă</vt:lpstr>
      <vt:lpstr>5. Manual de utilizare</vt:lpstr>
      <vt:lpstr>Instrucțiuni:</vt:lpstr>
      <vt:lpstr>START JOC</vt:lpstr>
      <vt:lpstr>6. Testare și evaluare    Testarea și evaluarea sunt esențiale pentru a înțelege performanța unui sistem și pentru a identifica eventualele îmbunătățiri necesare. În cazul unui robot de curățenie controlat fie manual, fie automat printr-un algoritm de inteligență artificială, este important să măsurăm și să evaluăm factori precum timpul de execuție, numărul de gunoaie curățate și eficiența procesului de curățenie. Tabelul de mai jos ne oferă date care ne ajută să comparăm performanțele celor două moduri de joc.</vt:lpstr>
      <vt:lpstr>7. 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PENOIU P. DENNIS-GABRIEL</dc:creator>
  <cp:lastModifiedBy>PENOIU P. DENNIS-GABRIEL</cp:lastModifiedBy>
  <cp:revision>2</cp:revision>
  <dcterms:created xsi:type="dcterms:W3CDTF">2024-11-21T19:31:56Z</dcterms:created>
  <dcterms:modified xsi:type="dcterms:W3CDTF">2024-11-21T20:52:24Z</dcterms:modified>
</cp:coreProperties>
</file>