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4"/>
  </p:sldMasterIdLst>
  <p:sldIdLst>
    <p:sldId id="256" r:id="rId5"/>
    <p:sldId id="258" r:id="rId6"/>
    <p:sldId id="259" r:id="rId7"/>
    <p:sldId id="257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an Chen" initials="QC" lastIdx="1" clrIdx="0">
    <p:extLst>
      <p:ext uri="{19B8F6BF-5375-455C-9EA6-DF929625EA0E}">
        <p15:presenceInfo xmlns:p15="http://schemas.microsoft.com/office/powerpoint/2012/main" userId="S::qchen@futurewei.com::1e7bc7e2-e2c6-402f-b39e-4ecb575223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FFD009-55D6-4FB7-A02A-0FD2927A3FA5}" v="514" dt="2021-05-12T19:50:52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1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8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25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2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710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8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5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7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2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8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2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C3B6-4770-45DA-B94A-89F7898D3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5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C3B6-4770-45DA-B94A-89F7898D3BD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A4C9A3-2D81-4A2F-B1E1-EDF37FDD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8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8A52-6887-4627-B5E4-8EBEB8EC3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526" y="1427162"/>
            <a:ext cx="10006362" cy="2840037"/>
          </a:xfrm>
        </p:spPr>
        <p:txBody>
          <a:bodyPr>
            <a:normAutofit/>
          </a:bodyPr>
          <a:lstStyle/>
          <a:p>
            <a:r>
              <a:rPr lang="en-US" altLang="zh-CN" dirty="0"/>
              <a:t>Mission 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en-US" altLang="zh-CN" dirty="0"/>
              <a:t> Status Check 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br>
              <a:rPr lang="en-US" altLang="zh-CN" dirty="0"/>
            </a:br>
            <a:r>
              <a:rPr lang="en-US" altLang="zh-CN" dirty="0"/>
              <a:t>Solution to Management in Hierarchical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5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7A67-4516-4EE2-A7AE-6D963765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96" y="118278"/>
            <a:ext cx="10515600" cy="1325563"/>
          </a:xfrm>
        </p:spPr>
        <p:txBody>
          <a:bodyPr/>
          <a:lstStyle/>
          <a:p>
            <a:r>
              <a:rPr lang="en-US" dirty="0"/>
              <a:t>Extend Mission CRD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193EE-2F6E-4FFD-BFAE-C47B63E7E02B}"/>
              </a:ext>
            </a:extLst>
          </p:cNvPr>
          <p:cNvSpPr txBox="1"/>
          <p:nvPr/>
        </p:nvSpPr>
        <p:spPr>
          <a:xfrm>
            <a:off x="352838" y="1941631"/>
            <a:ext cx="3166025" cy="224676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spec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     content: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</a:p>
          <a:p>
            <a:r>
              <a:rPr lang="en-US" altLang="zh-CN" sz="2000" dirty="0"/>
              <a:t>     placement:</a:t>
            </a:r>
          </a:p>
          <a:p>
            <a:r>
              <a:rPr lang="en-US" altLang="zh-CN" sz="2000" dirty="0"/>
              <a:t>         clusters: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        </a:t>
            </a:r>
            <a:r>
              <a:rPr lang="en-US" altLang="zh-CN" sz="2000" dirty="0" err="1"/>
              <a:t>matchLabels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map</a:t>
            </a:r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 </a:t>
            </a:r>
          </a:p>
          <a:p>
            <a:r>
              <a:rPr lang="en-US" sz="2000" dirty="0"/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AF63D-3E35-4664-80FF-6D55D459E840}"/>
              </a:ext>
            </a:extLst>
          </p:cNvPr>
          <p:cNvSpPr txBox="1"/>
          <p:nvPr/>
        </p:nvSpPr>
        <p:spPr>
          <a:xfrm>
            <a:off x="4495876" y="1443841"/>
            <a:ext cx="3443571" cy="34778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spec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     content: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</a:p>
          <a:p>
            <a:r>
              <a:rPr lang="en-US" altLang="zh-CN" sz="2000" dirty="0"/>
              <a:t>     placement:</a:t>
            </a:r>
          </a:p>
          <a:p>
            <a:r>
              <a:rPr lang="en-US" altLang="zh-CN" sz="2000" dirty="0"/>
              <a:t>         clusters: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        </a:t>
            </a:r>
            <a:r>
              <a:rPr lang="en-US" altLang="zh-CN" sz="2000" dirty="0" err="1"/>
              <a:t>matchLabels</a:t>
            </a:r>
            <a:r>
              <a:rPr lang="en-US" altLang="zh-CN" sz="2000" dirty="0"/>
              <a:t>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map</a:t>
            </a:r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 </a:t>
            </a:r>
            <a:r>
              <a:rPr lang="en-US" altLang="zh-CN" sz="2000" dirty="0" err="1"/>
              <a:t>statusCheck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         command: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</a:p>
          <a:p>
            <a:r>
              <a:rPr lang="en-US" altLang="zh-CN" sz="2000" dirty="0"/>
              <a:t>         interval: 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int</a:t>
            </a:r>
          </a:p>
          <a:p>
            <a:r>
              <a:rPr lang="en-US" altLang="zh-CN" sz="2000" dirty="0"/>
              <a:t>status: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map[string]string</a:t>
            </a:r>
            <a:r>
              <a:rPr lang="en-US" altLang="zh-CN" sz="2000" dirty="0"/>
              <a:t>   </a:t>
            </a:r>
          </a:p>
          <a:p>
            <a:r>
              <a:rPr lang="en-US" altLang="zh-CN" sz="2000" dirty="0"/>
              <a:t>     </a:t>
            </a:r>
          </a:p>
          <a:p>
            <a:r>
              <a:rPr lang="en-US" sz="2000" dirty="0"/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73CF4-A6FD-4F7B-BC5E-1F6C8DF8FEAE}"/>
              </a:ext>
            </a:extLst>
          </p:cNvPr>
          <p:cNvSpPr txBox="1"/>
          <p:nvPr/>
        </p:nvSpPr>
        <p:spPr>
          <a:xfrm>
            <a:off x="8462820" y="537667"/>
            <a:ext cx="3376342" cy="156966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 to get mission status.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empty, use the mission content deployment command( i.e., report the output of the mission content deployment command).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E95F3-8752-4241-8339-D8F4B0ADCF3F}"/>
              </a:ext>
            </a:extLst>
          </p:cNvPr>
          <p:cNvSpPr txBox="1"/>
          <p:nvPr/>
        </p:nvSpPr>
        <p:spPr>
          <a:xfrm>
            <a:off x="8522313" y="2951787"/>
            <a:ext cx="3201036" cy="132343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Default 0, checking only once after deployment command.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0: periodical check. Interval between checks.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8C58F-5388-4ED1-9C86-158B81D3267C}"/>
              </a:ext>
            </a:extLst>
          </p:cNvPr>
          <p:cNvSpPr txBox="1"/>
          <p:nvPr/>
        </p:nvSpPr>
        <p:spPr>
          <a:xfrm>
            <a:off x="8582748" y="4965083"/>
            <a:ext cx="3140601" cy="107721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Aggregated status info, like:</a:t>
            </a:r>
          </a:p>
          <a:p>
            <a:r>
              <a:rPr lang="en-US" sz="1600" i="1" dirty="0">
                <a:solidFill>
                  <a:srgbClr val="00B0F0"/>
                </a:solidFill>
              </a:rPr>
              <a:t>    cluster1: succeeded</a:t>
            </a:r>
          </a:p>
          <a:p>
            <a:r>
              <a:rPr lang="en-US" sz="1600" i="1" dirty="0">
                <a:solidFill>
                  <a:srgbClr val="00B0F0"/>
                </a:solidFill>
              </a:rPr>
              <a:t>    cluster2: failed</a:t>
            </a:r>
          </a:p>
          <a:p>
            <a:r>
              <a:rPr lang="en-US" sz="1600" i="1" dirty="0">
                <a:solidFill>
                  <a:srgbClr val="00B0F0"/>
                </a:solidFill>
              </a:rPr>
              <a:t>    cluster3: succeeded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F289B-4A03-4140-AA70-AC15A1701263}"/>
              </a:ext>
            </a:extLst>
          </p:cNvPr>
          <p:cNvCxnSpPr>
            <a:cxnSpLocks/>
          </p:cNvCxnSpPr>
          <p:nvPr/>
        </p:nvCxnSpPr>
        <p:spPr>
          <a:xfrm flipH="1">
            <a:off x="6807994" y="1677451"/>
            <a:ext cx="1654827" cy="175154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7018AA-6960-4D0F-9924-693DC3D90DA4}"/>
              </a:ext>
            </a:extLst>
          </p:cNvPr>
          <p:cNvCxnSpPr>
            <a:cxnSpLocks/>
          </p:cNvCxnSpPr>
          <p:nvPr/>
        </p:nvCxnSpPr>
        <p:spPr>
          <a:xfrm flipH="1" flipV="1">
            <a:off x="6600825" y="3814763"/>
            <a:ext cx="1921489" cy="824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E9EE4C-26DE-4714-B996-6B5D176C2968}"/>
              </a:ext>
            </a:extLst>
          </p:cNvPr>
          <p:cNvCxnSpPr>
            <a:cxnSpLocks/>
          </p:cNvCxnSpPr>
          <p:nvPr/>
        </p:nvCxnSpPr>
        <p:spPr>
          <a:xfrm flipH="1" flipV="1">
            <a:off x="7072519" y="4256586"/>
            <a:ext cx="1449794" cy="80880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D23BEF1-A91E-407D-8363-2B9FBF75FC67}"/>
              </a:ext>
            </a:extLst>
          </p:cNvPr>
          <p:cNvSpPr/>
          <p:nvPr/>
        </p:nvSpPr>
        <p:spPr>
          <a:xfrm>
            <a:off x="4553081" y="3025698"/>
            <a:ext cx="3329678" cy="15909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Arrow: Slight curve with solid fill">
            <a:extLst>
              <a:ext uri="{FF2B5EF4-FFF2-40B4-BE49-F238E27FC236}">
                <a16:creationId xmlns:a16="http://schemas.microsoft.com/office/drawing/2014/main" id="{BFA8B9DB-8C02-4800-B126-23C103592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2817" y="29517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3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2795F87-6D9A-48E5-AE60-5C0C41F4BCA4}"/>
              </a:ext>
            </a:extLst>
          </p:cNvPr>
          <p:cNvSpPr txBox="1"/>
          <p:nvPr/>
        </p:nvSpPr>
        <p:spPr>
          <a:xfrm>
            <a:off x="1664375" y="4475379"/>
            <a:ext cx="10375043" cy="12926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Exclude the dead </a:t>
            </a:r>
            <a:br>
              <a:rPr lang="en-US" dirty="0"/>
            </a:br>
            <a:r>
              <a:rPr lang="en-US" dirty="0"/>
              <a:t>Periodically check the status of underlying </a:t>
            </a:r>
            <a:r>
              <a:rPr lang="en-US" dirty="0" err="1"/>
              <a:t>edgeclusters</a:t>
            </a:r>
            <a:r>
              <a:rPr lang="en-US" dirty="0"/>
              <a:t>, remove/update the corresponding entries of disconnected in the status map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28600" indent="-228600">
              <a:buAutoNum type="arabicPeriod"/>
            </a:pP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169D0-9BC1-43EE-A762-D036FA27ECE1}"/>
              </a:ext>
            </a:extLst>
          </p:cNvPr>
          <p:cNvSpPr txBox="1"/>
          <p:nvPr/>
        </p:nvSpPr>
        <p:spPr>
          <a:xfrm>
            <a:off x="1664375" y="1168357"/>
            <a:ext cx="90937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Check local status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Check Run status check command and insert/update the following entry in status map, like:</a:t>
            </a:r>
            <a:br>
              <a:rPr lang="en-US" dirty="0"/>
            </a:br>
            <a:r>
              <a:rPr lang="en-US" i="1" dirty="0">
                <a:solidFill>
                  <a:srgbClr val="00B0F0"/>
                </a:solidFill>
              </a:rPr>
              <a:t>AAA: succeeded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0F2099-4C95-4270-9417-6678B00B6D71}"/>
              </a:ext>
            </a:extLst>
          </p:cNvPr>
          <p:cNvSpPr txBox="1"/>
          <p:nvPr/>
        </p:nvSpPr>
        <p:spPr>
          <a:xfrm>
            <a:off x="1584324" y="2136277"/>
            <a:ext cx="1031404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Aggregate Status :</a:t>
            </a:r>
            <a:br>
              <a:rPr lang="en-US" dirty="0"/>
            </a:br>
            <a:r>
              <a:rPr lang="en-US" dirty="0"/>
              <a:t>When receiving a mission status update from underlying clusters, update the mission status:</a:t>
            </a:r>
          </a:p>
          <a:p>
            <a:pPr lvl="1"/>
            <a:r>
              <a:rPr lang="en-US" dirty="0"/>
              <a:t>For ex, cluster AAA got the mission status update from cluster BBB like: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BBB: succeeded</a:t>
            </a:r>
          </a:p>
          <a:p>
            <a:pPr lvl="1"/>
            <a:r>
              <a:rPr lang="en-US" dirty="0"/>
              <a:t>The mission status saved in AAA will be (after aggregating with its own status):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AAA: succeeded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AAA/BBB: succeeded</a:t>
            </a:r>
          </a:p>
          <a:p>
            <a:pPr marL="342900" indent="-342900">
              <a:buAutoNum type="arabicPeriod"/>
            </a:pP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3842F2-C824-4222-B887-0FE8069C2FCF}"/>
              </a:ext>
            </a:extLst>
          </p:cNvPr>
          <p:cNvSpPr txBox="1"/>
          <p:nvPr/>
        </p:nvSpPr>
        <p:spPr>
          <a:xfrm>
            <a:off x="1664374" y="5685852"/>
            <a:ext cx="10375043" cy="101566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Report</a:t>
            </a:r>
          </a:p>
          <a:p>
            <a:r>
              <a:rPr lang="en-US" dirty="0"/>
              <a:t>Update the mission status to its upper layer if there is any change.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28600" indent="-228600">
              <a:buAutoNum type="arabicPeriod"/>
            </a:pPr>
            <a:endParaRPr lang="en-US" sz="11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A87D61D8-F3D3-454A-A9F5-3251FC28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96" y="118278"/>
            <a:ext cx="10515600" cy="1325563"/>
          </a:xfrm>
        </p:spPr>
        <p:txBody>
          <a:bodyPr/>
          <a:lstStyle/>
          <a:p>
            <a:r>
              <a:rPr lang="en-US" dirty="0"/>
              <a:t>How each </a:t>
            </a:r>
            <a:r>
              <a:rPr lang="en-US" dirty="0" err="1"/>
              <a:t>ClusterD</a:t>
            </a:r>
            <a:r>
              <a:rPr lang="en-US" dirty="0"/>
              <a:t> behaves?</a:t>
            </a:r>
          </a:p>
        </p:txBody>
      </p:sp>
    </p:spTree>
    <p:extLst>
      <p:ext uri="{BB962C8B-B14F-4D97-AF65-F5344CB8AC3E}">
        <p14:creationId xmlns:p14="http://schemas.microsoft.com/office/powerpoint/2010/main" val="35255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" grpId="0"/>
      <p:bldP spid="38" grpId="0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116">
            <a:extLst>
              <a:ext uri="{FF2B5EF4-FFF2-40B4-BE49-F238E27FC236}">
                <a16:creationId xmlns:a16="http://schemas.microsoft.com/office/drawing/2014/main" id="{757FDD8E-B258-4690-A81C-E629A1E0ADDB}"/>
              </a:ext>
            </a:extLst>
          </p:cNvPr>
          <p:cNvSpPr/>
          <p:nvPr/>
        </p:nvSpPr>
        <p:spPr>
          <a:xfrm>
            <a:off x="5021336" y="728856"/>
            <a:ext cx="609600" cy="60960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117">
            <a:extLst>
              <a:ext uri="{FF2B5EF4-FFF2-40B4-BE49-F238E27FC236}">
                <a16:creationId xmlns:a16="http://schemas.microsoft.com/office/drawing/2014/main" id="{1896F6BF-18FB-4751-9417-3BD726B4DB94}"/>
              </a:ext>
            </a:extLst>
          </p:cNvPr>
          <p:cNvSpPr/>
          <p:nvPr/>
        </p:nvSpPr>
        <p:spPr>
          <a:xfrm>
            <a:off x="1771963" y="4855901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18">
            <a:extLst>
              <a:ext uri="{FF2B5EF4-FFF2-40B4-BE49-F238E27FC236}">
                <a16:creationId xmlns:a16="http://schemas.microsoft.com/office/drawing/2014/main" id="{C4A7EB2A-9CB9-407C-8A55-286B6F8384EB}"/>
              </a:ext>
            </a:extLst>
          </p:cNvPr>
          <p:cNvSpPr/>
          <p:nvPr/>
        </p:nvSpPr>
        <p:spPr>
          <a:xfrm>
            <a:off x="6857580" y="4855901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9">
            <a:extLst>
              <a:ext uri="{FF2B5EF4-FFF2-40B4-BE49-F238E27FC236}">
                <a16:creationId xmlns:a16="http://schemas.microsoft.com/office/drawing/2014/main" id="{A761C84F-6DC4-41B5-AE2B-846910D6EFC5}"/>
              </a:ext>
            </a:extLst>
          </p:cNvPr>
          <p:cNvSpPr/>
          <p:nvPr/>
        </p:nvSpPr>
        <p:spPr>
          <a:xfrm>
            <a:off x="4138059" y="2831812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A58EF-B40C-4B36-8D6E-0E08B77D6EB2}"/>
              </a:ext>
            </a:extLst>
          </p:cNvPr>
          <p:cNvCxnSpPr>
            <a:cxnSpLocks/>
            <a:stCxn id="10" idx="0"/>
            <a:endCxn id="12" idx="3"/>
          </p:cNvCxnSpPr>
          <p:nvPr/>
        </p:nvCxnSpPr>
        <p:spPr>
          <a:xfrm flipV="1">
            <a:off x="2076763" y="3441412"/>
            <a:ext cx="2366096" cy="14144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4F9AAD-5102-4529-99D7-24ED805FF1E1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4442859" y="3441412"/>
            <a:ext cx="2719521" cy="14144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E4A13D-B603-41EF-A709-A605566A584A}"/>
              </a:ext>
            </a:extLst>
          </p:cNvPr>
          <p:cNvCxnSpPr>
            <a:cxnSpLocks/>
            <a:stCxn id="12" idx="0"/>
            <a:endCxn id="9" idx="3"/>
          </p:cNvCxnSpPr>
          <p:nvPr/>
        </p:nvCxnSpPr>
        <p:spPr>
          <a:xfrm flipV="1">
            <a:off x="4442859" y="1338456"/>
            <a:ext cx="883277" cy="14933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angle 123">
            <a:extLst>
              <a:ext uri="{FF2B5EF4-FFF2-40B4-BE49-F238E27FC236}">
                <a16:creationId xmlns:a16="http://schemas.microsoft.com/office/drawing/2014/main" id="{C873C7D1-A032-4C98-8CA4-730DF62DC06F}"/>
              </a:ext>
            </a:extLst>
          </p:cNvPr>
          <p:cNvSpPr/>
          <p:nvPr/>
        </p:nvSpPr>
        <p:spPr>
          <a:xfrm>
            <a:off x="9810437" y="3028266"/>
            <a:ext cx="609600" cy="609600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5CE517-05E0-414C-83EB-151A07C2FC8F}"/>
              </a:ext>
            </a:extLst>
          </p:cNvPr>
          <p:cNvCxnSpPr>
            <a:cxnSpLocks/>
            <a:stCxn id="16" idx="0"/>
            <a:endCxn id="9" idx="3"/>
          </p:cNvCxnSpPr>
          <p:nvPr/>
        </p:nvCxnSpPr>
        <p:spPr>
          <a:xfrm flipH="1" flipV="1">
            <a:off x="5326136" y="1338456"/>
            <a:ext cx="4789101" cy="1689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Designer Vector Workspace - Computer User Icon Png Clipart - Full Size  Clipart (#1264174) - PinClipart">
            <a:extLst>
              <a:ext uri="{FF2B5EF4-FFF2-40B4-BE49-F238E27FC236}">
                <a16:creationId xmlns:a16="http://schemas.microsoft.com/office/drawing/2014/main" id="{2A746EC6-2032-4FB2-8613-DCFAFB40C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43" y="260554"/>
            <a:ext cx="4801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7069D2-870D-4055-B6A9-CEEA0017A1E5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1430075" y="445220"/>
            <a:ext cx="3743661" cy="5884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0A1FE3-F86C-4A7C-A942-B82A280F372F}"/>
              </a:ext>
            </a:extLst>
          </p:cNvPr>
          <p:cNvSpPr txBox="1"/>
          <p:nvPr/>
        </p:nvSpPr>
        <p:spPr>
          <a:xfrm>
            <a:off x="2092794" y="772046"/>
            <a:ext cx="1309974" cy="26161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1. Issue a Mission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9FB6D-D2D9-446F-84C7-22A97CA6B1C3}"/>
              </a:ext>
            </a:extLst>
          </p:cNvPr>
          <p:cNvSpPr txBox="1"/>
          <p:nvPr/>
        </p:nvSpPr>
        <p:spPr>
          <a:xfrm>
            <a:off x="4832435" y="3510318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c1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5DC8FF-D05A-469E-B106-C2D6E915C597}"/>
              </a:ext>
            </a:extLst>
          </p:cNvPr>
          <p:cNvSpPr txBox="1"/>
          <p:nvPr/>
        </p:nvSpPr>
        <p:spPr>
          <a:xfrm>
            <a:off x="2270653" y="5045236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c11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A91409-9C64-40B0-9146-E1AE0F71E062}"/>
              </a:ext>
            </a:extLst>
          </p:cNvPr>
          <p:cNvSpPr txBox="1"/>
          <p:nvPr/>
        </p:nvSpPr>
        <p:spPr>
          <a:xfrm>
            <a:off x="6405220" y="515772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c12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357481-F87B-4634-9815-25626537203B}"/>
              </a:ext>
            </a:extLst>
          </p:cNvPr>
          <p:cNvSpPr txBox="1"/>
          <p:nvPr/>
        </p:nvSpPr>
        <p:spPr>
          <a:xfrm>
            <a:off x="9378032" y="3230757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c2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F63932-789C-4D12-A159-59E71A4ED7BB}"/>
              </a:ext>
            </a:extLst>
          </p:cNvPr>
          <p:cNvSpPr txBox="1"/>
          <p:nvPr/>
        </p:nvSpPr>
        <p:spPr>
          <a:xfrm>
            <a:off x="5495712" y="910306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7F86B0-FBFF-4443-AB4F-0CF96DF81F9C}"/>
              </a:ext>
            </a:extLst>
          </p:cNvPr>
          <p:cNvSpPr txBox="1"/>
          <p:nvPr/>
        </p:nvSpPr>
        <p:spPr>
          <a:xfrm>
            <a:off x="3079023" y="1654247"/>
            <a:ext cx="1718974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2. dispatch mission to edge-clusters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753A94-9B47-41F1-84AA-0B7E1AEE6F23}"/>
              </a:ext>
            </a:extLst>
          </p:cNvPr>
          <p:cNvSpPr txBox="1"/>
          <p:nvPr/>
        </p:nvSpPr>
        <p:spPr>
          <a:xfrm>
            <a:off x="2179739" y="2689099"/>
            <a:ext cx="1821481" cy="600164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4. Collect status and report to c: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100" b="1" i="1" dirty="0">
                <a:solidFill>
                  <a:srgbClr val="0070C0"/>
                </a:solidFill>
              </a:rPr>
              <a:t>c1: c1_status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962E2C-91E5-4276-9A46-FB563E648C0F}"/>
              </a:ext>
            </a:extLst>
          </p:cNvPr>
          <p:cNvSpPr txBox="1"/>
          <p:nvPr/>
        </p:nvSpPr>
        <p:spPr>
          <a:xfrm>
            <a:off x="8548663" y="1869690"/>
            <a:ext cx="1718974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2. dispatch mission to edge-clusters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6C4DB-08BD-4003-B00A-0E185C28AE89}"/>
              </a:ext>
            </a:extLst>
          </p:cNvPr>
          <p:cNvSpPr txBox="1"/>
          <p:nvPr/>
        </p:nvSpPr>
        <p:spPr>
          <a:xfrm>
            <a:off x="8899696" y="3848574"/>
            <a:ext cx="1821481" cy="600164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4. Collect status and report to c:</a:t>
            </a:r>
          </a:p>
          <a:p>
            <a:r>
              <a:rPr lang="en-US" sz="1100" b="1" dirty="0">
                <a:solidFill>
                  <a:srgbClr val="0070C0"/>
                </a:solidFill>
              </a:rPr>
              <a:t> c2: c2_status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19BC12-D959-40BF-8573-F294DC76436E}"/>
              </a:ext>
            </a:extLst>
          </p:cNvPr>
          <p:cNvSpPr txBox="1"/>
          <p:nvPr/>
        </p:nvSpPr>
        <p:spPr>
          <a:xfrm>
            <a:off x="1016014" y="4030857"/>
            <a:ext cx="1718974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3. dispatch mission to edge-clusters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54698B-C366-4371-A209-68782A647B8B}"/>
              </a:ext>
            </a:extLst>
          </p:cNvPr>
          <p:cNvSpPr txBox="1"/>
          <p:nvPr/>
        </p:nvSpPr>
        <p:spPr>
          <a:xfrm>
            <a:off x="4896233" y="4621964"/>
            <a:ext cx="1718974" cy="43088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3. dispatch mission to edge-clusters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9FF0A5-31A7-4687-91F1-06EA77271106}"/>
              </a:ext>
            </a:extLst>
          </p:cNvPr>
          <p:cNvSpPr txBox="1"/>
          <p:nvPr/>
        </p:nvSpPr>
        <p:spPr>
          <a:xfrm>
            <a:off x="2492028" y="5507090"/>
            <a:ext cx="1821481" cy="600164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6. Collect status and report to c1: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c11: c11_status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FB578F-81A3-41AB-9086-BCE336F9B6D7}"/>
              </a:ext>
            </a:extLst>
          </p:cNvPr>
          <p:cNvSpPr txBox="1"/>
          <p:nvPr/>
        </p:nvSpPr>
        <p:spPr>
          <a:xfrm>
            <a:off x="7645053" y="5178716"/>
            <a:ext cx="1821481" cy="600164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6. Collect status and report to c1: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c12: c12_status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8A4F64-A0C7-438E-BEAD-DEF82EC1A6B7}"/>
              </a:ext>
            </a:extLst>
          </p:cNvPr>
          <p:cNvSpPr txBox="1"/>
          <p:nvPr/>
        </p:nvSpPr>
        <p:spPr>
          <a:xfrm>
            <a:off x="5084183" y="2552207"/>
            <a:ext cx="1821481" cy="938719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7. Aggregate the status and report to c:</a:t>
            </a:r>
          </a:p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100" b="1" i="1" dirty="0">
                <a:solidFill>
                  <a:srgbClr val="0070C0"/>
                </a:solidFill>
              </a:rPr>
              <a:t>c1: c1_status</a:t>
            </a:r>
            <a:endParaRPr lang="en-US" altLang="zh-CN" sz="1100" b="1" i="1" dirty="0">
              <a:solidFill>
                <a:srgbClr val="0070C0"/>
              </a:solidFill>
            </a:endParaRPr>
          </a:p>
          <a:p>
            <a:r>
              <a:rPr lang="en-US" sz="1100" b="1" i="1" dirty="0">
                <a:solidFill>
                  <a:srgbClr val="0070C0"/>
                </a:solidFill>
              </a:rPr>
              <a:t> c1/c11: c11_status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c1/c12: c12_status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1DC5C7-EAC9-4F76-9A64-CDEC79875680}"/>
              </a:ext>
            </a:extLst>
          </p:cNvPr>
          <p:cNvSpPr txBox="1"/>
          <p:nvPr/>
        </p:nvSpPr>
        <p:spPr>
          <a:xfrm>
            <a:off x="5836455" y="567689"/>
            <a:ext cx="1821481" cy="93871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5. Aggregate the status and have status: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c1: c1_status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c2: c2_status</a:t>
            </a:r>
          </a:p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8A8401-7960-4788-BC4E-9F4CAE604AE7}"/>
              </a:ext>
            </a:extLst>
          </p:cNvPr>
          <p:cNvSpPr txBox="1"/>
          <p:nvPr/>
        </p:nvSpPr>
        <p:spPr>
          <a:xfrm>
            <a:off x="7757475" y="334831"/>
            <a:ext cx="1821481" cy="1277273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6">
                    <a:lumMod val="75000"/>
                  </a:schemeClr>
                </a:solidFill>
              </a:rPr>
              <a:t>8. Aggregate the status and have status: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100" b="1" i="1" dirty="0">
                <a:solidFill>
                  <a:srgbClr val="0070C0"/>
                </a:solidFill>
              </a:rPr>
              <a:t>c1: c1_status</a:t>
            </a:r>
            <a:endParaRPr lang="en-US" altLang="zh-CN" sz="1100" b="1" i="1" dirty="0">
              <a:solidFill>
                <a:srgbClr val="0070C0"/>
              </a:solidFill>
            </a:endParaRPr>
          </a:p>
          <a:p>
            <a:r>
              <a:rPr lang="en-US" sz="1100" b="1" i="1" dirty="0">
                <a:solidFill>
                  <a:srgbClr val="0070C0"/>
                </a:solidFill>
              </a:rPr>
              <a:t> c1/c11: c11_status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c1/c11: c11_status</a:t>
            </a:r>
          </a:p>
          <a:p>
            <a:r>
              <a:rPr lang="en-US" sz="1100" b="1" i="1" dirty="0">
                <a:solidFill>
                  <a:srgbClr val="0070C0"/>
                </a:solidFill>
              </a:rPr>
              <a:t> c2: c2_status</a:t>
            </a:r>
          </a:p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5" name="Graphic 64" descr="Close with solid fill">
            <a:extLst>
              <a:ext uri="{FF2B5EF4-FFF2-40B4-BE49-F238E27FC236}">
                <a16:creationId xmlns:a16="http://schemas.microsoft.com/office/drawing/2014/main" id="{1E28BF13-70F6-469C-9B11-C657B9DE7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1806" y="569641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F7C862-B0BC-4640-8F44-D70A608C98D7}"/>
              </a:ext>
            </a:extLst>
          </p:cNvPr>
          <p:cNvSpPr txBox="1"/>
          <p:nvPr/>
        </p:nvSpPr>
        <p:spPr>
          <a:xfrm>
            <a:off x="8247460" y="6044620"/>
            <a:ext cx="420756" cy="261610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00206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1A2ADC-FF22-4A65-BA05-B57138D26BA5}"/>
              </a:ext>
            </a:extLst>
          </p:cNvPr>
          <p:cNvSpPr txBox="1"/>
          <p:nvPr/>
        </p:nvSpPr>
        <p:spPr>
          <a:xfrm>
            <a:off x="8911928" y="599075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DOWNWARD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AC67F2-8E84-46FC-BF5C-9DE9BBB6D244}"/>
              </a:ext>
            </a:extLst>
          </p:cNvPr>
          <p:cNvSpPr txBox="1"/>
          <p:nvPr/>
        </p:nvSpPr>
        <p:spPr>
          <a:xfrm>
            <a:off x="8258372" y="6491639"/>
            <a:ext cx="420756" cy="261610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176323-ADEF-4CDB-96BA-EF39466C65F6}"/>
              </a:ext>
            </a:extLst>
          </p:cNvPr>
          <p:cNvSpPr txBox="1"/>
          <p:nvPr/>
        </p:nvSpPr>
        <p:spPr>
          <a:xfrm>
            <a:off x="8931594" y="6414522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UPWARD</a:t>
            </a:r>
          </a:p>
        </p:txBody>
      </p:sp>
    </p:spTree>
    <p:extLst>
      <p:ext uri="{BB962C8B-B14F-4D97-AF65-F5344CB8AC3E}">
        <p14:creationId xmlns:p14="http://schemas.microsoft.com/office/powerpoint/2010/main" val="164179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4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3" grpId="0" animBg="1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5B23-964D-4B08-A9D5-71D2ED05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037" y="534933"/>
            <a:ext cx="8911687" cy="1280890"/>
          </a:xfrm>
        </p:spPr>
        <p:txBody>
          <a:bodyPr/>
          <a:lstStyle/>
          <a:p>
            <a:r>
              <a:rPr lang="en-US" dirty="0"/>
              <a:t>Use Case I : Deploy a Workload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5B0CB-44AB-45BF-9A40-A334D3A4296B}"/>
              </a:ext>
            </a:extLst>
          </p:cNvPr>
          <p:cNvSpPr txBox="1"/>
          <p:nvPr/>
        </p:nvSpPr>
        <p:spPr>
          <a:xfrm>
            <a:off x="709677" y="3250041"/>
            <a:ext cx="4605738" cy="163121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spec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     content:</a:t>
            </a:r>
            <a:r>
              <a:rPr lang="zh-CN" altLang="en-US" sz="2000" dirty="0"/>
              <a:t>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deployment_aaa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_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yaml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 </a:t>
            </a:r>
          </a:p>
          <a:p>
            <a:r>
              <a:rPr lang="en-US" sz="2000" dirty="0"/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BE90C-4E49-4239-A0C9-213A9E0C7905}"/>
              </a:ext>
            </a:extLst>
          </p:cNvPr>
          <p:cNvSpPr txBox="1"/>
          <p:nvPr/>
        </p:nvSpPr>
        <p:spPr>
          <a:xfrm>
            <a:off x="6623541" y="2480599"/>
            <a:ext cx="4955426" cy="31700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Status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c1: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deployment.apps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created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c1/c11: </a:t>
            </a:r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deployment.apps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created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c1/c12: disconnected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c2: </a:t>
            </a:r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deployment.apps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created</a:t>
            </a:r>
          </a:p>
          <a:p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 </a:t>
            </a:r>
          </a:p>
          <a:p>
            <a:r>
              <a:rPr lang="en-US" sz="2000" dirty="0"/>
              <a:t> 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793A6C-DA30-4021-9884-CF374CE37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715" y="1815823"/>
            <a:ext cx="8915400" cy="3777622"/>
          </a:xfrm>
        </p:spPr>
        <p:txBody>
          <a:bodyPr/>
          <a:lstStyle/>
          <a:p>
            <a:r>
              <a:rPr lang="en-US" dirty="0"/>
              <a:t>Deploy a deployment </a:t>
            </a:r>
            <a:r>
              <a:rPr lang="en-US" dirty="0" err="1"/>
              <a:t>aaa</a:t>
            </a:r>
            <a:endParaRPr lang="en-US" dirty="0"/>
          </a:p>
        </p:txBody>
      </p:sp>
      <p:pic>
        <p:nvPicPr>
          <p:cNvPr id="7" name="Graphic 6" descr="Arrow: Slight curve with solid fill">
            <a:extLst>
              <a:ext uri="{FF2B5EF4-FFF2-40B4-BE49-F238E27FC236}">
                <a16:creationId xmlns:a16="http://schemas.microsoft.com/office/drawing/2014/main" id="{ADDD3735-9307-4698-9C8E-C8B53A04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3453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2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5B23-964D-4B08-A9D5-71D2ED05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720" y="586940"/>
            <a:ext cx="8911687" cy="1280890"/>
          </a:xfrm>
        </p:spPr>
        <p:txBody>
          <a:bodyPr/>
          <a:lstStyle/>
          <a:p>
            <a:r>
              <a:rPr lang="en-US" dirty="0"/>
              <a:t>Use Case II : Real-Time Monitor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3B493-B317-4B4A-AD8F-1AEB3A64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056" y="1657815"/>
            <a:ext cx="8915400" cy="3777622"/>
          </a:xfrm>
        </p:spPr>
        <p:txBody>
          <a:bodyPr/>
          <a:lstStyle/>
          <a:p>
            <a:r>
              <a:rPr lang="en-US" dirty="0"/>
              <a:t>Monitor the number of nodes in each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6C934-765C-4FFC-840A-8AE6A8FE9ED7}"/>
              </a:ext>
            </a:extLst>
          </p:cNvPr>
          <p:cNvSpPr txBox="1"/>
          <p:nvPr/>
        </p:nvSpPr>
        <p:spPr>
          <a:xfrm>
            <a:off x="613035" y="2480599"/>
            <a:ext cx="4955425" cy="34778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spec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     # empty content</a:t>
            </a:r>
          </a:p>
          <a:p>
            <a:r>
              <a:rPr lang="en-US" altLang="zh-CN" sz="2000" dirty="0"/>
              <a:t>     content: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“”</a:t>
            </a:r>
          </a:p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statusCheck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      command: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 nodes --no-headers |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–l”</a:t>
            </a:r>
          </a:p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      interval: 10</a:t>
            </a:r>
          </a:p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</a:p>
          <a:p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 </a:t>
            </a:r>
          </a:p>
          <a:p>
            <a:r>
              <a:rPr lang="en-US" sz="2000" dirty="0"/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050CA-FD7E-4371-BEFE-93E695A954CE}"/>
              </a:ext>
            </a:extLst>
          </p:cNvPr>
          <p:cNvSpPr txBox="1"/>
          <p:nvPr/>
        </p:nvSpPr>
        <p:spPr>
          <a:xfrm>
            <a:off x="6980380" y="2634486"/>
            <a:ext cx="4955426" cy="31700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Status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c1: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c1/c11: 5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c1/c12: disconnected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c2: 10</a:t>
            </a:r>
          </a:p>
          <a:p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 </a:t>
            </a:r>
          </a:p>
          <a:p>
            <a:r>
              <a:rPr lang="en-US" sz="2000" dirty="0"/>
              <a:t>   </a:t>
            </a:r>
          </a:p>
        </p:txBody>
      </p:sp>
      <p:pic>
        <p:nvPicPr>
          <p:cNvPr id="6" name="Graphic 5" descr="Arrow: Slight curve with solid fill">
            <a:extLst>
              <a:ext uri="{FF2B5EF4-FFF2-40B4-BE49-F238E27FC236}">
                <a16:creationId xmlns:a16="http://schemas.microsoft.com/office/drawing/2014/main" id="{FDC1318A-50E5-41C4-A050-2F1A80A20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2481" y="38899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2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5B23-964D-4B08-A9D5-71D2ED05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81003"/>
            <a:ext cx="8911687" cy="1280890"/>
          </a:xfrm>
        </p:spPr>
        <p:txBody>
          <a:bodyPr/>
          <a:lstStyle/>
          <a:p>
            <a:r>
              <a:rPr lang="en-US" dirty="0"/>
              <a:t>Use Case III  : Comprehensive Data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3B493-B317-4B4A-AD8F-1AEB3A64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007" y="1761893"/>
            <a:ext cx="8915400" cy="3777622"/>
          </a:xfrm>
        </p:spPr>
        <p:txBody>
          <a:bodyPr/>
          <a:lstStyle/>
          <a:p>
            <a:r>
              <a:rPr lang="en-US" dirty="0"/>
              <a:t>Retrieve the Prometheus graphs of </a:t>
            </a:r>
            <a:r>
              <a:rPr lang="en-US" dirty="0" err="1"/>
              <a:t>ech</a:t>
            </a:r>
            <a:r>
              <a:rPr lang="en-US" dirty="0"/>
              <a:t> cluster daily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6C934-765C-4FFC-840A-8AE6A8FE9ED7}"/>
              </a:ext>
            </a:extLst>
          </p:cNvPr>
          <p:cNvSpPr txBox="1"/>
          <p:nvPr/>
        </p:nvSpPr>
        <p:spPr>
          <a:xfrm>
            <a:off x="613035" y="2480599"/>
            <a:ext cx="5199446" cy="378565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spec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     # for ex: Prometheus based   </a:t>
            </a:r>
          </a:p>
          <a:p>
            <a:r>
              <a:rPr lang="en-US" altLang="zh-CN" sz="2000" dirty="0"/>
              <a:t>     content: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cron_job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collect data, generate graphs</a:t>
            </a:r>
          </a:p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statusCheck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command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 to upload data/graph &amp; output the links to the uploaded</a:t>
            </a:r>
          </a:p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interval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: 24hours </a:t>
            </a:r>
          </a:p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</a:p>
          <a:p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 </a:t>
            </a:r>
          </a:p>
          <a:p>
            <a:r>
              <a:rPr lang="en-US" sz="2000" dirty="0"/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050CA-FD7E-4371-BEFE-93E695A954CE}"/>
              </a:ext>
            </a:extLst>
          </p:cNvPr>
          <p:cNvSpPr txBox="1"/>
          <p:nvPr/>
        </p:nvSpPr>
        <p:spPr>
          <a:xfrm>
            <a:off x="6980380" y="2634486"/>
            <a:ext cx="4955426" cy="31700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Status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c1: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2021/05/15 data: https://....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c1/c11: 2021/05/15 data: https://....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c1/c12: disconnected</a:t>
            </a:r>
          </a:p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c2: 2021/05/15 data collected, not uploaded.</a:t>
            </a:r>
          </a:p>
          <a:p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dirty="0"/>
              <a:t>    </a:t>
            </a:r>
          </a:p>
          <a:p>
            <a:r>
              <a:rPr lang="en-US" altLang="zh-CN" sz="2000" dirty="0"/>
              <a:t>     </a:t>
            </a:r>
          </a:p>
          <a:p>
            <a:r>
              <a:rPr lang="en-US" sz="2000" dirty="0"/>
              <a:t>   </a:t>
            </a:r>
          </a:p>
        </p:txBody>
      </p:sp>
      <p:pic>
        <p:nvPicPr>
          <p:cNvPr id="6" name="Graphic 5" descr="Arrow: Slight curve with solid fill">
            <a:extLst>
              <a:ext uri="{FF2B5EF4-FFF2-40B4-BE49-F238E27FC236}">
                <a16:creationId xmlns:a16="http://schemas.microsoft.com/office/drawing/2014/main" id="{E969F128-47FB-4ADA-8C62-AACDCDFBB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2481" y="38899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300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26B58A8FAD4A4E85C1DCEF7CCFBBF2" ma:contentTypeVersion="5" ma:contentTypeDescription="Create a new document." ma:contentTypeScope="" ma:versionID="c95a2f4562dc267abbd37c5ac908d00e">
  <xsd:schema xmlns:xsd="http://www.w3.org/2001/XMLSchema" xmlns:xs="http://www.w3.org/2001/XMLSchema" xmlns:p="http://schemas.microsoft.com/office/2006/metadata/properties" xmlns:ns3="7409d301-a4cf-40a6-bfee-dbaca44f6b76" xmlns:ns4="bf34258b-9027-4758-8063-5917212122fb" targetNamespace="http://schemas.microsoft.com/office/2006/metadata/properties" ma:root="true" ma:fieldsID="0ef8f970ae9a58b6bcc8621e5f5c0ed0" ns3:_="" ns4:_="">
    <xsd:import namespace="7409d301-a4cf-40a6-bfee-dbaca44f6b76"/>
    <xsd:import namespace="bf34258b-9027-4758-8063-5917212122f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9d301-a4cf-40a6-bfee-dbaca44f6b7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4258b-9027-4758-8063-591721212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CAEEFA-990C-4BDA-AF5F-6E4AFA1675E7}">
  <ds:schemaRefs>
    <ds:schemaRef ds:uri="7409d301-a4cf-40a6-bfee-dbaca44f6b76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f34258b-9027-4758-8063-5917212122fb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0B0A2AD-4681-4522-B2A1-17DB3CA5D4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E6CA06-F19F-4E28-AEF1-30492104AF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9d301-a4cf-40a6-bfee-dbaca44f6b76"/>
    <ds:schemaRef ds:uri="bf34258b-9027-4758-8063-5917212122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1356</TotalTime>
  <Words>698</Words>
  <Application>Microsoft Office PowerPoint</Application>
  <PresentationFormat>Widescreen</PresentationFormat>
  <Paragraphs>132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Mission + Status Check = Solution to Management in Hierarchical Clusters</vt:lpstr>
      <vt:lpstr>Extend Mission CRD</vt:lpstr>
      <vt:lpstr>How each ClusterD behaves?</vt:lpstr>
      <vt:lpstr>PowerPoint Presentation</vt:lpstr>
      <vt:lpstr>Use Case I : Deploy a Workload</vt:lpstr>
      <vt:lpstr>Use Case II : Real-Time Monitor </vt:lpstr>
      <vt:lpstr>Use Case III  : Comprehensive Data Collection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Probe: Hierachical Management</dc:title>
  <dc:creator>Qian Chen</dc:creator>
  <cp:lastModifiedBy>Qian Chen</cp:lastModifiedBy>
  <cp:revision>20</cp:revision>
  <dcterms:created xsi:type="dcterms:W3CDTF">2021-05-11T22:03:21Z</dcterms:created>
  <dcterms:modified xsi:type="dcterms:W3CDTF">2021-05-19T06:03:19Z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0x010100DA26B58A8FAD4A4E85C1DCEF7CCFBBF2</vt:lpwstr>
  </property>
</Properties>
</file>