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4"/>
  </p:sldMasterIdLst>
  <p:sldIdLst>
    <p:sldId id="256" r:id="rId5"/>
    <p:sldId id="257" r:id="rId6"/>
    <p:sldId id="272" r:id="rId7"/>
    <p:sldId id="264" r:id="rId8"/>
    <p:sldId id="262" r:id="rId9"/>
    <p:sldId id="263" r:id="rId10"/>
    <p:sldId id="273" r:id="rId11"/>
    <p:sldId id="268" r:id="rId12"/>
    <p:sldId id="265" r:id="rId13"/>
    <p:sldId id="266" r:id="rId14"/>
    <p:sldId id="269" r:id="rId15"/>
    <p:sldId id="270" r:id="rId16"/>
    <p:sldId id="271" r:id="rId17"/>
    <p:sldId id="274" r:id="rId18"/>
    <p:sldId id="258" r:id="rId19"/>
    <p:sldId id="259" r:id="rId20"/>
    <p:sldId id="261" r:id="rId21"/>
    <p:sldId id="26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052A2B-2420-4FB0-BCDC-5453E2642582}" v="878" dt="2021-05-26T20:55:34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 autoAdjust="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outlineViewPr>
    <p:cViewPr>
      <p:scale>
        <a:sx n="33" d="100"/>
        <a:sy n="33" d="100"/>
      </p:scale>
      <p:origin x="0" y="-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1A92-78C9-479C-8161-DDFDE166CED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DB671FD-C34C-4351-A2FA-4949E6E5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4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1A92-78C9-479C-8161-DDFDE166CED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B671FD-C34C-4351-A2FA-4949E6E5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9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1A92-78C9-479C-8161-DDFDE166CED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B671FD-C34C-4351-A2FA-4949E6E592A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0712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1A92-78C9-479C-8161-DDFDE166CED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B671FD-C34C-4351-A2FA-4949E6E5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79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1A92-78C9-479C-8161-DDFDE166CED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B671FD-C34C-4351-A2FA-4949E6E592A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1963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1A92-78C9-479C-8161-DDFDE166CED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B671FD-C34C-4351-A2FA-4949E6E5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0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1A92-78C9-479C-8161-DDFDE166CED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71FD-C34C-4351-A2FA-4949E6E5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23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1A92-78C9-479C-8161-DDFDE166CED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71FD-C34C-4351-A2FA-4949E6E5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5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1A92-78C9-479C-8161-DDFDE166CED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3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1A92-78C9-479C-8161-DDFDE166CED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B671FD-C34C-4351-A2FA-4949E6E5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01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1A92-78C9-479C-8161-DDFDE166CED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DB671FD-C34C-4351-A2FA-4949E6E5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9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1A92-78C9-479C-8161-DDFDE166CED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DB671FD-C34C-4351-A2FA-4949E6E5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4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1A92-78C9-479C-8161-DDFDE166CED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71FD-C34C-4351-A2FA-4949E6E5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3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1A92-78C9-479C-8161-DDFDE166CED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71FD-C34C-4351-A2FA-4949E6E5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0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1A92-78C9-479C-8161-DDFDE166CED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71FD-C34C-4351-A2FA-4949E6E5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5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1A92-78C9-479C-8161-DDFDE166CED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B671FD-C34C-4351-A2FA-4949E6E5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2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A1A92-78C9-479C-8161-DDFDE166CED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DB671FD-C34C-4351-A2FA-4949E6E5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6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entaurusInfra/fornax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entaurusInfra/fornax/pull/8/files/1b46277a3b6d7a44c3bec36b7b2afd82f93b578a#diff-fa6d7a87c5cc3d8bd8869b187ae466d077e2ad3e6d5bcb18be5be7e6f3b5bb36" TargetMode="External"/><Relationship Id="rId2" Type="http://schemas.openxmlformats.org/officeDocument/2006/relationships/hyperlink" Target="https://github.com/pdgetrf/ArktosEdge/blob/main/slides/extend_mission.ppt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568EF-C63E-44C8-9E7F-092F0FC22E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KubeEdge</a:t>
            </a:r>
            <a:r>
              <a:rPr lang="en-US" dirty="0"/>
              <a:t> To Fornax</a:t>
            </a:r>
            <a:br>
              <a:rPr lang="en-US" dirty="0"/>
            </a:br>
            <a:r>
              <a:rPr lang="en-US" sz="3200" dirty="0"/>
              <a:t>Overview of the </a:t>
            </a:r>
            <a:r>
              <a:rPr lang="en-US" sz="3200" dirty="0" err="1"/>
              <a:t>PoC</a:t>
            </a:r>
            <a:r>
              <a:rPr lang="en-US" sz="3200" dirty="0"/>
              <a:t> 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CBF28-B22D-4312-8434-6930A866D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Qian Chen</a:t>
            </a:r>
          </a:p>
          <a:p>
            <a:r>
              <a:rPr lang="en-US" dirty="0"/>
              <a:t>Based on </a:t>
            </a:r>
            <a:r>
              <a:rPr lang="en-US" dirty="0">
                <a:hlinkClick r:id="rId2"/>
              </a:rPr>
              <a:t>https://github.com/CentaurusInfra/fornax</a:t>
            </a:r>
            <a:r>
              <a:rPr lang="en-US" dirty="0"/>
              <a:t> </a:t>
            </a:r>
          </a:p>
          <a:p>
            <a:r>
              <a:rPr lang="en-US" dirty="0"/>
              <a:t>As of May 2021</a:t>
            </a:r>
          </a:p>
        </p:txBody>
      </p:sp>
    </p:spTree>
    <p:extLst>
      <p:ext uri="{BB962C8B-B14F-4D97-AF65-F5344CB8AC3E}">
        <p14:creationId xmlns:p14="http://schemas.microsoft.com/office/powerpoint/2010/main" val="5618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D41D-99EC-48DE-8E39-6591BD8D5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to Existing Modules: Edge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1CF41-0450-495E-8933-EAF7A652C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MetaManager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Save Mission/</a:t>
            </a:r>
            <a:r>
              <a:rPr lang="en-US" dirty="0" err="1"/>
              <a:t>EdgeCluster</a:t>
            </a:r>
            <a:r>
              <a:rPr lang="en-US" dirty="0"/>
              <a:t> Info to </a:t>
            </a:r>
            <a:r>
              <a:rPr lang="en-US" dirty="0" err="1"/>
              <a:t>sql</a:t>
            </a:r>
            <a:r>
              <a:rPr lang="en-US" dirty="0"/>
              <a:t> lite.</a:t>
            </a:r>
          </a:p>
          <a:p>
            <a:pPr lvl="1"/>
            <a:r>
              <a:rPr lang="en-US" dirty="0"/>
              <a:t>Code Path: </a:t>
            </a:r>
            <a:br>
              <a:rPr lang="en-US" dirty="0"/>
            </a:br>
            <a:r>
              <a:rPr lang="en-US" dirty="0"/>
              <a:t>edge/pkg/metamanager</a:t>
            </a:r>
          </a:p>
        </p:txBody>
      </p:sp>
    </p:spTree>
    <p:extLst>
      <p:ext uri="{BB962C8B-B14F-4D97-AF65-F5344CB8AC3E}">
        <p14:creationId xmlns:p14="http://schemas.microsoft.com/office/powerpoint/2010/main" val="4270860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77FAB-F45C-475A-A97C-9A4458FA2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Module: Mission State Pruner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7225-087B-4942-8AB2-50AC9B409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3340" cy="4351338"/>
          </a:xfrm>
        </p:spPr>
        <p:txBody>
          <a:bodyPr/>
          <a:lstStyle/>
          <a:p>
            <a:r>
              <a:rPr lang="en-US" dirty="0"/>
              <a:t>Detailed Explanation about Mission State Pruner: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https://github.com/pdgetrf/ArktosEdge/blob/main/slides/extend_mission.pptx</a:t>
            </a:r>
            <a:endParaRPr lang="en-US" dirty="0"/>
          </a:p>
          <a:p>
            <a:pPr lvl="1"/>
            <a:r>
              <a:rPr lang="en-US" dirty="0"/>
              <a:t>Code Path: </a:t>
            </a:r>
            <a:r>
              <a:rPr lang="en-US" b="0" i="0" u="sng" dirty="0">
                <a:effectLst/>
                <a:latin typeface="SFMono-Regular"/>
                <a:hlinkClick r:id="rId3" tooltip="cloud/pkg/missionstatepruner/pruner.go"/>
              </a:rPr>
              <a:t>cloud/pkg/</a:t>
            </a:r>
            <a:r>
              <a:rPr lang="en-US" b="0" i="0" u="sng" dirty="0" err="1">
                <a:effectLst/>
                <a:latin typeface="SFMono-Regular"/>
                <a:hlinkClick r:id="rId3" tooltip="cloud/pkg/missionstatepruner/pruner.go"/>
              </a:rPr>
              <a:t>missionstatepruner</a:t>
            </a:r>
            <a:r>
              <a:rPr lang="en-US" b="0" i="0" u="sng" dirty="0">
                <a:effectLst/>
                <a:latin typeface="SFMono-Regular"/>
                <a:hlinkClick r:id="rId3" tooltip="cloud/pkg/missionstatepruner/pruner.go"/>
              </a:rPr>
              <a:t>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06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77FAB-F45C-475A-A97C-9A4458FA2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Module: </a:t>
            </a:r>
            <a:r>
              <a:rPr lang="en-US" dirty="0" err="1"/>
              <a:t>ClusterD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7225-087B-4942-8AB2-50AC9B409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3340" cy="4351338"/>
          </a:xfrm>
        </p:spPr>
        <p:txBody>
          <a:bodyPr/>
          <a:lstStyle/>
          <a:p>
            <a:r>
              <a:rPr lang="en-US" dirty="0"/>
              <a:t>It is the module to manage an </a:t>
            </a:r>
            <a:r>
              <a:rPr lang="en-US" dirty="0" err="1"/>
              <a:t>edgecluster</a:t>
            </a:r>
            <a:r>
              <a:rPr lang="en-US" dirty="0"/>
              <a:t> of K8s/</a:t>
            </a:r>
            <a:r>
              <a:rPr lang="en-US" dirty="0" err="1"/>
              <a:t>Arktos</a:t>
            </a:r>
            <a:r>
              <a:rPr lang="en-US" dirty="0"/>
              <a:t>/k3s.</a:t>
            </a:r>
          </a:p>
          <a:p>
            <a:r>
              <a:rPr lang="en-US" dirty="0"/>
              <a:t>Parallel and mutually exclusive to </a:t>
            </a:r>
            <a:r>
              <a:rPr lang="en-US" dirty="0" err="1"/>
              <a:t>EdgeD</a:t>
            </a:r>
            <a:endParaRPr lang="en-US" dirty="0"/>
          </a:p>
          <a:p>
            <a:r>
              <a:rPr lang="en-US" dirty="0"/>
              <a:t>Code Path: edge/pkg/</a:t>
            </a:r>
            <a:r>
              <a:rPr lang="en-US" dirty="0" err="1"/>
              <a:t>clusterd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Use </a:t>
            </a:r>
            <a:r>
              <a:rPr lang="en-US" dirty="0" err="1">
                <a:solidFill>
                  <a:srgbClr val="C00000"/>
                </a:solidFill>
              </a:rPr>
              <a:t>Kubectl</a:t>
            </a:r>
            <a:r>
              <a:rPr lang="en-US" dirty="0">
                <a:solidFill>
                  <a:srgbClr val="C00000"/>
                </a:solidFill>
              </a:rPr>
              <a:t>, NOT Client-go, to access underlying the edge cluster. It is key to the diversity of edge cluster distros.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15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DC8FD-D3C4-46C2-BFED-4628151ED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13" y="44772"/>
            <a:ext cx="10515600" cy="1325563"/>
          </a:xfrm>
        </p:spPr>
        <p:txBody>
          <a:bodyPr/>
          <a:lstStyle/>
          <a:p>
            <a:r>
              <a:rPr lang="en-US" dirty="0"/>
              <a:t>Class Diagram of </a:t>
            </a:r>
            <a:r>
              <a:rPr lang="en-US" dirty="0" err="1"/>
              <a:t>ClusterD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D11F79-556E-4356-9478-2AFC7E4B9C0E}"/>
              </a:ext>
            </a:extLst>
          </p:cNvPr>
          <p:cNvSpPr/>
          <p:nvPr/>
        </p:nvSpPr>
        <p:spPr>
          <a:xfrm>
            <a:off x="5062182" y="2387292"/>
            <a:ext cx="2067636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Class </a:t>
            </a:r>
            <a:r>
              <a:rPr lang="en-US" b="1" u="sng" dirty="0" err="1">
                <a:solidFill>
                  <a:schemeClr val="accent1">
                    <a:lumMod val="75000"/>
                  </a:schemeClr>
                </a:solidFill>
              </a:rPr>
              <a:t>ClusterD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Interaction with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MetaManager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5F5F67-67EE-4C63-86A3-5D7ED52E0E1B}"/>
              </a:ext>
            </a:extLst>
          </p:cNvPr>
          <p:cNvSpPr/>
          <p:nvPr/>
        </p:nvSpPr>
        <p:spPr>
          <a:xfrm>
            <a:off x="4363872" y="4285966"/>
            <a:ext cx="3678071" cy="18487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Class </a:t>
            </a:r>
            <a:r>
              <a:rPr lang="en-US" b="1" u="sng" dirty="0" err="1">
                <a:solidFill>
                  <a:schemeClr val="accent1">
                    <a:lumMod val="75000"/>
                  </a:schemeClr>
                </a:solidFill>
              </a:rPr>
              <a:t>Mission_State_Reporter</a:t>
            </a: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Periodically check the mission state in the local cluster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Aggregate the mission state from lower edge clusters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Report the mission state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E3D245-F2AB-4AE7-B5AA-7B29040972EA}"/>
              </a:ext>
            </a:extLst>
          </p:cNvPr>
          <p:cNvSpPr/>
          <p:nvPr/>
        </p:nvSpPr>
        <p:spPr>
          <a:xfrm>
            <a:off x="235424" y="4253836"/>
            <a:ext cx="3807725" cy="18808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Class </a:t>
            </a:r>
            <a:r>
              <a:rPr lang="en-US" b="1" u="sng" dirty="0" err="1">
                <a:solidFill>
                  <a:schemeClr val="accent1">
                    <a:lumMod val="75000"/>
                  </a:schemeClr>
                </a:solidFill>
              </a:rPr>
              <a:t>EdgeCluster_Status</a:t>
            </a: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 Reporter: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Periodically check the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edgecluster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status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Report the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edgecluster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status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878DE8-1F80-4782-88D2-6B99DCEC4F59}"/>
              </a:ext>
            </a:extLst>
          </p:cNvPr>
          <p:cNvSpPr/>
          <p:nvPr/>
        </p:nvSpPr>
        <p:spPr>
          <a:xfrm>
            <a:off x="8476396" y="4285965"/>
            <a:ext cx="3282787" cy="184870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Class Mission Deployer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Apply mission CRD to edge cluster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Check Whether a mission matches the edge cluster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Apply the content of Mission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DBC073-57A1-4DFE-B220-9A41519762D5}"/>
              </a:ext>
            </a:extLst>
          </p:cNvPr>
          <p:cNvSpPr/>
          <p:nvPr/>
        </p:nvSpPr>
        <p:spPr>
          <a:xfrm>
            <a:off x="5062182" y="1512677"/>
            <a:ext cx="2067636" cy="5043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MetaManager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Up-Down Arrow 27">
            <a:extLst>
              <a:ext uri="{FF2B5EF4-FFF2-40B4-BE49-F238E27FC236}">
                <a16:creationId xmlns:a16="http://schemas.microsoft.com/office/drawing/2014/main" id="{79D4209E-0BD9-4F4C-8BD3-AC4242B020FC}"/>
              </a:ext>
            </a:extLst>
          </p:cNvPr>
          <p:cNvSpPr/>
          <p:nvPr/>
        </p:nvSpPr>
        <p:spPr>
          <a:xfrm>
            <a:off x="5993247" y="2013138"/>
            <a:ext cx="205506" cy="378677"/>
          </a:xfrm>
          <a:prstGeom prst="up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875B91-967B-4957-A185-2D6C6BFCF52E}"/>
              </a:ext>
            </a:extLst>
          </p:cNvPr>
          <p:cNvCxnSpPr>
            <a:cxnSpLocks/>
          </p:cNvCxnSpPr>
          <p:nvPr/>
        </p:nvCxnSpPr>
        <p:spPr>
          <a:xfrm>
            <a:off x="5993246" y="3712855"/>
            <a:ext cx="1" cy="57311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23F687-6EBF-4A22-8C66-8AE874DC0238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933286" y="3050074"/>
            <a:ext cx="2128896" cy="1203762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752654-DFB2-42C4-B387-EF31FEB42DD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129818" y="3050074"/>
            <a:ext cx="2732964" cy="1203762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87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927FF9-97F1-46E0-9D67-E0AD279DC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444" y="1499616"/>
            <a:ext cx="8915400" cy="4242816"/>
          </a:xfrm>
        </p:spPr>
        <p:txBody>
          <a:bodyPr>
            <a:normAutofit/>
          </a:bodyPr>
          <a:lstStyle/>
          <a:p>
            <a:r>
              <a:rPr lang="en-US" altLang="zh-CN" sz="7200" dirty="0">
                <a:solidFill>
                  <a:schemeClr val="bg1">
                    <a:lumMod val="85000"/>
                  </a:schemeClr>
                </a:solidFill>
                <a:latin typeface="Algerian" panose="04020705040A02060702" pitchFamily="82" charset="0"/>
              </a:rPr>
              <a:t>New CRDs</a:t>
            </a:r>
          </a:p>
          <a:p>
            <a:r>
              <a:rPr lang="en-US" sz="7200" dirty="0">
                <a:solidFill>
                  <a:schemeClr val="bg1">
                    <a:lumMod val="85000"/>
                  </a:schemeClr>
                </a:solidFill>
                <a:latin typeface="Algerian" panose="04020705040A02060702" pitchFamily="82" charset="0"/>
              </a:rPr>
              <a:t>Code Changes</a:t>
            </a:r>
          </a:p>
          <a:p>
            <a:r>
              <a:rPr lang="en-US" sz="7200" dirty="0">
                <a:solidFill>
                  <a:schemeClr val="tx1"/>
                </a:solidFill>
                <a:latin typeface="Algerian" panose="04020705040A02060702" pitchFamily="82" charset="0"/>
              </a:rPr>
              <a:t>Tips &amp; Tricks</a:t>
            </a:r>
          </a:p>
        </p:txBody>
      </p:sp>
    </p:spTree>
    <p:extLst>
      <p:ext uri="{BB962C8B-B14F-4D97-AF65-F5344CB8AC3E}">
        <p14:creationId xmlns:p14="http://schemas.microsoft.com/office/powerpoint/2010/main" val="1185252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E89FD-56C5-4A0A-9C21-D969EF21F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&amp; Tricks  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B9B3F-E29F-4604-8D27-775E5D00C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run </a:t>
            </a:r>
            <a:r>
              <a:rPr lang="en-US" dirty="0" err="1"/>
              <a:t>cloudcore</a:t>
            </a:r>
            <a:r>
              <a:rPr lang="en-US" dirty="0"/>
              <a:t>/</a:t>
            </a:r>
            <a:r>
              <a:rPr lang="en-US" dirty="0" err="1"/>
              <a:t>edgecore</a:t>
            </a:r>
            <a:r>
              <a:rPr lang="en-US" dirty="0"/>
              <a:t> in one machine, check https://github.com/kubeedge/kubeedge/blob/release-1.6/docs/setup/local.md#run-1</a:t>
            </a:r>
          </a:p>
          <a:p>
            <a:pPr lvl="1"/>
            <a:r>
              <a:rPr lang="en-US" dirty="0" err="1"/>
              <a:t>Cloudcore</a:t>
            </a:r>
            <a:r>
              <a:rPr lang="en-US" dirty="0"/>
              <a:t> &amp; </a:t>
            </a:r>
            <a:r>
              <a:rPr lang="en-US" altLang="zh-CN" dirty="0" err="1"/>
              <a:t>EdgeCore</a:t>
            </a:r>
            <a:r>
              <a:rPr lang="en-US" altLang="zh-CN" dirty="0"/>
              <a:t> are supposed to be running in different machines. Yet they share the codebase, life is much easier to run them from the same repo when coding.</a:t>
            </a:r>
          </a:p>
        </p:txBody>
      </p:sp>
    </p:spTree>
    <p:extLst>
      <p:ext uri="{BB962C8B-B14F-4D97-AF65-F5344CB8AC3E}">
        <p14:creationId xmlns:p14="http://schemas.microsoft.com/office/powerpoint/2010/main" val="4080780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9E11-AE9D-4168-83DE-77EE46A89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&amp; Tricks  II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0B948-C4DE-44CC-83C8-2DD9E4A13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To Start </a:t>
            </a:r>
            <a:r>
              <a:rPr lang="en-US" dirty="0" err="1"/>
              <a:t>cloudCore</a:t>
            </a:r>
            <a:r>
              <a:rPr lang="en-US" dirty="0"/>
              <a:t>, Run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rm /</a:t>
            </a:r>
            <a:r>
              <a:rPr lang="en-US" sz="2000" dirty="0" err="1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etc</a:t>
            </a:r>
            <a:r>
              <a:rPr lang="en-US" sz="2000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en-US" sz="2000" dirty="0" err="1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kubeedge</a:t>
            </a:r>
            <a:r>
              <a:rPr lang="en-US" sz="2000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/certs -rf &amp; rm /</a:t>
            </a:r>
            <a:r>
              <a:rPr lang="en-US" sz="2000" dirty="0" err="1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etc</a:t>
            </a:r>
            <a:r>
              <a:rPr lang="en-US" sz="2000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en-US" sz="2000" dirty="0" err="1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kubeedge</a:t>
            </a:r>
            <a:r>
              <a:rPr lang="en-US" sz="2000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/ca  -rf &amp; _output/local/bin/</a:t>
            </a:r>
            <a:r>
              <a:rPr lang="en-US" sz="2000" dirty="0" err="1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cloudcore</a:t>
            </a:r>
            <a:br>
              <a:rPr lang="en-US" b="1" dirty="0">
                <a:latin typeface="Calibri" panose="020F0502020204030204" pitchFamily="34" charset="0"/>
              </a:rPr>
            </a:br>
            <a:r>
              <a:rPr lang="en-US" sz="1400" i="1" dirty="0">
                <a:effectLst/>
                <a:latin typeface="Calibri" panose="020F0502020204030204" pitchFamily="34" charset="0"/>
              </a:rPr>
              <a:t>/</a:t>
            </a:r>
            <a:r>
              <a:rPr lang="en-US" sz="1400" i="1" dirty="0" err="1">
                <a:effectLst/>
                <a:latin typeface="Calibri" panose="020F0502020204030204" pitchFamily="34" charset="0"/>
              </a:rPr>
              <a:t>etc</a:t>
            </a:r>
            <a:r>
              <a:rPr lang="en-US" sz="1400" i="1" dirty="0">
                <a:effectLst/>
                <a:latin typeface="Calibri" panose="020F0502020204030204" pitchFamily="34" charset="0"/>
              </a:rPr>
              <a:t>/</a:t>
            </a:r>
            <a:r>
              <a:rPr lang="en-US" sz="1400" i="1" dirty="0" err="1">
                <a:effectLst/>
                <a:latin typeface="Calibri" panose="020F0502020204030204" pitchFamily="34" charset="0"/>
              </a:rPr>
              <a:t>kubeedge</a:t>
            </a:r>
            <a:r>
              <a:rPr lang="en-US" sz="1400" i="1" dirty="0">
                <a:effectLst/>
                <a:latin typeface="Calibri" panose="020F0502020204030204" pitchFamily="34" charset="0"/>
              </a:rPr>
              <a:t>/certs  &amp; /</a:t>
            </a:r>
            <a:r>
              <a:rPr lang="en-US" sz="1400" i="1" dirty="0" err="1">
                <a:effectLst/>
                <a:latin typeface="Calibri" panose="020F0502020204030204" pitchFamily="34" charset="0"/>
              </a:rPr>
              <a:t>etc</a:t>
            </a:r>
            <a:r>
              <a:rPr lang="en-US" sz="1400" i="1" dirty="0">
                <a:effectLst/>
                <a:latin typeface="Calibri" panose="020F0502020204030204" pitchFamily="34" charset="0"/>
              </a:rPr>
              <a:t>/</a:t>
            </a:r>
            <a:r>
              <a:rPr lang="en-US" sz="1400" i="1" dirty="0" err="1">
                <a:effectLst/>
                <a:latin typeface="Calibri" panose="020F0502020204030204" pitchFamily="34" charset="0"/>
              </a:rPr>
              <a:t>kubeedge</a:t>
            </a:r>
            <a:r>
              <a:rPr lang="en-US" sz="1400" i="1" dirty="0">
                <a:effectLst/>
                <a:latin typeface="Calibri" panose="020F0502020204030204" pitchFamily="34" charset="0"/>
              </a:rPr>
              <a:t>/ca are no longer needed in </a:t>
            </a:r>
            <a:r>
              <a:rPr lang="en-US" sz="1400" i="1" dirty="0" err="1">
                <a:effectLst/>
                <a:latin typeface="Calibri" panose="020F0502020204030204" pitchFamily="34" charset="0"/>
              </a:rPr>
              <a:t>kubeedge</a:t>
            </a:r>
            <a:r>
              <a:rPr lang="en-US" sz="1400" i="1" dirty="0">
                <a:effectLst/>
                <a:latin typeface="Calibri" panose="020F0502020204030204" pitchFamily="34" charset="0"/>
              </a:rPr>
              <a:t> of latest version, yet they keeps being created and causes troubles. </a:t>
            </a:r>
            <a:r>
              <a:rPr lang="en-US" sz="1400" i="1" dirty="0">
                <a:latin typeface="Calibri" panose="020F0502020204030204" pitchFamily="34" charset="0"/>
              </a:rPr>
              <a:t>looks like a bug to me.</a:t>
            </a:r>
            <a:endParaRPr lang="en-US" sz="1400" i="1" dirty="0"/>
          </a:p>
          <a:p>
            <a:r>
              <a:rPr lang="en-US" dirty="0"/>
              <a:t>To start </a:t>
            </a:r>
            <a:r>
              <a:rPr lang="en-US" dirty="0" err="1"/>
              <a:t>edgecore</a:t>
            </a:r>
            <a:r>
              <a:rPr lang="en-US" dirty="0"/>
              <a:t> in edge-cluster mode, Run: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./tests/edgecluster/hack/replace_token.sh &amp;&amp; _output/local/bin/</a:t>
            </a:r>
            <a:r>
              <a:rPr lang="en-US" sz="1800" dirty="0" err="1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edgecore</a:t>
            </a:r>
            <a:r>
              <a:rPr lang="en-US" sz="1800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 –</a:t>
            </a:r>
            <a:r>
              <a:rPr lang="en-US" sz="1800" dirty="0" err="1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edgecluster</a:t>
            </a:r>
            <a:endParaRPr lang="en-US" sz="1800" dirty="0">
              <a:solidFill>
                <a:srgbClr val="C00000"/>
              </a:solidFill>
              <a:effectLst/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800" b="1" dirty="0">
              <a:effectLst/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sz="1400" i="1" dirty="0">
                <a:latin typeface="Calibri" panose="020F0502020204030204" pitchFamily="34" charset="0"/>
              </a:rPr>
              <a:t>The access token was regenerated every time when </a:t>
            </a:r>
            <a:r>
              <a:rPr lang="en-US" sz="1400" i="1" dirty="0" err="1">
                <a:latin typeface="Calibri" panose="020F0502020204030204" pitchFamily="34" charset="0"/>
              </a:rPr>
              <a:t>cloudcore</a:t>
            </a:r>
            <a:r>
              <a:rPr lang="en-US" sz="1400" i="1" dirty="0">
                <a:latin typeface="Calibri" panose="020F0502020204030204" pitchFamily="34" charset="0"/>
              </a:rPr>
              <a:t> is restarted. </a:t>
            </a:r>
            <a:r>
              <a:rPr lang="en-US" sz="1400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replace_token.sh </a:t>
            </a:r>
            <a:r>
              <a:rPr lang="en-US" sz="1400" i="1" dirty="0">
                <a:latin typeface="Calibri" panose="020F0502020204030204" pitchFamily="34" charset="0"/>
              </a:rPr>
              <a:t>Is a script I created to auto update the token in </a:t>
            </a:r>
            <a:r>
              <a:rPr lang="en-US" sz="1400" i="1" dirty="0" err="1">
                <a:latin typeface="Calibri" panose="020F0502020204030204" pitchFamily="34" charset="0"/>
              </a:rPr>
              <a:t>edgecore.yaml</a:t>
            </a:r>
            <a:r>
              <a:rPr lang="en-US" sz="1400" i="1" dirty="0">
                <a:latin typeface="Calibri" panose="020F0502020204030204" pitchFamily="34" charset="0"/>
              </a:rPr>
              <a:t>.</a:t>
            </a:r>
            <a:endParaRPr lang="en-US" sz="1400" i="1" dirty="0"/>
          </a:p>
          <a:p>
            <a:pPr lvl="1"/>
            <a:endParaRPr lang="en-US" sz="1800" b="1" dirty="0">
              <a:effectLst/>
              <a:latin typeface="Calibri" panose="020F0502020204030204" pitchFamily="34" charset="0"/>
            </a:endParaRPr>
          </a:p>
          <a:p>
            <a:r>
              <a:rPr lang="en-US" dirty="0"/>
              <a:t>To start </a:t>
            </a:r>
            <a:r>
              <a:rPr lang="en-US" dirty="0" err="1"/>
              <a:t>edgecore</a:t>
            </a:r>
            <a:r>
              <a:rPr lang="en-US" dirty="0"/>
              <a:t> in edge-node mode, Run: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./tests/edgecluster/hack/replace_token.sh &amp;&amp; _output/local/bin/</a:t>
            </a:r>
            <a:r>
              <a:rPr lang="en-US" sz="18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edgecore</a:t>
            </a: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sz="1800" b="1" dirty="0">
                <a:latin typeface="Calibri" panose="020F05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51461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9E11-AE9D-4168-83DE-77EE46A89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&amp; Tricks  III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0B948-C4DE-44CC-83C8-2DD9E4A13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There is no “make</a:t>
            </a:r>
            <a:r>
              <a:rPr lang="zh-CN" altLang="en-US" dirty="0"/>
              <a:t> </a:t>
            </a:r>
            <a:r>
              <a:rPr lang="en-US" altLang="zh-CN" dirty="0"/>
              <a:t>update”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kubeedge</a:t>
            </a:r>
            <a:r>
              <a:rPr lang="en-US" altLang="zh-CN" dirty="0"/>
              <a:t>. To run code-generator after resource type change: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1800" dirty="0">
                <a:effectLst/>
                <a:latin typeface="Calibri" panose="020F0502020204030204" pitchFamily="34" charset="0"/>
              </a:rPr>
              <a:t>Run </a:t>
            </a:r>
            <a:r>
              <a:rPr lang="en-US" sz="1800" i="1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cloud/hack/update-codegen.sh</a:t>
            </a:r>
            <a:br>
              <a:rPr lang="en-US" sz="1800" dirty="0">
                <a:effectLst/>
                <a:latin typeface="Calibri" panose="020F0502020204030204" pitchFamily="34" charset="0"/>
              </a:rPr>
            </a:br>
            <a:r>
              <a:rPr lang="en-US" altLang="zh-CN" sz="1800" dirty="0">
                <a:latin typeface="Calibri" panose="020F0502020204030204" pitchFamily="34" charset="0"/>
              </a:rPr>
              <a:t>It generates the client-go under the path $GOPATH ( NOT in the repo!)</a:t>
            </a:r>
            <a:br>
              <a:rPr lang="en-US" altLang="zh-CN" sz="1800" dirty="0">
                <a:latin typeface="Calibri" panose="020F0502020204030204" pitchFamily="34" charset="0"/>
              </a:rPr>
            </a:b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</a:rPr>
              <a:t>You need to copy th</a:t>
            </a:r>
            <a:r>
              <a:rPr lang="en-US" sz="1800" dirty="0">
                <a:latin typeface="Calibri" panose="020F0502020204030204" pitchFamily="34" charset="0"/>
              </a:rPr>
              <a:t>e updated client-go from </a:t>
            </a:r>
            <a:r>
              <a:rPr lang="en-US" altLang="zh-CN" sz="1800" dirty="0">
                <a:latin typeface="Calibri" panose="020F0502020204030204" pitchFamily="34" charset="0"/>
              </a:rPr>
              <a:t>$GOPATH back to the repo.</a:t>
            </a:r>
            <a:br>
              <a:rPr lang="en-US" altLang="zh-CN" sz="1800" dirty="0">
                <a:latin typeface="Calibri" panose="020F0502020204030204" pitchFamily="34" charset="0"/>
              </a:rPr>
            </a:br>
            <a:r>
              <a:rPr lang="en-US" altLang="zh-CN" sz="1800" dirty="0">
                <a:latin typeface="Calibri" panose="020F0502020204030204" pitchFamily="34" charset="0"/>
              </a:rPr>
              <a:t>For ex, the following is what I did after changing the </a:t>
            </a:r>
            <a:r>
              <a:rPr lang="en-US" altLang="zh-CN" sz="1800" dirty="0" err="1">
                <a:latin typeface="Calibri" panose="020F0502020204030204" pitchFamily="34" charset="0"/>
              </a:rPr>
              <a:t>EdgeCluster</a:t>
            </a:r>
            <a:r>
              <a:rPr lang="en-US" altLang="zh-CN" sz="1800" dirty="0">
                <a:latin typeface="Calibri" panose="020F0502020204030204" pitchFamily="34" charset="0"/>
              </a:rPr>
              <a:t>/Mission type definition:</a:t>
            </a:r>
            <a:br>
              <a:rPr lang="en-US" altLang="zh-CN" sz="1800" dirty="0">
                <a:latin typeface="Calibri" panose="020F0502020204030204" pitchFamily="34" charset="0"/>
              </a:rPr>
            </a:br>
            <a:endParaRPr lang="en-US" dirty="0"/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i="1" dirty="0">
                <a:solidFill>
                  <a:srgbClr val="C00000"/>
                </a:solidFill>
                <a:latin typeface="Calibri" panose="020F0502020204030204" pitchFamily="34" charset="0"/>
              </a:rPr>
              <a:t>export SRC=/</a:t>
            </a:r>
            <a:r>
              <a:rPr lang="en-US" sz="1800" i="1" dirty="0" err="1">
                <a:solidFill>
                  <a:srgbClr val="C00000"/>
                </a:solidFill>
                <a:latin typeface="Calibri" panose="020F0502020204030204" pitchFamily="34" charset="0"/>
              </a:rPr>
              <a:t>usr</a:t>
            </a:r>
            <a:r>
              <a:rPr lang="en-US" sz="1800" i="1" dirty="0">
                <a:solidFill>
                  <a:srgbClr val="C00000"/>
                </a:solidFill>
                <a:latin typeface="Calibri" panose="020F0502020204030204" pitchFamily="34" charset="0"/>
              </a:rPr>
              <a:t>/local/go/bin/</a:t>
            </a:r>
            <a:r>
              <a:rPr lang="en-US" sz="1800" i="1" dirty="0" err="1">
                <a:solidFill>
                  <a:srgbClr val="C00000"/>
                </a:solidFill>
                <a:latin typeface="Calibri" panose="020F0502020204030204" pitchFamily="34" charset="0"/>
              </a:rPr>
              <a:t>src</a:t>
            </a:r>
            <a:r>
              <a:rPr lang="en-US" sz="1800" i="1" dirty="0">
                <a:solidFill>
                  <a:srgbClr val="C00000"/>
                </a:solidFill>
                <a:latin typeface="Calibri" panose="020F0502020204030204" pitchFamily="34" charset="0"/>
              </a:rPr>
              <a:t>/github.com/</a:t>
            </a:r>
            <a:r>
              <a:rPr lang="en-US" sz="1800" i="1" dirty="0" err="1">
                <a:solidFill>
                  <a:srgbClr val="C00000"/>
                </a:solidFill>
                <a:latin typeface="Calibri" panose="020F0502020204030204" pitchFamily="34" charset="0"/>
              </a:rPr>
              <a:t>kubeedge</a:t>
            </a:r>
            <a:r>
              <a:rPr lang="en-US" sz="1800" i="1" dirty="0">
                <a:solidFill>
                  <a:srgbClr val="C00000"/>
                </a:solidFill>
                <a:latin typeface="Calibri" panose="020F0502020204030204" pitchFamily="34" charset="0"/>
              </a:rPr>
              <a:t>/</a:t>
            </a:r>
            <a:r>
              <a:rPr lang="en-US" sz="1800" i="1" dirty="0" err="1">
                <a:solidFill>
                  <a:srgbClr val="C00000"/>
                </a:solidFill>
                <a:latin typeface="Calibri" panose="020F0502020204030204" pitchFamily="34" charset="0"/>
              </a:rPr>
              <a:t>kubeedge</a:t>
            </a:r>
            <a:endParaRPr lang="en-US" sz="1800" i="1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i="1" dirty="0">
                <a:solidFill>
                  <a:srgbClr val="C00000"/>
                </a:solidFill>
                <a:latin typeface="Calibri" panose="020F0502020204030204" pitchFamily="34" charset="0"/>
              </a:rPr>
              <a:t>cp -r ${SRC}/cloud/pkg/client/informers/</a:t>
            </a:r>
            <a:r>
              <a:rPr lang="en-US" sz="1800" i="1" dirty="0" err="1">
                <a:solidFill>
                  <a:srgbClr val="C00000"/>
                </a:solidFill>
                <a:latin typeface="Calibri" panose="020F0502020204030204" pitchFamily="34" charset="0"/>
              </a:rPr>
              <a:t>externalversions</a:t>
            </a:r>
            <a:r>
              <a:rPr lang="en-US" sz="1800" i="1" dirty="0">
                <a:solidFill>
                  <a:srgbClr val="C00000"/>
                </a:solidFill>
                <a:latin typeface="Calibri" panose="020F0502020204030204" pitchFamily="34" charset="0"/>
              </a:rPr>
              <a:t> ./cloud/pkg/client/informers/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i="1" dirty="0">
                <a:solidFill>
                  <a:srgbClr val="C00000"/>
                </a:solidFill>
                <a:latin typeface="Calibri" panose="020F0502020204030204" pitchFamily="34" charset="0"/>
              </a:rPr>
              <a:t>cp -r ${SRC}/cloud/pkg/client/listers/* ./cloud/pkg/client/listers/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i="1" dirty="0">
                <a:solidFill>
                  <a:srgbClr val="C00000"/>
                </a:solidFill>
                <a:latin typeface="Calibri" panose="020F0502020204030204" pitchFamily="34" charset="0"/>
              </a:rPr>
              <a:t>cp -r ${SRC}/cloud/pkg/client/</a:t>
            </a:r>
            <a:r>
              <a:rPr lang="en-US" sz="1800" i="1" dirty="0" err="1">
                <a:solidFill>
                  <a:srgbClr val="C00000"/>
                </a:solidFill>
                <a:latin typeface="Calibri" panose="020F0502020204030204" pitchFamily="34" charset="0"/>
              </a:rPr>
              <a:t>clientset</a:t>
            </a:r>
            <a:r>
              <a:rPr lang="en-US" sz="1800" i="1" dirty="0">
                <a:solidFill>
                  <a:srgbClr val="C00000"/>
                </a:solidFill>
                <a:latin typeface="Calibri" panose="020F0502020204030204" pitchFamily="34" charset="0"/>
              </a:rPr>
              <a:t>/versioned/* ./cloud/pkg/client/</a:t>
            </a:r>
            <a:r>
              <a:rPr lang="en-US" sz="1800" i="1" dirty="0" err="1">
                <a:solidFill>
                  <a:srgbClr val="C00000"/>
                </a:solidFill>
                <a:latin typeface="Calibri" panose="020F0502020204030204" pitchFamily="34" charset="0"/>
              </a:rPr>
              <a:t>clientset</a:t>
            </a:r>
            <a:r>
              <a:rPr lang="en-US" sz="1800" i="1" dirty="0">
                <a:solidFill>
                  <a:srgbClr val="C00000"/>
                </a:solidFill>
                <a:latin typeface="Calibri" panose="020F0502020204030204" pitchFamily="34" charset="0"/>
              </a:rPr>
              <a:t>/versioned/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i="1" dirty="0">
                <a:solidFill>
                  <a:srgbClr val="C00000"/>
                </a:solidFill>
                <a:latin typeface="Calibri" panose="020F0502020204030204" pitchFamily="34" charset="0"/>
              </a:rPr>
              <a:t>cp -r ${SRC}/cloud/pkg/</a:t>
            </a:r>
            <a:r>
              <a:rPr lang="en-US" sz="1800" i="1" dirty="0" err="1">
                <a:solidFill>
                  <a:srgbClr val="C00000"/>
                </a:solidFill>
                <a:latin typeface="Calibri" panose="020F0502020204030204" pitchFamily="34" charset="0"/>
              </a:rPr>
              <a:t>apis</a:t>
            </a:r>
            <a:r>
              <a:rPr lang="en-US" sz="1800" i="1" dirty="0">
                <a:solidFill>
                  <a:srgbClr val="C00000"/>
                </a:solidFill>
                <a:latin typeface="Calibri" panose="020F0502020204030204" pitchFamily="34" charset="0"/>
              </a:rPr>
              <a:t>/</a:t>
            </a:r>
            <a:r>
              <a:rPr lang="en-US" sz="1800" i="1" dirty="0" err="1">
                <a:solidFill>
                  <a:srgbClr val="C00000"/>
                </a:solidFill>
                <a:latin typeface="Calibri" panose="020F0502020204030204" pitchFamily="34" charset="0"/>
              </a:rPr>
              <a:t>edgeclusters</a:t>
            </a:r>
            <a:r>
              <a:rPr lang="en-US" sz="1800" i="1" dirty="0">
                <a:solidFill>
                  <a:srgbClr val="C00000"/>
                </a:solidFill>
                <a:latin typeface="Calibri" panose="020F0502020204030204" pitchFamily="34" charset="0"/>
              </a:rPr>
              <a:t>/* ./cloud/pkg/</a:t>
            </a:r>
            <a:r>
              <a:rPr lang="en-US" sz="1800" i="1" dirty="0" err="1">
                <a:solidFill>
                  <a:srgbClr val="C00000"/>
                </a:solidFill>
                <a:latin typeface="Calibri" panose="020F0502020204030204" pitchFamily="34" charset="0"/>
              </a:rPr>
              <a:t>apis</a:t>
            </a:r>
            <a:r>
              <a:rPr lang="en-US" sz="1800" i="1" dirty="0">
                <a:solidFill>
                  <a:srgbClr val="C00000"/>
                </a:solidFill>
                <a:latin typeface="Calibri" panose="020F0502020204030204" pitchFamily="34" charset="0"/>
              </a:rPr>
              <a:t>/</a:t>
            </a:r>
            <a:r>
              <a:rPr lang="en-US" sz="1800" i="1" dirty="0" err="1">
                <a:solidFill>
                  <a:srgbClr val="C00000"/>
                </a:solidFill>
                <a:latin typeface="Calibri" panose="020F0502020204030204" pitchFamily="34" charset="0"/>
              </a:rPr>
              <a:t>edgeclusters</a:t>
            </a:r>
            <a:endParaRPr lang="en-US" sz="1800" i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587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0250-4444-4DD7-B581-BE1428AC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82942-007E-41F0-B40D-71F49BE43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deployment </a:t>
            </a:r>
            <a:r>
              <a:rPr lang="en-US" dirty="0" err="1"/>
              <a:t>yaml</a:t>
            </a:r>
            <a:r>
              <a:rPr lang="en-US" dirty="0"/>
              <a:t> files are under:</a:t>
            </a:r>
          </a:p>
          <a:p>
            <a:pPr lvl="1"/>
            <a:r>
              <a:rPr lang="zh-CN" sz="1800" b="1" dirty="0">
                <a:effectLst/>
                <a:latin typeface="Calibri" panose="020F0502020204030204" pitchFamily="34" charset="0"/>
              </a:rPr>
              <a:t>tests/edgecluster/data/missions/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1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82717-0195-412D-BD84-DBF9ADB6B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861" y="308880"/>
            <a:ext cx="8911687" cy="1280890"/>
          </a:xfrm>
        </p:spPr>
        <p:txBody>
          <a:bodyPr/>
          <a:lstStyle/>
          <a:p>
            <a:r>
              <a:rPr lang="en-US" dirty="0"/>
              <a:t>From 300 Feet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EB33F-7A53-49E4-B2FC-B89EB13FB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0572" y="2121408"/>
            <a:ext cx="8915400" cy="3777622"/>
          </a:xfrm>
        </p:spPr>
        <p:txBody>
          <a:bodyPr/>
          <a:lstStyle/>
          <a:p>
            <a:r>
              <a:rPr lang="en-US" altLang="zh-CN" u="sng" dirty="0"/>
              <a:t>Two New CRD resources</a:t>
            </a:r>
          </a:p>
          <a:p>
            <a:pPr lvl="1"/>
            <a:r>
              <a:rPr lang="en-US" dirty="0" err="1"/>
              <a:t>EdgeCluster</a:t>
            </a:r>
            <a:endParaRPr lang="en-US" dirty="0"/>
          </a:p>
          <a:p>
            <a:pPr lvl="1"/>
            <a:r>
              <a:rPr lang="en-US" dirty="0"/>
              <a:t>Mission</a:t>
            </a:r>
          </a:p>
          <a:p>
            <a:r>
              <a:rPr lang="en-US" u="sng" dirty="0"/>
              <a:t>Two </a:t>
            </a:r>
            <a:r>
              <a:rPr lang="en-US" altLang="zh-CN" u="sng" dirty="0"/>
              <a:t>New Modules</a:t>
            </a:r>
          </a:p>
          <a:p>
            <a:pPr lvl="1"/>
            <a:r>
              <a:rPr lang="en-US" dirty="0" err="1"/>
              <a:t>Clusterd</a:t>
            </a:r>
            <a:endParaRPr lang="en-US" dirty="0"/>
          </a:p>
          <a:p>
            <a:pPr lvl="1"/>
            <a:r>
              <a:rPr lang="en-US" dirty="0"/>
              <a:t>Mission State Pruner</a:t>
            </a:r>
          </a:p>
          <a:p>
            <a:r>
              <a:rPr lang="en-US" u="sng" dirty="0"/>
              <a:t>Modify Existing Modules</a:t>
            </a:r>
          </a:p>
          <a:p>
            <a:pPr lvl="1"/>
            <a:r>
              <a:rPr lang="en-US" dirty="0" err="1"/>
              <a:t>Synccontroller</a:t>
            </a:r>
            <a:r>
              <a:rPr lang="en-US" dirty="0"/>
              <a:t>/</a:t>
            </a:r>
            <a:r>
              <a:rPr lang="en-US" dirty="0" err="1"/>
              <a:t>edgecontroller</a:t>
            </a:r>
            <a:r>
              <a:rPr lang="en-US" dirty="0"/>
              <a:t> in </a:t>
            </a:r>
            <a:r>
              <a:rPr lang="en-US" dirty="0" err="1"/>
              <a:t>cloudcore</a:t>
            </a:r>
            <a:endParaRPr lang="en-US" dirty="0"/>
          </a:p>
          <a:p>
            <a:pPr lvl="1"/>
            <a:r>
              <a:rPr lang="en-US" dirty="0" err="1"/>
              <a:t>MetaManager</a:t>
            </a:r>
            <a:r>
              <a:rPr lang="en-US" dirty="0"/>
              <a:t> in </a:t>
            </a:r>
            <a:r>
              <a:rPr lang="en-US" dirty="0" err="1"/>
              <a:t>Edgecore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F6A9F-ECA9-437F-9F9F-942DC43E9F05}"/>
              </a:ext>
            </a:extLst>
          </p:cNvPr>
          <p:cNvSpPr txBox="1"/>
          <p:nvPr/>
        </p:nvSpPr>
        <p:spPr>
          <a:xfrm>
            <a:off x="1743456" y="1643872"/>
            <a:ext cx="765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Poc</a:t>
            </a:r>
            <a:r>
              <a:rPr lang="en-US" b="1" i="1" dirty="0"/>
              <a:t> Made the following code change: </a:t>
            </a:r>
          </a:p>
        </p:txBody>
      </p:sp>
    </p:spTree>
    <p:extLst>
      <p:ext uri="{BB962C8B-B14F-4D97-AF65-F5344CB8AC3E}">
        <p14:creationId xmlns:p14="http://schemas.microsoft.com/office/powerpoint/2010/main" val="956477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927FF9-97F1-46E0-9D67-E0AD279DC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444" y="1499616"/>
            <a:ext cx="8915400" cy="4242816"/>
          </a:xfrm>
        </p:spPr>
        <p:txBody>
          <a:bodyPr>
            <a:normAutofit/>
          </a:bodyPr>
          <a:lstStyle/>
          <a:p>
            <a:r>
              <a:rPr lang="en-US" altLang="zh-CN" sz="7200" dirty="0">
                <a:latin typeface="Algerian" panose="04020705040A02060702" pitchFamily="82" charset="0"/>
              </a:rPr>
              <a:t>New CRDs</a:t>
            </a:r>
          </a:p>
          <a:p>
            <a:r>
              <a:rPr lang="en-US" sz="7200" dirty="0">
                <a:solidFill>
                  <a:schemeClr val="bg1">
                    <a:lumMod val="85000"/>
                  </a:schemeClr>
                </a:solidFill>
                <a:latin typeface="Algerian" panose="04020705040A02060702" pitchFamily="82" charset="0"/>
              </a:rPr>
              <a:t>Code Changes</a:t>
            </a:r>
          </a:p>
          <a:p>
            <a:r>
              <a:rPr lang="en-US" sz="7200" dirty="0">
                <a:solidFill>
                  <a:schemeClr val="bg1">
                    <a:lumMod val="85000"/>
                  </a:schemeClr>
                </a:solidFill>
                <a:latin typeface="Algerian" panose="04020705040A02060702" pitchFamily="82" charset="0"/>
              </a:rPr>
              <a:t>Tips &amp; Tricks</a:t>
            </a:r>
          </a:p>
        </p:txBody>
      </p:sp>
    </p:spTree>
    <p:extLst>
      <p:ext uri="{BB962C8B-B14F-4D97-AF65-F5344CB8AC3E}">
        <p14:creationId xmlns:p14="http://schemas.microsoft.com/office/powerpoint/2010/main" val="15768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82717-0195-412D-BD84-DBF9ADB6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New CRDs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EB33F-7A53-49E4-B2FC-B89EB13FB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Mission</a:t>
            </a:r>
            <a:r>
              <a:rPr lang="en-US" altLang="zh-CN" dirty="0"/>
              <a:t>: describe the content of a workload to be deployed and where to be deployed in the tree of clusters. It also carries the info how the workload.</a:t>
            </a:r>
          </a:p>
          <a:p>
            <a:r>
              <a:rPr lang="en-US" altLang="zh-CN" dirty="0" err="1">
                <a:solidFill>
                  <a:srgbClr val="C00000"/>
                </a:solidFill>
              </a:rPr>
              <a:t>EdgeCluster</a:t>
            </a:r>
            <a:r>
              <a:rPr lang="en-US" altLang="zh-CN" dirty="0"/>
              <a:t>: describe the configuration and state of an underlying edge cluster.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Code Path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err="1"/>
              <a:t>Crd</a:t>
            </a:r>
            <a:r>
              <a:rPr lang="en-US" altLang="zh-CN" dirty="0"/>
              <a:t> </a:t>
            </a:r>
            <a:r>
              <a:rPr lang="en-US" altLang="zh-CN" dirty="0" err="1"/>
              <a:t>yaml</a:t>
            </a:r>
            <a:r>
              <a:rPr lang="en-US" altLang="zh-CN" dirty="0"/>
              <a:t>: build/</a:t>
            </a:r>
            <a:r>
              <a:rPr lang="en-US" altLang="zh-CN" dirty="0" err="1"/>
              <a:t>crds</a:t>
            </a:r>
            <a:r>
              <a:rPr lang="en-US" altLang="zh-CN" dirty="0"/>
              <a:t>/</a:t>
            </a:r>
            <a:r>
              <a:rPr lang="en-US" altLang="zh-CN" dirty="0" err="1"/>
              <a:t>edgecluster</a:t>
            </a:r>
            <a:r>
              <a:rPr lang="en-US" altLang="zh-CN" dirty="0"/>
              <a:t>/</a:t>
            </a:r>
          </a:p>
          <a:p>
            <a:pPr lvl="1"/>
            <a:r>
              <a:rPr lang="en-US" altLang="zh-CN" dirty="0"/>
              <a:t>Type definition: </a:t>
            </a:r>
            <a:r>
              <a:rPr lang="en-US" altLang="zh-CN" dirty="0" err="1"/>
              <a:t>kubeedge</a:t>
            </a:r>
            <a:r>
              <a:rPr lang="en-US" altLang="zh-CN" dirty="0"/>
              <a:t>/cloud/pkg/</a:t>
            </a:r>
            <a:r>
              <a:rPr lang="en-US" altLang="zh-CN" dirty="0" err="1"/>
              <a:t>apis</a:t>
            </a:r>
            <a:r>
              <a:rPr lang="en-US" altLang="zh-CN" dirty="0"/>
              <a:t>/</a:t>
            </a:r>
            <a:r>
              <a:rPr lang="en-US" altLang="zh-CN" dirty="0" err="1"/>
              <a:t>edgeclusters</a:t>
            </a:r>
            <a:r>
              <a:rPr lang="en-US" altLang="zh-CN" dirty="0"/>
              <a:t>/v1/</a:t>
            </a:r>
            <a:r>
              <a:rPr lang="en-US" altLang="zh-CN" dirty="0" err="1"/>
              <a:t>types.go</a:t>
            </a:r>
            <a:endParaRPr lang="en-US" altLang="zh-CN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98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7A67-4516-4EE2-A7AE-6D9637658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96" y="118278"/>
            <a:ext cx="10515600" cy="1325563"/>
          </a:xfrm>
        </p:spPr>
        <p:txBody>
          <a:bodyPr/>
          <a:lstStyle/>
          <a:p>
            <a:r>
              <a:rPr lang="en-US" dirty="0"/>
              <a:t>Mission CRD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AF63D-3E35-4664-80FF-6D55D459E840}"/>
              </a:ext>
            </a:extLst>
          </p:cNvPr>
          <p:cNvSpPr txBox="1"/>
          <p:nvPr/>
        </p:nvSpPr>
        <p:spPr>
          <a:xfrm>
            <a:off x="4495876" y="1443841"/>
            <a:ext cx="3085204" cy="317009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spec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     content: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string</a:t>
            </a:r>
          </a:p>
          <a:p>
            <a:r>
              <a:rPr lang="en-US" altLang="zh-CN" sz="2000" dirty="0"/>
              <a:t>     placement:</a:t>
            </a:r>
          </a:p>
          <a:p>
            <a:r>
              <a:rPr lang="en-US" altLang="zh-CN" sz="2000" dirty="0"/>
              <a:t>         clusters: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altLang="zh-CN" sz="2000" dirty="0"/>
              <a:t> </a:t>
            </a:r>
          </a:p>
          <a:p>
            <a:r>
              <a:rPr lang="en-US" altLang="zh-CN" sz="2000" dirty="0"/>
              <a:t>         </a:t>
            </a:r>
            <a:r>
              <a:rPr lang="en-US" altLang="zh-CN" sz="2000" dirty="0" err="1"/>
              <a:t>matchLabels</a:t>
            </a:r>
            <a:r>
              <a:rPr lang="en-US" altLang="zh-CN" sz="2000" dirty="0"/>
              <a:t>: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map</a:t>
            </a:r>
            <a:r>
              <a:rPr lang="en-US" altLang="zh-CN" sz="2000" dirty="0"/>
              <a:t>    </a:t>
            </a:r>
          </a:p>
          <a:p>
            <a:r>
              <a:rPr lang="en-US" altLang="zh-CN" sz="2000" dirty="0"/>
              <a:t>     </a:t>
            </a:r>
            <a:r>
              <a:rPr lang="en-US" altLang="zh-CN" sz="2000" dirty="0" err="1"/>
              <a:t>stateCheck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/>
              <a:t>         command: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en-US" altLang="zh-CN" sz="2000" dirty="0"/>
              <a:t>         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000" dirty="0"/>
              <a:t> state: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map[string]string</a:t>
            </a:r>
            <a:r>
              <a:rPr lang="en-US" altLang="zh-CN" sz="2000" dirty="0"/>
              <a:t>   </a:t>
            </a:r>
          </a:p>
          <a:p>
            <a:endParaRPr lang="en-US" altLang="zh-CN" sz="2000" dirty="0"/>
          </a:p>
          <a:p>
            <a:r>
              <a:rPr lang="en-US" sz="2000" dirty="0"/>
              <a:t>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D73CF4-A6FD-4F7B-BC5E-1F6C8DF8FEAE}"/>
              </a:ext>
            </a:extLst>
          </p:cNvPr>
          <p:cNvSpPr txBox="1"/>
          <p:nvPr/>
        </p:nvSpPr>
        <p:spPr>
          <a:xfrm>
            <a:off x="8626414" y="3083423"/>
            <a:ext cx="3376342" cy="107721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CLI to get mission status.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empty, use </a:t>
            </a:r>
            <a:br>
              <a:rPr lang="en-US" sz="1600" dirty="0"/>
            </a:br>
            <a:r>
              <a:rPr lang="en-US" sz="1600" dirty="0" err="1">
                <a:solidFill>
                  <a:srgbClr val="00B0F0"/>
                </a:solidFill>
                <a:latin typeface="Arial Nova Cond" panose="020B0506020202020204" pitchFamily="34" charset="0"/>
              </a:rPr>
              <a:t>kubectl</a:t>
            </a:r>
            <a:r>
              <a:rPr lang="en-US" sz="1600" dirty="0">
                <a:solidFill>
                  <a:srgbClr val="00B0F0"/>
                </a:solidFill>
                <a:latin typeface="Arial Nova Cond" panose="020B0506020202020204" pitchFamily="34" charset="0"/>
              </a:rPr>
              <a:t> get [</a:t>
            </a:r>
            <a:r>
              <a:rPr lang="en-US" sz="1600" dirty="0" err="1">
                <a:solidFill>
                  <a:srgbClr val="00B0F0"/>
                </a:solidFill>
                <a:latin typeface="Arial Nova Cond" panose="020B0506020202020204" pitchFamily="34" charset="0"/>
              </a:rPr>
              <a:t>resource_created_in_mission</a:t>
            </a:r>
            <a:r>
              <a:rPr lang="en-US" sz="1600" dirty="0">
                <a:solidFill>
                  <a:srgbClr val="00B0F0"/>
                </a:solidFill>
                <a:latin typeface="Arial Nova Cond" panose="020B0506020202020204" pitchFamily="34" charset="0"/>
              </a:rPr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8C58F-5388-4ED1-9C86-158B81D3267C}"/>
              </a:ext>
            </a:extLst>
          </p:cNvPr>
          <p:cNvSpPr txBox="1"/>
          <p:nvPr/>
        </p:nvSpPr>
        <p:spPr>
          <a:xfrm>
            <a:off x="8582748" y="4965083"/>
            <a:ext cx="3140601" cy="107721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Aggregated status info, like:</a:t>
            </a:r>
          </a:p>
          <a:p>
            <a:r>
              <a:rPr lang="en-US" sz="1600" dirty="0">
                <a:solidFill>
                  <a:srgbClr val="00B0F0"/>
                </a:solidFill>
                <a:latin typeface="Arial Nova Cond" panose="020B0506020202020204" pitchFamily="34" charset="0"/>
              </a:rPr>
              <a:t>    cluster1: succeeded</a:t>
            </a:r>
          </a:p>
          <a:p>
            <a:r>
              <a:rPr lang="en-US" sz="1600" dirty="0">
                <a:solidFill>
                  <a:srgbClr val="00B0F0"/>
                </a:solidFill>
                <a:latin typeface="Arial Nova Cond" panose="020B0506020202020204" pitchFamily="34" charset="0"/>
              </a:rPr>
              <a:t>    cluster2: failed</a:t>
            </a:r>
          </a:p>
          <a:p>
            <a:r>
              <a:rPr lang="en-US" sz="1600" dirty="0">
                <a:solidFill>
                  <a:srgbClr val="00B0F0"/>
                </a:solidFill>
                <a:latin typeface="Arial Nova Cond" panose="020B0506020202020204" pitchFamily="34" charset="0"/>
              </a:rPr>
              <a:t>    cluster3: succeeded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7F289B-4A03-4140-AA70-AC15A1701263}"/>
              </a:ext>
            </a:extLst>
          </p:cNvPr>
          <p:cNvCxnSpPr>
            <a:cxnSpLocks/>
          </p:cNvCxnSpPr>
          <p:nvPr/>
        </p:nvCxnSpPr>
        <p:spPr>
          <a:xfrm flipH="1" flipV="1">
            <a:off x="6807995" y="3429000"/>
            <a:ext cx="1818419" cy="31049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E9EE4C-26DE-4714-B996-6B5D176C2968}"/>
              </a:ext>
            </a:extLst>
          </p:cNvPr>
          <p:cNvCxnSpPr>
            <a:cxnSpLocks/>
          </p:cNvCxnSpPr>
          <p:nvPr/>
        </p:nvCxnSpPr>
        <p:spPr>
          <a:xfrm flipH="1" flipV="1">
            <a:off x="7189076" y="3935073"/>
            <a:ext cx="1333237" cy="113031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D5C2E0D-B70D-47C6-B57B-EB9ED51FC6F4}"/>
              </a:ext>
            </a:extLst>
          </p:cNvPr>
          <p:cNvSpPr txBox="1"/>
          <p:nvPr/>
        </p:nvSpPr>
        <p:spPr>
          <a:xfrm>
            <a:off x="1550403" y="5478121"/>
            <a:ext cx="6697667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Use the keyword “State”, instead of “Status”, as K8s forbids</a:t>
            </a:r>
          </a:p>
          <a:p>
            <a:r>
              <a:rPr lang="en-US" dirty="0">
                <a:solidFill>
                  <a:schemeClr val="accent1"/>
                </a:solidFill>
              </a:rPr>
              <a:t> users to patch “Status”.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C98069-082F-4BE2-82A4-5E1465F99A17}"/>
              </a:ext>
            </a:extLst>
          </p:cNvPr>
          <p:cNvCxnSpPr>
            <a:cxnSpLocks/>
          </p:cNvCxnSpPr>
          <p:nvPr/>
        </p:nvCxnSpPr>
        <p:spPr>
          <a:xfrm flipV="1">
            <a:off x="4212546" y="4031107"/>
            <a:ext cx="488169" cy="14169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7BD851-9B71-4182-ACFC-B11A72D85C43}"/>
              </a:ext>
            </a:extLst>
          </p:cNvPr>
          <p:cNvSpPr txBox="1"/>
          <p:nvPr/>
        </p:nvSpPr>
        <p:spPr>
          <a:xfrm>
            <a:off x="652204" y="1535620"/>
            <a:ext cx="3376342" cy="83099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Yaml</a:t>
            </a:r>
            <a:r>
              <a:rPr lang="en-US" sz="1600" dirty="0"/>
              <a:t> of the workload to be deployed, such as a deployment of a job.</a:t>
            </a:r>
            <a:endParaRPr lang="en-US" sz="1600" dirty="0">
              <a:solidFill>
                <a:srgbClr val="00B0F0"/>
              </a:solidFill>
              <a:latin typeface="Arial Nova Cond" panose="020B0506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ABE62C-9719-478D-8ABD-81377D383B4D}"/>
              </a:ext>
            </a:extLst>
          </p:cNvPr>
          <p:cNvSpPr txBox="1"/>
          <p:nvPr/>
        </p:nvSpPr>
        <p:spPr>
          <a:xfrm>
            <a:off x="8248070" y="335425"/>
            <a:ext cx="3376342" cy="107721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Where to run the 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Clusters: the names of the matching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 Nova Cond" panose="020B0506020202020204" pitchFamily="34" charset="0"/>
              </a:rPr>
              <a:t>matchLabels</a:t>
            </a:r>
            <a:r>
              <a:rPr lang="en-US" sz="1600" dirty="0">
                <a:latin typeface="Arial Nova Cond" panose="020B0506020202020204" pitchFamily="34" charset="0"/>
              </a:rPr>
              <a:t>: matching labels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6D6C4E-503B-4F67-B8B9-CDF2C053675B}"/>
              </a:ext>
            </a:extLst>
          </p:cNvPr>
          <p:cNvCxnSpPr>
            <a:cxnSpLocks/>
          </p:cNvCxnSpPr>
          <p:nvPr/>
        </p:nvCxnSpPr>
        <p:spPr>
          <a:xfrm flipH="1">
            <a:off x="6176808" y="579660"/>
            <a:ext cx="2071262" cy="173616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23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7A67-4516-4EE2-A7AE-6D9637658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96" y="118278"/>
            <a:ext cx="10515600" cy="1325563"/>
          </a:xfrm>
        </p:spPr>
        <p:txBody>
          <a:bodyPr/>
          <a:lstStyle/>
          <a:p>
            <a:r>
              <a:rPr lang="en-US" dirty="0" err="1"/>
              <a:t>EdgeCluster</a:t>
            </a:r>
            <a:r>
              <a:rPr lang="en-US" dirty="0"/>
              <a:t> CRD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AF63D-3E35-4664-80FF-6D55D459E840}"/>
              </a:ext>
            </a:extLst>
          </p:cNvPr>
          <p:cNvSpPr txBox="1"/>
          <p:nvPr/>
        </p:nvSpPr>
        <p:spPr>
          <a:xfrm>
            <a:off x="4495876" y="1443841"/>
            <a:ext cx="3249351" cy="440120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spec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     </a:t>
            </a:r>
            <a:r>
              <a:rPr lang="en-US" altLang="zh-CN" sz="2000" dirty="0" err="1"/>
              <a:t>Kubeconfig</a:t>
            </a:r>
            <a:r>
              <a:rPr lang="en-US" altLang="zh-CN" sz="2000" dirty="0"/>
              <a:t>: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string</a:t>
            </a:r>
          </a:p>
          <a:p>
            <a:r>
              <a:rPr lang="en-US" altLang="zh-CN" sz="2000" dirty="0"/>
              <a:t>     </a:t>
            </a:r>
            <a:r>
              <a:rPr lang="en-US" altLang="zh-CN" sz="2000" dirty="0" err="1"/>
              <a:t>KubeDistro</a:t>
            </a:r>
            <a:r>
              <a:rPr lang="en-US" altLang="zh-CN" sz="2000" dirty="0"/>
              <a:t>: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string</a:t>
            </a:r>
          </a:p>
          <a:p>
            <a:r>
              <a:rPr lang="en-US" altLang="zh-CN" sz="2000" dirty="0"/>
              <a:t>     labels: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map</a:t>
            </a:r>
            <a:r>
              <a:rPr lang="en-US" altLang="zh-CN" sz="2000" dirty="0"/>
              <a:t>    </a:t>
            </a:r>
          </a:p>
          <a:p>
            <a:r>
              <a:rPr lang="en-US" altLang="zh-CN" sz="2000" dirty="0"/>
              <a:t>status:</a:t>
            </a:r>
          </a:p>
          <a:p>
            <a:r>
              <a:rPr lang="en-US" altLang="zh-CN" sz="2000" dirty="0"/>
              <a:t>      healthy: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</a:p>
          <a:p>
            <a:r>
              <a:rPr lang="en-US" altLang="zh-CN" sz="2000" dirty="0"/>
              <a:t>      </a:t>
            </a:r>
            <a:r>
              <a:rPr lang="en-US" altLang="zh-CN" sz="2000" dirty="0" err="1"/>
              <a:t>EdgeClusters</a:t>
            </a:r>
            <a:r>
              <a:rPr lang="en-US" altLang="zh-CN" sz="2000" dirty="0"/>
              <a:t>: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[]string</a:t>
            </a:r>
          </a:p>
          <a:p>
            <a:r>
              <a:rPr lang="en-US" altLang="zh-CN" sz="2000" dirty="0"/>
              <a:t>      Nodes: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[]string</a:t>
            </a:r>
          </a:p>
          <a:p>
            <a:r>
              <a:rPr lang="en-US" altLang="zh-CN" sz="2000" dirty="0"/>
              <a:t>      </a:t>
            </a:r>
            <a:r>
              <a:rPr lang="en-US" altLang="zh-CN" sz="2000" dirty="0" err="1"/>
              <a:t>EdgeNodes</a:t>
            </a:r>
            <a:r>
              <a:rPr lang="en-US" altLang="zh-CN" sz="2000" dirty="0"/>
              <a:t>: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[]string</a:t>
            </a:r>
          </a:p>
          <a:p>
            <a:r>
              <a:rPr lang="en-US" altLang="zh-CN" sz="2000" dirty="0"/>
              <a:t>      </a:t>
            </a:r>
            <a:r>
              <a:rPr lang="en-US" altLang="zh-CN" sz="2000" dirty="0" err="1"/>
              <a:t>ReceivedMissions</a:t>
            </a:r>
            <a:r>
              <a:rPr lang="en-US" altLang="zh-CN" sz="2000" dirty="0"/>
              <a:t>: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[]string</a:t>
            </a:r>
          </a:p>
          <a:p>
            <a:r>
              <a:rPr lang="en-US" altLang="zh-CN" sz="2000" dirty="0"/>
              <a:t>      </a:t>
            </a:r>
            <a:r>
              <a:rPr lang="en-US" altLang="zh-CN" sz="2000" dirty="0" err="1"/>
              <a:t>MatchMissions</a:t>
            </a:r>
            <a:r>
              <a:rPr lang="en-US" altLang="zh-CN" sz="2000" dirty="0"/>
              <a:t>: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[]string</a:t>
            </a:r>
          </a:p>
          <a:p>
            <a:r>
              <a:rPr lang="en-US" altLang="zh-CN" sz="2000" dirty="0"/>
              <a:t>      </a:t>
            </a:r>
            <a:r>
              <a:rPr lang="en-US" altLang="zh-CN" sz="2000" dirty="0" err="1"/>
              <a:t>LastHeartBeat</a:t>
            </a:r>
            <a:r>
              <a:rPr lang="en-US" altLang="zh-CN" sz="2000" dirty="0"/>
              <a:t>: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Time</a:t>
            </a:r>
          </a:p>
          <a:p>
            <a:endParaRPr lang="en-US" altLang="zh-CN" sz="2000" dirty="0"/>
          </a:p>
          <a:p>
            <a:r>
              <a:rPr lang="en-US" sz="2000" dirty="0"/>
              <a:t>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D73CF4-A6FD-4F7B-BC5E-1F6C8DF8FEAE}"/>
              </a:ext>
            </a:extLst>
          </p:cNvPr>
          <p:cNvSpPr txBox="1"/>
          <p:nvPr/>
        </p:nvSpPr>
        <p:spPr>
          <a:xfrm>
            <a:off x="8626414" y="3083423"/>
            <a:ext cx="3376342" cy="58477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Whether the underlying cluster reachable.</a:t>
            </a:r>
            <a:endParaRPr lang="en-US" sz="1600" dirty="0">
              <a:solidFill>
                <a:srgbClr val="00B0F0"/>
              </a:solidFill>
              <a:latin typeface="Arial Nova Cond" panose="020B0506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8C58F-5388-4ED1-9C86-158B81D3267C}"/>
              </a:ext>
            </a:extLst>
          </p:cNvPr>
          <p:cNvSpPr txBox="1"/>
          <p:nvPr/>
        </p:nvSpPr>
        <p:spPr>
          <a:xfrm>
            <a:off x="8582748" y="4965083"/>
            <a:ext cx="3140601" cy="58477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The last time received the </a:t>
            </a:r>
            <a:r>
              <a:rPr lang="en-US" sz="1600" dirty="0" err="1"/>
              <a:t>edgecluster</a:t>
            </a:r>
            <a:r>
              <a:rPr lang="en-US" sz="1600" dirty="0"/>
              <a:t> status update message.  </a:t>
            </a:r>
            <a:endParaRPr lang="en-US" sz="1600" dirty="0">
              <a:solidFill>
                <a:srgbClr val="00B0F0"/>
              </a:solidFill>
              <a:latin typeface="Arial Nova Cond" panose="020B0506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7F289B-4A03-4140-AA70-AC15A1701263}"/>
              </a:ext>
            </a:extLst>
          </p:cNvPr>
          <p:cNvCxnSpPr>
            <a:cxnSpLocks/>
          </p:cNvCxnSpPr>
          <p:nvPr/>
        </p:nvCxnSpPr>
        <p:spPr>
          <a:xfrm flipH="1" flipV="1">
            <a:off x="6337738" y="3155419"/>
            <a:ext cx="2288677" cy="58407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E9EE4C-26DE-4714-B996-6B5D176C2968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012504" y="4911984"/>
            <a:ext cx="1570244" cy="34548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C98069-082F-4BE2-82A4-5E1465F99A17}"/>
              </a:ext>
            </a:extLst>
          </p:cNvPr>
          <p:cNvCxnSpPr>
            <a:cxnSpLocks/>
          </p:cNvCxnSpPr>
          <p:nvPr/>
        </p:nvCxnSpPr>
        <p:spPr>
          <a:xfrm flipV="1">
            <a:off x="4035884" y="1951118"/>
            <a:ext cx="700077" cy="16999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7BD851-9B71-4182-ACFC-B11A72D85C43}"/>
              </a:ext>
            </a:extLst>
          </p:cNvPr>
          <p:cNvSpPr txBox="1"/>
          <p:nvPr/>
        </p:nvSpPr>
        <p:spPr>
          <a:xfrm>
            <a:off x="652204" y="1535620"/>
            <a:ext cx="3376342" cy="58477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File Path to </a:t>
            </a:r>
            <a:r>
              <a:rPr lang="en-US" sz="1600" dirty="0" err="1"/>
              <a:t>KubeConfig</a:t>
            </a:r>
            <a:r>
              <a:rPr lang="en-US" sz="1600" dirty="0"/>
              <a:t> to access the </a:t>
            </a:r>
            <a:r>
              <a:rPr lang="en-US" sz="1600" dirty="0" err="1"/>
              <a:t>edgeCluster</a:t>
            </a:r>
            <a:r>
              <a:rPr lang="en-US" sz="1600" dirty="0"/>
              <a:t>.</a:t>
            </a:r>
            <a:endParaRPr lang="en-US" sz="1600" dirty="0">
              <a:solidFill>
                <a:srgbClr val="00B0F0"/>
              </a:solidFill>
              <a:latin typeface="Arial Nova Cond" panose="020B0506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ABE62C-9719-478D-8ABD-81377D383B4D}"/>
              </a:ext>
            </a:extLst>
          </p:cNvPr>
          <p:cNvSpPr txBox="1"/>
          <p:nvPr/>
        </p:nvSpPr>
        <p:spPr>
          <a:xfrm>
            <a:off x="8248070" y="335425"/>
            <a:ext cx="3376342" cy="33855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Possible values: </a:t>
            </a:r>
            <a:r>
              <a:rPr lang="en-US" sz="1600" dirty="0" err="1"/>
              <a:t>arktos</a:t>
            </a:r>
            <a:r>
              <a:rPr lang="en-US" sz="1600" dirty="0"/>
              <a:t>, k8s, k3s ..</a:t>
            </a:r>
            <a:endParaRPr lang="en-US" sz="1600" dirty="0">
              <a:latin typeface="Arial Nova Cond" panose="020B0506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6D6C4E-503B-4F67-B8B9-CDF2C053675B}"/>
              </a:ext>
            </a:extLst>
          </p:cNvPr>
          <p:cNvCxnSpPr>
            <a:cxnSpLocks/>
          </p:cNvCxnSpPr>
          <p:nvPr/>
        </p:nvCxnSpPr>
        <p:spPr>
          <a:xfrm flipH="1">
            <a:off x="6176808" y="579660"/>
            <a:ext cx="2071262" cy="173616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00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927FF9-97F1-46E0-9D67-E0AD279DC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444" y="1499616"/>
            <a:ext cx="8915400" cy="4242816"/>
          </a:xfrm>
        </p:spPr>
        <p:txBody>
          <a:bodyPr>
            <a:normAutofit/>
          </a:bodyPr>
          <a:lstStyle/>
          <a:p>
            <a:r>
              <a:rPr lang="en-US" altLang="zh-CN" sz="7200" dirty="0">
                <a:solidFill>
                  <a:schemeClr val="bg1">
                    <a:lumMod val="85000"/>
                  </a:schemeClr>
                </a:solidFill>
                <a:latin typeface="Algerian" panose="04020705040A02060702" pitchFamily="82" charset="0"/>
              </a:rPr>
              <a:t>New CRDs</a:t>
            </a:r>
          </a:p>
          <a:p>
            <a:r>
              <a:rPr lang="en-US" sz="7200" dirty="0">
                <a:solidFill>
                  <a:schemeClr val="tx1"/>
                </a:solidFill>
                <a:latin typeface="Algerian" panose="04020705040A02060702" pitchFamily="82" charset="0"/>
              </a:rPr>
              <a:t>Code Changes</a:t>
            </a:r>
          </a:p>
          <a:p>
            <a:r>
              <a:rPr lang="en-US" sz="7200" dirty="0">
                <a:solidFill>
                  <a:schemeClr val="bg1">
                    <a:lumMod val="85000"/>
                  </a:schemeClr>
                </a:solidFill>
                <a:latin typeface="Algerian" panose="04020705040A02060702" pitchFamily="82" charset="0"/>
              </a:rPr>
              <a:t>Tips &amp; Tricks</a:t>
            </a:r>
          </a:p>
        </p:txBody>
      </p:sp>
    </p:spTree>
    <p:extLst>
      <p:ext uri="{BB962C8B-B14F-4D97-AF65-F5344CB8AC3E}">
        <p14:creationId xmlns:p14="http://schemas.microsoft.com/office/powerpoint/2010/main" val="353614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04D4E973-C40D-4A62-9433-B568182D0987}"/>
              </a:ext>
            </a:extLst>
          </p:cNvPr>
          <p:cNvSpPr/>
          <p:nvPr/>
        </p:nvSpPr>
        <p:spPr>
          <a:xfrm>
            <a:off x="2808494" y="68660"/>
            <a:ext cx="5926716" cy="54617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                           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21">
            <a:extLst>
              <a:ext uri="{FF2B5EF4-FFF2-40B4-BE49-F238E27FC236}">
                <a16:creationId xmlns:a16="http://schemas.microsoft.com/office/drawing/2014/main" id="{41C5EDA0-5EB1-40D4-89F3-1ADF746C1211}"/>
              </a:ext>
            </a:extLst>
          </p:cNvPr>
          <p:cNvSpPr/>
          <p:nvPr/>
        </p:nvSpPr>
        <p:spPr>
          <a:xfrm>
            <a:off x="3053097" y="3011068"/>
            <a:ext cx="4781825" cy="2399529"/>
          </a:xfrm>
          <a:prstGeom prst="roundRect">
            <a:avLst/>
          </a:prstGeom>
          <a:solidFill>
            <a:srgbClr val="FFF3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22">
            <a:extLst>
              <a:ext uri="{FF2B5EF4-FFF2-40B4-BE49-F238E27FC236}">
                <a16:creationId xmlns:a16="http://schemas.microsoft.com/office/drawing/2014/main" id="{E6442032-A381-48FE-A5B8-551669D13250}"/>
              </a:ext>
            </a:extLst>
          </p:cNvPr>
          <p:cNvSpPr/>
          <p:nvPr/>
        </p:nvSpPr>
        <p:spPr>
          <a:xfrm>
            <a:off x="5455310" y="3979704"/>
            <a:ext cx="2124068" cy="381000"/>
          </a:xfrm>
          <a:prstGeom prst="roundRect">
            <a:avLst/>
          </a:prstGeom>
          <a:pattFill prst="solidDmnd">
            <a:fgClr>
              <a:srgbClr val="FFD965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MetaManager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9DC26409-16FE-4DED-991F-AA3C95FC2B24}"/>
              </a:ext>
            </a:extLst>
          </p:cNvPr>
          <p:cNvSpPr/>
          <p:nvPr/>
        </p:nvSpPr>
        <p:spPr>
          <a:xfrm>
            <a:off x="4528283" y="3228236"/>
            <a:ext cx="2124068" cy="381000"/>
          </a:xfrm>
          <a:prstGeom prst="roundRect">
            <a:avLst/>
          </a:prstGeom>
          <a:solidFill>
            <a:srgbClr val="FFD96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Edge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ECB43A-4F55-4E98-A912-1E98B944F0C6}"/>
              </a:ext>
            </a:extLst>
          </p:cNvPr>
          <p:cNvSpPr txBox="1"/>
          <p:nvPr/>
        </p:nvSpPr>
        <p:spPr>
          <a:xfrm>
            <a:off x="3273905" y="3049404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EdgeCore</a:t>
            </a:r>
            <a:endParaRPr lang="en-US" dirty="0"/>
          </a:p>
        </p:txBody>
      </p:sp>
      <p:sp>
        <p:nvSpPr>
          <p:cNvPr id="10" name="Rounded Rectangle 25">
            <a:extLst>
              <a:ext uri="{FF2B5EF4-FFF2-40B4-BE49-F238E27FC236}">
                <a16:creationId xmlns:a16="http://schemas.microsoft.com/office/drawing/2014/main" id="{9C55730A-3171-4077-B9A4-7E91802AE512}"/>
              </a:ext>
            </a:extLst>
          </p:cNvPr>
          <p:cNvSpPr/>
          <p:nvPr/>
        </p:nvSpPr>
        <p:spPr>
          <a:xfrm>
            <a:off x="6417837" y="4635204"/>
            <a:ext cx="1106496" cy="374045"/>
          </a:xfrm>
          <a:prstGeom prst="roundRect">
            <a:avLst/>
          </a:prstGeom>
          <a:solidFill>
            <a:srgbClr val="FFD96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Edged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Can 26">
            <a:extLst>
              <a:ext uri="{FF2B5EF4-FFF2-40B4-BE49-F238E27FC236}">
                <a16:creationId xmlns:a16="http://schemas.microsoft.com/office/drawing/2014/main" id="{2368812D-7A5B-4585-AA07-A623467B2393}"/>
              </a:ext>
            </a:extLst>
          </p:cNvPr>
          <p:cNvSpPr/>
          <p:nvPr/>
        </p:nvSpPr>
        <p:spPr>
          <a:xfrm>
            <a:off x="3255852" y="3889427"/>
            <a:ext cx="970335" cy="561553"/>
          </a:xfrm>
          <a:prstGeom prst="can">
            <a:avLst/>
          </a:prstGeom>
          <a:solidFill>
            <a:srgbClr val="FFD96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SQLite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Up-Down Arrow 27">
            <a:extLst>
              <a:ext uri="{FF2B5EF4-FFF2-40B4-BE49-F238E27FC236}">
                <a16:creationId xmlns:a16="http://schemas.microsoft.com/office/drawing/2014/main" id="{38D06277-E888-4D2A-8890-8244A8F9DB17}"/>
              </a:ext>
            </a:extLst>
          </p:cNvPr>
          <p:cNvSpPr/>
          <p:nvPr/>
        </p:nvSpPr>
        <p:spPr>
          <a:xfrm>
            <a:off x="5192973" y="2622967"/>
            <a:ext cx="205506" cy="378677"/>
          </a:xfrm>
          <a:prstGeom prst="up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1FA43F-F998-4DBE-B7B7-22B7403E2EB7}"/>
              </a:ext>
            </a:extLst>
          </p:cNvPr>
          <p:cNvCxnSpPr>
            <a:cxnSpLocks/>
            <a:stCxn id="7" idx="1"/>
            <a:endCxn id="11" idx="4"/>
          </p:cNvCxnSpPr>
          <p:nvPr/>
        </p:nvCxnSpPr>
        <p:spPr>
          <a:xfrm flipH="1">
            <a:off x="4226187" y="4170204"/>
            <a:ext cx="1229123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E05589-62CB-4F7D-AF1F-A77F40539365}"/>
              </a:ext>
            </a:extLst>
          </p:cNvPr>
          <p:cNvGrpSpPr/>
          <p:nvPr/>
        </p:nvGrpSpPr>
        <p:grpSpPr>
          <a:xfrm>
            <a:off x="4760921" y="4360704"/>
            <a:ext cx="1316374" cy="620196"/>
            <a:chOff x="8840143" y="2758129"/>
            <a:chExt cx="1316374" cy="620196"/>
          </a:xfrm>
        </p:grpSpPr>
        <p:sp>
          <p:nvSpPr>
            <p:cNvPr id="15" name="Rounded Rectangle 31">
              <a:extLst>
                <a:ext uri="{FF2B5EF4-FFF2-40B4-BE49-F238E27FC236}">
                  <a16:creationId xmlns:a16="http://schemas.microsoft.com/office/drawing/2014/main" id="{C11EC2FF-41A0-4A38-8EB9-784F1D49BFE1}"/>
                </a:ext>
              </a:extLst>
            </p:cNvPr>
            <p:cNvSpPr/>
            <p:nvPr/>
          </p:nvSpPr>
          <p:spPr>
            <a:xfrm>
              <a:off x="8840143" y="2997325"/>
              <a:ext cx="1316374" cy="381000"/>
            </a:xfrm>
            <a:prstGeom prst="round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bg1"/>
                  </a:solidFill>
                </a:rPr>
                <a:t>Clusterd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AE33453-00EF-4B62-8743-476B38664055}"/>
                </a:ext>
              </a:extLst>
            </p:cNvPr>
            <p:cNvCxnSpPr>
              <a:cxnSpLocks/>
            </p:cNvCxnSpPr>
            <p:nvPr/>
          </p:nvCxnSpPr>
          <p:spPr>
            <a:xfrm>
              <a:off x="10015365" y="2758129"/>
              <a:ext cx="0" cy="239196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DBFE8C-1731-48F4-9C24-5070B521AC63}"/>
              </a:ext>
            </a:extLst>
          </p:cNvPr>
          <p:cNvCxnSpPr>
            <a:cxnSpLocks/>
          </p:cNvCxnSpPr>
          <p:nvPr/>
        </p:nvCxnSpPr>
        <p:spPr>
          <a:xfrm flipH="1">
            <a:off x="5850493" y="3665856"/>
            <a:ext cx="1" cy="257227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34">
            <a:extLst>
              <a:ext uri="{FF2B5EF4-FFF2-40B4-BE49-F238E27FC236}">
                <a16:creationId xmlns:a16="http://schemas.microsoft.com/office/drawing/2014/main" id="{799B567D-CCAE-4367-A773-F058BE2D909F}"/>
              </a:ext>
            </a:extLst>
          </p:cNvPr>
          <p:cNvCxnSpPr>
            <a:cxnSpLocks/>
            <a:stCxn id="15" idx="1"/>
            <a:endCxn id="24" idx="3"/>
          </p:cNvCxnSpPr>
          <p:nvPr/>
        </p:nvCxnSpPr>
        <p:spPr>
          <a:xfrm rot="10800000" flipV="1">
            <a:off x="3140991" y="4790399"/>
            <a:ext cx="1619930" cy="1038803"/>
          </a:xfrm>
          <a:prstGeom prst="bentConnector3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F712E5-837F-42D7-96F0-FDD53AE115D6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6971085" y="4360704"/>
            <a:ext cx="12410" cy="27450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BCD8B03-036C-48A2-A86E-B3C3F12C3CF7}"/>
              </a:ext>
            </a:extLst>
          </p:cNvPr>
          <p:cNvSpPr txBox="1"/>
          <p:nvPr/>
        </p:nvSpPr>
        <p:spPr>
          <a:xfrm>
            <a:off x="5382064" y="2230335"/>
            <a:ext cx="793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i="1" dirty="0"/>
              <a:t>WebSocket</a:t>
            </a:r>
            <a:endParaRPr lang="en-US" sz="1050" i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86CFF9-89B6-4A20-950A-E12D33FF0A75}"/>
              </a:ext>
            </a:extLst>
          </p:cNvPr>
          <p:cNvGrpSpPr/>
          <p:nvPr/>
        </p:nvGrpSpPr>
        <p:grpSpPr>
          <a:xfrm>
            <a:off x="1101603" y="5337729"/>
            <a:ext cx="2039388" cy="654314"/>
            <a:chOff x="1580375" y="3837795"/>
            <a:chExt cx="2039388" cy="654314"/>
          </a:xfrm>
        </p:grpSpPr>
        <p:sp>
          <p:nvSpPr>
            <p:cNvPr id="23" name="Rounded Rectangle 66">
              <a:extLst>
                <a:ext uri="{FF2B5EF4-FFF2-40B4-BE49-F238E27FC236}">
                  <a16:creationId xmlns:a16="http://schemas.microsoft.com/office/drawing/2014/main" id="{7AB44A64-3966-4C02-8262-4069C7A597F8}"/>
                </a:ext>
              </a:extLst>
            </p:cNvPr>
            <p:cNvSpPr/>
            <p:nvPr/>
          </p:nvSpPr>
          <p:spPr>
            <a:xfrm>
              <a:off x="1580375" y="3837795"/>
              <a:ext cx="1000927" cy="3256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Scheduler</a:t>
              </a:r>
              <a:r>
                <a:rPr lang="zh-CN" altLang="en-US" sz="1050" dirty="0">
                  <a:solidFill>
                    <a:schemeClr val="tx1"/>
                  </a:solidFill>
                </a:rPr>
                <a:t> </a:t>
              </a:r>
              <a:r>
                <a:rPr lang="en-US" altLang="zh-CN" sz="1050" dirty="0">
                  <a:solidFill>
                    <a:schemeClr val="tx1"/>
                  </a:solidFill>
                </a:rPr>
                <a:t>+</a:t>
              </a:r>
              <a:r>
                <a:rPr lang="zh-CN" altLang="en-US" sz="1050" dirty="0">
                  <a:solidFill>
                    <a:schemeClr val="tx1"/>
                  </a:solidFill>
                </a:rPr>
                <a:t> </a:t>
              </a:r>
              <a:r>
                <a:rPr lang="en-US" altLang="zh-CN" sz="1050" dirty="0">
                  <a:solidFill>
                    <a:schemeClr val="tx1"/>
                  </a:solidFill>
                </a:rPr>
                <a:t>Controllers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4" name="Rounded Rectangle 29">
              <a:extLst>
                <a:ext uri="{FF2B5EF4-FFF2-40B4-BE49-F238E27FC236}">
                  <a16:creationId xmlns:a16="http://schemas.microsoft.com/office/drawing/2014/main" id="{ABE8352D-EA05-417E-B514-8D82339B6BA5}"/>
                </a:ext>
              </a:extLst>
            </p:cNvPr>
            <p:cNvSpPr/>
            <p:nvPr/>
          </p:nvSpPr>
          <p:spPr>
            <a:xfrm>
              <a:off x="1852762" y="4166428"/>
              <a:ext cx="1767001" cy="3256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K8s</a:t>
              </a:r>
              <a:r>
                <a:rPr lang="zh-CN" altLang="en-US" sz="14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</a:rPr>
                <a:t>Apiserver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Can 30">
              <a:extLst>
                <a:ext uri="{FF2B5EF4-FFF2-40B4-BE49-F238E27FC236}">
                  <a16:creationId xmlns:a16="http://schemas.microsoft.com/office/drawing/2014/main" id="{0022F233-8E6F-4810-BFC7-7DBA7519C81D}"/>
                </a:ext>
              </a:extLst>
            </p:cNvPr>
            <p:cNvSpPr/>
            <p:nvPr/>
          </p:nvSpPr>
          <p:spPr>
            <a:xfrm>
              <a:off x="2620350" y="3839190"/>
              <a:ext cx="578614" cy="381000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ETCD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Rounded Rectangle 38">
            <a:extLst>
              <a:ext uri="{FF2B5EF4-FFF2-40B4-BE49-F238E27FC236}">
                <a16:creationId xmlns:a16="http://schemas.microsoft.com/office/drawing/2014/main" id="{1EEF3143-C075-4E09-87D4-2D5747AF9FF3}"/>
              </a:ext>
            </a:extLst>
          </p:cNvPr>
          <p:cNvSpPr/>
          <p:nvPr/>
        </p:nvSpPr>
        <p:spPr>
          <a:xfrm>
            <a:off x="1124902" y="5992042"/>
            <a:ext cx="1558368" cy="231987"/>
          </a:xfrm>
          <a:prstGeom prst="roundRect">
            <a:avLst/>
          </a:prstGeom>
          <a:solidFill>
            <a:srgbClr val="FFF3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Cloud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Core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695BC0-1360-453C-993E-A17A1F8959B7}"/>
              </a:ext>
            </a:extLst>
          </p:cNvPr>
          <p:cNvSpPr txBox="1"/>
          <p:nvPr/>
        </p:nvSpPr>
        <p:spPr>
          <a:xfrm>
            <a:off x="768489" y="2988839"/>
            <a:ext cx="1096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/>
              <a:t>Edge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Node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1</a:t>
            </a:r>
            <a:endParaRPr lang="en-US" sz="1400" i="1" dirty="0"/>
          </a:p>
        </p:txBody>
      </p:sp>
      <p:sp>
        <p:nvSpPr>
          <p:cNvPr id="29" name="Rounded Rectangle 21">
            <a:extLst>
              <a:ext uri="{FF2B5EF4-FFF2-40B4-BE49-F238E27FC236}">
                <a16:creationId xmlns:a16="http://schemas.microsoft.com/office/drawing/2014/main" id="{30E068D9-2F58-4299-8744-4216355EF70D}"/>
              </a:ext>
            </a:extLst>
          </p:cNvPr>
          <p:cNvSpPr/>
          <p:nvPr/>
        </p:nvSpPr>
        <p:spPr>
          <a:xfrm>
            <a:off x="3007566" y="181621"/>
            <a:ext cx="4781825" cy="2399529"/>
          </a:xfrm>
          <a:prstGeom prst="roundRect">
            <a:avLst/>
          </a:prstGeom>
          <a:solidFill>
            <a:srgbClr val="FFF3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3">
            <a:extLst>
              <a:ext uri="{FF2B5EF4-FFF2-40B4-BE49-F238E27FC236}">
                <a16:creationId xmlns:a16="http://schemas.microsoft.com/office/drawing/2014/main" id="{61CA22E9-EE93-4B40-BA4E-353997632820}"/>
              </a:ext>
            </a:extLst>
          </p:cNvPr>
          <p:cNvSpPr/>
          <p:nvPr/>
        </p:nvSpPr>
        <p:spPr>
          <a:xfrm>
            <a:off x="4122304" y="2096035"/>
            <a:ext cx="2124068" cy="381000"/>
          </a:xfrm>
          <a:prstGeom prst="roundRect">
            <a:avLst/>
          </a:prstGeom>
          <a:solidFill>
            <a:srgbClr val="FFD96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Cloud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CBEC91-7E38-4D75-8922-6D7E3C8837A7}"/>
              </a:ext>
            </a:extLst>
          </p:cNvPr>
          <p:cNvSpPr txBox="1"/>
          <p:nvPr/>
        </p:nvSpPr>
        <p:spPr>
          <a:xfrm>
            <a:off x="3007566" y="318911"/>
            <a:ext cx="116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CloudCore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AE55F7C-95A9-4716-88E6-DDB2DD5EF26B}"/>
              </a:ext>
            </a:extLst>
          </p:cNvPr>
          <p:cNvGrpSpPr/>
          <p:nvPr/>
        </p:nvGrpSpPr>
        <p:grpSpPr>
          <a:xfrm>
            <a:off x="105852" y="1054228"/>
            <a:ext cx="2039388" cy="654314"/>
            <a:chOff x="1580375" y="3837795"/>
            <a:chExt cx="2039388" cy="654314"/>
          </a:xfrm>
        </p:grpSpPr>
        <p:sp>
          <p:nvSpPr>
            <p:cNvPr id="33" name="Rounded Rectangle 66">
              <a:extLst>
                <a:ext uri="{FF2B5EF4-FFF2-40B4-BE49-F238E27FC236}">
                  <a16:creationId xmlns:a16="http://schemas.microsoft.com/office/drawing/2014/main" id="{048842F2-7AE2-43C5-B9AF-73E6A0D22187}"/>
                </a:ext>
              </a:extLst>
            </p:cNvPr>
            <p:cNvSpPr/>
            <p:nvPr/>
          </p:nvSpPr>
          <p:spPr>
            <a:xfrm>
              <a:off x="1580375" y="3837795"/>
              <a:ext cx="1000927" cy="3256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Scheduler</a:t>
              </a:r>
              <a:r>
                <a:rPr lang="zh-CN" altLang="en-US" sz="1050" dirty="0">
                  <a:solidFill>
                    <a:schemeClr val="tx1"/>
                  </a:solidFill>
                </a:rPr>
                <a:t> </a:t>
              </a:r>
              <a:r>
                <a:rPr lang="en-US" altLang="zh-CN" sz="1050" dirty="0">
                  <a:solidFill>
                    <a:schemeClr val="tx1"/>
                  </a:solidFill>
                </a:rPr>
                <a:t>+</a:t>
              </a:r>
              <a:r>
                <a:rPr lang="zh-CN" altLang="en-US" sz="1050" dirty="0">
                  <a:solidFill>
                    <a:schemeClr val="tx1"/>
                  </a:solidFill>
                </a:rPr>
                <a:t> </a:t>
              </a:r>
              <a:r>
                <a:rPr lang="en-US" altLang="zh-CN" sz="1050" dirty="0">
                  <a:solidFill>
                    <a:schemeClr val="tx1"/>
                  </a:solidFill>
                </a:rPr>
                <a:t>Controllers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4" name="Rounded Rectangle 29">
              <a:extLst>
                <a:ext uri="{FF2B5EF4-FFF2-40B4-BE49-F238E27FC236}">
                  <a16:creationId xmlns:a16="http://schemas.microsoft.com/office/drawing/2014/main" id="{B2F8429A-4548-46C5-83C5-21140100F376}"/>
                </a:ext>
              </a:extLst>
            </p:cNvPr>
            <p:cNvSpPr/>
            <p:nvPr/>
          </p:nvSpPr>
          <p:spPr>
            <a:xfrm>
              <a:off x="1852762" y="4166428"/>
              <a:ext cx="1767001" cy="3256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K8s</a:t>
              </a:r>
              <a:r>
                <a:rPr lang="zh-CN" altLang="en-US" sz="14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</a:rPr>
                <a:t>Apiserver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Can 30">
              <a:extLst>
                <a:ext uri="{FF2B5EF4-FFF2-40B4-BE49-F238E27FC236}">
                  <a16:creationId xmlns:a16="http://schemas.microsoft.com/office/drawing/2014/main" id="{83C30F0E-2896-41E7-B5B5-FEA75B638D2C}"/>
                </a:ext>
              </a:extLst>
            </p:cNvPr>
            <p:cNvSpPr/>
            <p:nvPr/>
          </p:nvSpPr>
          <p:spPr>
            <a:xfrm>
              <a:off x="2620350" y="3839190"/>
              <a:ext cx="578614" cy="381000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ETCD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Rounded Rectangle 22">
            <a:extLst>
              <a:ext uri="{FF2B5EF4-FFF2-40B4-BE49-F238E27FC236}">
                <a16:creationId xmlns:a16="http://schemas.microsoft.com/office/drawing/2014/main" id="{A98A60E6-0BE7-48BD-A470-9423D1C4C246}"/>
              </a:ext>
            </a:extLst>
          </p:cNvPr>
          <p:cNvSpPr/>
          <p:nvPr/>
        </p:nvSpPr>
        <p:spPr>
          <a:xfrm>
            <a:off x="3859323" y="1231458"/>
            <a:ext cx="1557309" cy="381000"/>
          </a:xfrm>
          <a:prstGeom prst="roundRect">
            <a:avLst/>
          </a:prstGeom>
          <a:pattFill prst="lgCheck">
            <a:fgClr>
              <a:srgbClr val="FFD965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EdgeController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ounded Rectangle 22">
            <a:extLst>
              <a:ext uri="{FF2B5EF4-FFF2-40B4-BE49-F238E27FC236}">
                <a16:creationId xmlns:a16="http://schemas.microsoft.com/office/drawing/2014/main" id="{75AB8582-B276-412A-9401-EE892D99FC54}"/>
              </a:ext>
            </a:extLst>
          </p:cNvPr>
          <p:cNvSpPr/>
          <p:nvPr/>
        </p:nvSpPr>
        <p:spPr>
          <a:xfrm>
            <a:off x="3910517" y="653234"/>
            <a:ext cx="2124068" cy="381000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Mission State Pruner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9D1336-90D1-4601-98BB-8F4C17AA5B1D}"/>
              </a:ext>
            </a:extLst>
          </p:cNvPr>
          <p:cNvCxnSpPr>
            <a:cxnSpLocks/>
          </p:cNvCxnSpPr>
          <p:nvPr/>
        </p:nvCxnSpPr>
        <p:spPr>
          <a:xfrm flipH="1">
            <a:off x="4998773" y="1747520"/>
            <a:ext cx="1" cy="257227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31B244F-7E8F-4CE8-AB45-65226CE6EE2B}"/>
              </a:ext>
            </a:extLst>
          </p:cNvPr>
          <p:cNvCxnSpPr/>
          <p:nvPr/>
        </p:nvCxnSpPr>
        <p:spPr>
          <a:xfrm flipH="1">
            <a:off x="2184288" y="1520069"/>
            <a:ext cx="15573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9491CD5-2CB2-4B70-AB42-B0C76AAF65F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45243" y="843735"/>
            <a:ext cx="1638487" cy="55438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ounded Rectangle 22">
            <a:extLst>
              <a:ext uri="{FF2B5EF4-FFF2-40B4-BE49-F238E27FC236}">
                <a16:creationId xmlns:a16="http://schemas.microsoft.com/office/drawing/2014/main" id="{44183CB0-A532-4D33-8FB3-B0D6A012A4BA}"/>
              </a:ext>
            </a:extLst>
          </p:cNvPr>
          <p:cNvSpPr/>
          <p:nvPr/>
        </p:nvSpPr>
        <p:spPr>
          <a:xfrm>
            <a:off x="9106496" y="1838808"/>
            <a:ext cx="797836" cy="381000"/>
          </a:xfrm>
          <a:prstGeom prst="roundRect">
            <a:avLst/>
          </a:prstGeom>
          <a:pattFill prst="lgCheck">
            <a:fgClr>
              <a:srgbClr val="FFD965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Rounded Rectangle 22">
            <a:extLst>
              <a:ext uri="{FF2B5EF4-FFF2-40B4-BE49-F238E27FC236}">
                <a16:creationId xmlns:a16="http://schemas.microsoft.com/office/drawing/2014/main" id="{9558EEFD-BF6A-4273-B1F6-483010198AA3}"/>
              </a:ext>
            </a:extLst>
          </p:cNvPr>
          <p:cNvSpPr/>
          <p:nvPr/>
        </p:nvSpPr>
        <p:spPr>
          <a:xfrm>
            <a:off x="9133109" y="2474010"/>
            <a:ext cx="797836" cy="381000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ounded Rectangle 25">
            <a:extLst>
              <a:ext uri="{FF2B5EF4-FFF2-40B4-BE49-F238E27FC236}">
                <a16:creationId xmlns:a16="http://schemas.microsoft.com/office/drawing/2014/main" id="{D638C661-CC43-4299-997D-1360A5A68BC0}"/>
              </a:ext>
            </a:extLst>
          </p:cNvPr>
          <p:cNvSpPr/>
          <p:nvPr/>
        </p:nvSpPr>
        <p:spPr>
          <a:xfrm>
            <a:off x="9133109" y="3093649"/>
            <a:ext cx="797836" cy="374045"/>
          </a:xfrm>
          <a:prstGeom prst="roundRect">
            <a:avLst/>
          </a:prstGeom>
          <a:solidFill>
            <a:srgbClr val="FFD96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ounded Rectangle 22">
            <a:extLst>
              <a:ext uri="{FF2B5EF4-FFF2-40B4-BE49-F238E27FC236}">
                <a16:creationId xmlns:a16="http://schemas.microsoft.com/office/drawing/2014/main" id="{36AC27DE-122D-4D4D-BB1E-B08C10BAD1CB}"/>
              </a:ext>
            </a:extLst>
          </p:cNvPr>
          <p:cNvSpPr/>
          <p:nvPr/>
        </p:nvSpPr>
        <p:spPr>
          <a:xfrm>
            <a:off x="5732804" y="1419323"/>
            <a:ext cx="1557309" cy="381000"/>
          </a:xfrm>
          <a:prstGeom prst="roundRect">
            <a:avLst/>
          </a:prstGeom>
          <a:pattFill prst="lgCheck">
            <a:fgClr>
              <a:srgbClr val="FFD965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SyncController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CF37858-2086-414B-A7DB-65B081D261ED}"/>
              </a:ext>
            </a:extLst>
          </p:cNvPr>
          <p:cNvCxnSpPr>
            <a:cxnSpLocks/>
          </p:cNvCxnSpPr>
          <p:nvPr/>
        </p:nvCxnSpPr>
        <p:spPr>
          <a:xfrm flipH="1">
            <a:off x="2184288" y="1688689"/>
            <a:ext cx="35485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B058F15-AF3D-4B02-82BC-D6E85E9325D4}"/>
              </a:ext>
            </a:extLst>
          </p:cNvPr>
          <p:cNvCxnSpPr>
            <a:cxnSpLocks/>
          </p:cNvCxnSpPr>
          <p:nvPr/>
        </p:nvCxnSpPr>
        <p:spPr>
          <a:xfrm flipH="1">
            <a:off x="6032773" y="1838808"/>
            <a:ext cx="1" cy="257227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04F3AD3-BD0E-4988-91CE-8B1A4E667A0A}"/>
              </a:ext>
            </a:extLst>
          </p:cNvPr>
          <p:cNvSpPr txBox="1"/>
          <p:nvPr/>
        </p:nvSpPr>
        <p:spPr>
          <a:xfrm>
            <a:off x="10075950" y="1859073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Updated</a:t>
            </a:r>
            <a:endParaRPr 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5D09D9-D22E-4A59-83D0-8F04166635C7}"/>
              </a:ext>
            </a:extLst>
          </p:cNvPr>
          <p:cNvSpPr txBox="1"/>
          <p:nvPr/>
        </p:nvSpPr>
        <p:spPr>
          <a:xfrm>
            <a:off x="10112246" y="2495233"/>
            <a:ext cx="1915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New Component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DA0E73-0C06-437A-B907-E91CB3F3C352}"/>
              </a:ext>
            </a:extLst>
          </p:cNvPr>
          <p:cNvSpPr txBox="1"/>
          <p:nvPr/>
        </p:nvSpPr>
        <p:spPr>
          <a:xfrm>
            <a:off x="10168392" y="3090446"/>
            <a:ext cx="1410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 Change 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8A96711D-24D5-49EB-BC8A-CC8AB91FA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7950" y="5700119"/>
            <a:ext cx="10515600" cy="1325563"/>
          </a:xfrm>
        </p:spPr>
        <p:txBody>
          <a:bodyPr/>
          <a:lstStyle/>
          <a:p>
            <a:r>
              <a:rPr lang="en-US" dirty="0"/>
              <a:t>Code Change Overview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4011C4-482A-421E-960F-61916E9B44C2}"/>
              </a:ext>
            </a:extLst>
          </p:cNvPr>
          <p:cNvSpPr txBox="1"/>
          <p:nvPr/>
        </p:nvSpPr>
        <p:spPr>
          <a:xfrm>
            <a:off x="7403924" y="2587206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KubeEdge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656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D41D-99EC-48DE-8E39-6591BD8D5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to Existing Modules: Cloud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1CF41-0450-495E-8933-EAF7A652C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EdgeController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Upstream: handles the reception of mission state message and </a:t>
            </a:r>
            <a:r>
              <a:rPr lang="en-US" dirty="0" err="1"/>
              <a:t>edgecluster</a:t>
            </a:r>
            <a:r>
              <a:rPr lang="en-US" dirty="0"/>
              <a:t> status message.</a:t>
            </a:r>
          </a:p>
          <a:p>
            <a:pPr lvl="1"/>
            <a:r>
              <a:rPr lang="en-US" dirty="0"/>
              <a:t>Downstream:</a:t>
            </a:r>
            <a:br>
              <a:rPr lang="en-US" dirty="0"/>
            </a:br>
            <a:r>
              <a:rPr lang="en-US" dirty="0"/>
              <a:t>Send the info of Mission to </a:t>
            </a:r>
            <a:r>
              <a:rPr lang="en-US" dirty="0" err="1"/>
              <a:t>EdgeClusters</a:t>
            </a:r>
            <a:r>
              <a:rPr lang="en-US" dirty="0"/>
              <a:t> when there are events of Mission/</a:t>
            </a:r>
            <a:r>
              <a:rPr lang="en-US" dirty="0" err="1"/>
              <a:t>EdgeClusters</a:t>
            </a:r>
            <a:endParaRPr lang="en-US" dirty="0"/>
          </a:p>
          <a:p>
            <a:pPr lvl="1"/>
            <a:r>
              <a:rPr lang="en-US" dirty="0"/>
              <a:t>Code </a:t>
            </a:r>
            <a:r>
              <a:rPr lang="en-US" altLang="zh-CN" dirty="0"/>
              <a:t>Path:</a:t>
            </a:r>
            <a:r>
              <a:rPr lang="zh-CN" altLang="en-US" dirty="0"/>
              <a:t> </a:t>
            </a:r>
            <a:r>
              <a:rPr lang="en-US" altLang="zh-CN" dirty="0"/>
              <a:t>cloud/pkg/</a:t>
            </a:r>
            <a:r>
              <a:rPr lang="en-US" altLang="zh-CN" dirty="0" err="1"/>
              <a:t>edgecontroller</a:t>
            </a:r>
            <a:r>
              <a:rPr lang="en-US" altLang="zh-CN" dirty="0"/>
              <a:t>/controller</a:t>
            </a:r>
            <a:endParaRPr lang="en-US" dirty="0"/>
          </a:p>
          <a:p>
            <a:r>
              <a:rPr lang="en-US" dirty="0" err="1"/>
              <a:t>SyncController</a:t>
            </a:r>
            <a:endParaRPr lang="en-US" dirty="0"/>
          </a:p>
          <a:p>
            <a:pPr lvl="1"/>
            <a:r>
              <a:rPr lang="en-US" dirty="0"/>
              <a:t>Add the handling of mission resources</a:t>
            </a:r>
          </a:p>
          <a:p>
            <a:pPr lvl="1"/>
            <a:r>
              <a:rPr lang="en-US" dirty="0" err="1"/>
              <a:t>CodePath</a:t>
            </a:r>
            <a:r>
              <a:rPr lang="en-US" dirty="0"/>
              <a:t>: cloud/pkg/</a:t>
            </a:r>
            <a:r>
              <a:rPr lang="en-US" dirty="0" err="1"/>
              <a:t>synccontroller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4489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26B58A8FAD4A4E85C1DCEF7CCFBBF2" ma:contentTypeVersion="5" ma:contentTypeDescription="Create a new document." ma:contentTypeScope="" ma:versionID="c95a2f4562dc267abbd37c5ac908d00e">
  <xsd:schema xmlns:xsd="http://www.w3.org/2001/XMLSchema" xmlns:xs="http://www.w3.org/2001/XMLSchema" xmlns:p="http://schemas.microsoft.com/office/2006/metadata/properties" xmlns:ns3="7409d301-a4cf-40a6-bfee-dbaca44f6b76" xmlns:ns4="bf34258b-9027-4758-8063-5917212122fb" targetNamespace="http://schemas.microsoft.com/office/2006/metadata/properties" ma:root="true" ma:fieldsID="0ef8f970ae9a58b6bcc8621e5f5c0ed0" ns3:_="" ns4:_="">
    <xsd:import namespace="7409d301-a4cf-40a6-bfee-dbaca44f6b76"/>
    <xsd:import namespace="bf34258b-9027-4758-8063-5917212122f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9d301-a4cf-40a6-bfee-dbaca44f6b7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4258b-9027-4758-8063-5917212122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018623-158A-47F1-9E23-BF4FB67BA38C}">
  <ds:schemaRefs>
    <ds:schemaRef ds:uri="http://purl.org/dc/terms/"/>
    <ds:schemaRef ds:uri="7409d301-a4cf-40a6-bfee-dbaca44f6b76"/>
    <ds:schemaRef ds:uri="bf34258b-9027-4758-8063-5917212122fb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E5E0B011-613B-48C5-9600-D9B272C044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9833B3-BF4F-4AE8-AC77-4DFA579068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09d301-a4cf-40a6-bfee-dbaca44f6b76"/>
    <ds:schemaRef ds:uri="bf34258b-9027-4758-8063-5917212122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1569</TotalTime>
  <Words>1167</Words>
  <Application>Microsoft Office PowerPoint</Application>
  <PresentationFormat>Widescreen</PresentationFormat>
  <Paragraphs>161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SFMono-Regular</vt:lpstr>
      <vt:lpstr>Algerian</vt:lpstr>
      <vt:lpstr>Arial</vt:lpstr>
      <vt:lpstr>Arial Nova Cond</vt:lpstr>
      <vt:lpstr>Calibri</vt:lpstr>
      <vt:lpstr>Century Gothic</vt:lpstr>
      <vt:lpstr>Wingdings 3</vt:lpstr>
      <vt:lpstr>Wisp</vt:lpstr>
      <vt:lpstr>From KubeEdge To Fornax Overview of the PoC Coding</vt:lpstr>
      <vt:lpstr>From 300 Feet</vt:lpstr>
      <vt:lpstr>PowerPoint Presentation</vt:lpstr>
      <vt:lpstr>Overview of New CRDs</vt:lpstr>
      <vt:lpstr>Mission CRD</vt:lpstr>
      <vt:lpstr>EdgeCluster CRD</vt:lpstr>
      <vt:lpstr>PowerPoint Presentation</vt:lpstr>
      <vt:lpstr>Code Change Overview</vt:lpstr>
      <vt:lpstr>Change to Existing Modules: Cloud Side</vt:lpstr>
      <vt:lpstr>Change to Existing Modules: Edge Side</vt:lpstr>
      <vt:lpstr>New Module: Mission State Pruner</vt:lpstr>
      <vt:lpstr>New Module: ClusterD</vt:lpstr>
      <vt:lpstr>Class Diagram of ClusterD</vt:lpstr>
      <vt:lpstr>PowerPoint Presentation</vt:lpstr>
      <vt:lpstr>Tips &amp; Tricks  I </vt:lpstr>
      <vt:lpstr>Tips &amp; Tricks  II </vt:lpstr>
      <vt:lpstr>Tips &amp; Tricks  III </vt:lpstr>
      <vt:lpstr>Test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Qian Chen</dc:creator>
  <cp:lastModifiedBy>Qian Chen</cp:lastModifiedBy>
  <cp:revision>8</cp:revision>
  <dcterms:created xsi:type="dcterms:W3CDTF">2021-05-25T17:01:50Z</dcterms:created>
  <dcterms:modified xsi:type="dcterms:W3CDTF">2021-05-27T22:18:35Z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0x010100DA26B58A8FAD4A4E85C1DCEF7CCFBBF2</vt:lpwstr>
  </property>
</Properties>
</file>