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256" r:id="rId5"/>
    <p:sldId id="258" r:id="rId6"/>
    <p:sldId id="259" r:id="rId7"/>
    <p:sldId id="257" r:id="rId8"/>
    <p:sldId id="263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Chen" initials="QC" lastIdx="1" clrIdx="0">
    <p:extLst>
      <p:ext uri="{19B8F6BF-5375-455C-9EA6-DF929625EA0E}">
        <p15:presenceInfo xmlns:p15="http://schemas.microsoft.com/office/powerpoint/2012/main" userId="S::qchen@futurewei.com::1e7bc7e2-e2c6-402f-b39e-4ecb57522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FD009-55D6-4FB7-A02A-0FD2927A3FA5}" v="514" dt="2021-05-12T19:50:5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2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71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3B6-4770-45DA-B94A-89F7898D3BD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A52-6887-4627-B5E4-8EBEB8E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526" y="1427162"/>
            <a:ext cx="10006362" cy="2840037"/>
          </a:xfrm>
        </p:spPr>
        <p:txBody>
          <a:bodyPr>
            <a:normAutofit/>
          </a:bodyPr>
          <a:lstStyle/>
          <a:p>
            <a:r>
              <a:rPr lang="en-US" altLang="zh-CN" dirty="0"/>
              <a:t>Mission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n-US" altLang="zh-CN" dirty="0"/>
              <a:t> State Check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br>
              <a:rPr lang="en-US" altLang="zh-CN" dirty="0"/>
            </a:br>
            <a:r>
              <a:rPr lang="en-US" altLang="zh-CN" dirty="0"/>
              <a:t>Solution to Management in Hierarchical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A67-4516-4EE2-A7AE-6D963765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Extend Mission CRD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193EE-2F6E-4FFD-BFAE-C47B63E7E02B}"/>
              </a:ext>
            </a:extLst>
          </p:cNvPr>
          <p:cNvSpPr txBox="1"/>
          <p:nvPr/>
        </p:nvSpPr>
        <p:spPr>
          <a:xfrm>
            <a:off x="352838" y="1941631"/>
            <a:ext cx="3166025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AF63D-3E35-4664-80FF-6D55D459E840}"/>
              </a:ext>
            </a:extLst>
          </p:cNvPr>
          <p:cNvSpPr txBox="1"/>
          <p:nvPr/>
        </p:nvSpPr>
        <p:spPr>
          <a:xfrm>
            <a:off x="4495876" y="1443841"/>
            <a:ext cx="3563796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stateCheck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altLang="zh-CN" sz="2000" dirty="0"/>
              <a:t>         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state: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map[string]string</a:t>
            </a:r>
            <a:r>
              <a:rPr lang="en-US" altLang="zh-CN" sz="2000" dirty="0"/>
              <a:t>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73CF4-A6FD-4F7B-BC5E-1F6C8DF8FEAE}"/>
              </a:ext>
            </a:extLst>
          </p:cNvPr>
          <p:cNvSpPr txBox="1"/>
          <p:nvPr/>
        </p:nvSpPr>
        <p:spPr>
          <a:xfrm>
            <a:off x="8462820" y="537667"/>
            <a:ext cx="3376342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 to get mission status.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empty, use </a:t>
            </a:r>
            <a:br>
              <a:rPr lang="en-US" sz="1600" dirty="0"/>
            </a:b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kubectl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get [</a:t>
            </a:r>
            <a:r>
              <a:rPr lang="en-US" sz="1600" dirty="0" err="1">
                <a:solidFill>
                  <a:srgbClr val="00B0F0"/>
                </a:solidFill>
                <a:latin typeface="Arial Nova Cond" panose="020B0506020202020204" pitchFamily="34" charset="0"/>
              </a:rPr>
              <a:t>resource_created_in_mission</a:t>
            </a:r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C58F-5388-4ED1-9C86-158B81D3267C}"/>
              </a:ext>
            </a:extLst>
          </p:cNvPr>
          <p:cNvSpPr txBox="1"/>
          <p:nvPr/>
        </p:nvSpPr>
        <p:spPr>
          <a:xfrm>
            <a:off x="8582748" y="4965083"/>
            <a:ext cx="314060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Aggregated status info, like: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cluster1: succeeded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cluster2: failed</a:t>
            </a:r>
          </a:p>
          <a:p>
            <a:r>
              <a:rPr lang="en-US" sz="1600" dirty="0">
                <a:solidFill>
                  <a:srgbClr val="00B0F0"/>
                </a:solidFill>
                <a:latin typeface="Arial Nova Cond" panose="020B0506020202020204" pitchFamily="34" charset="0"/>
              </a:rPr>
              <a:t>    cluster3: succeeded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F289B-4A03-4140-AA70-AC15A1701263}"/>
              </a:ext>
            </a:extLst>
          </p:cNvPr>
          <p:cNvCxnSpPr>
            <a:cxnSpLocks/>
          </p:cNvCxnSpPr>
          <p:nvPr/>
        </p:nvCxnSpPr>
        <p:spPr>
          <a:xfrm flipH="1">
            <a:off x="6807994" y="1677451"/>
            <a:ext cx="1654827" cy="17515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9EE4C-26DE-4714-B996-6B5D176C2968}"/>
              </a:ext>
            </a:extLst>
          </p:cNvPr>
          <p:cNvCxnSpPr>
            <a:cxnSpLocks/>
          </p:cNvCxnSpPr>
          <p:nvPr/>
        </p:nvCxnSpPr>
        <p:spPr>
          <a:xfrm flipH="1" flipV="1">
            <a:off x="7189076" y="3935073"/>
            <a:ext cx="1333237" cy="11303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23BEF1-A91E-407D-8363-2B9FBF75FC67}"/>
              </a:ext>
            </a:extLst>
          </p:cNvPr>
          <p:cNvSpPr/>
          <p:nvPr/>
        </p:nvSpPr>
        <p:spPr>
          <a:xfrm>
            <a:off x="4553081" y="3025698"/>
            <a:ext cx="3329678" cy="1590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rrow: Slight curve with solid fill">
            <a:extLst>
              <a:ext uri="{FF2B5EF4-FFF2-40B4-BE49-F238E27FC236}">
                <a16:creationId xmlns:a16="http://schemas.microsoft.com/office/drawing/2014/main" id="{BFA8B9DB-8C02-4800-B126-23C10359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2817" y="295178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C2E0D-B70D-47C6-B57B-EB9ED51FC6F4}"/>
              </a:ext>
            </a:extLst>
          </p:cNvPr>
          <p:cNvSpPr txBox="1"/>
          <p:nvPr/>
        </p:nvSpPr>
        <p:spPr>
          <a:xfrm>
            <a:off x="1272929" y="5470047"/>
            <a:ext cx="669766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 the keyword “State”, instead of “Status”, as K8s forbids</a:t>
            </a:r>
          </a:p>
          <a:p>
            <a:r>
              <a:rPr lang="en-US" dirty="0">
                <a:solidFill>
                  <a:schemeClr val="accent1"/>
                </a:solidFill>
              </a:rPr>
              <a:t> users to patch “Status”.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8069-082F-4BE2-82A4-5E1465F99A17}"/>
              </a:ext>
            </a:extLst>
          </p:cNvPr>
          <p:cNvCxnSpPr>
            <a:cxnSpLocks/>
          </p:cNvCxnSpPr>
          <p:nvPr/>
        </p:nvCxnSpPr>
        <p:spPr>
          <a:xfrm flipV="1">
            <a:off x="3913527" y="4031106"/>
            <a:ext cx="787188" cy="13830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2795F87-6D9A-48E5-AE60-5C0C41F4BCA4}"/>
              </a:ext>
            </a:extLst>
          </p:cNvPr>
          <p:cNvSpPr txBox="1"/>
          <p:nvPr/>
        </p:nvSpPr>
        <p:spPr>
          <a:xfrm>
            <a:off x="1673906" y="4210312"/>
            <a:ext cx="10375043" cy="140038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Prune the disconnected</a:t>
            </a:r>
            <a:br>
              <a:rPr lang="en-US" dirty="0"/>
            </a:br>
            <a:r>
              <a:rPr lang="en-US" dirty="0"/>
              <a:t>Anew module in </a:t>
            </a:r>
            <a:r>
              <a:rPr lang="en-US" dirty="0" err="1"/>
              <a:t>cloudcore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Mission State Pruner</a:t>
            </a:r>
            <a:r>
              <a:rPr lang="en-US" dirty="0"/>
              <a:t>. It Periodically check the heartbeat of underlying </a:t>
            </a:r>
            <a:r>
              <a:rPr lang="en-US" dirty="0" err="1"/>
              <a:t>edgeclusters</a:t>
            </a:r>
            <a:r>
              <a:rPr lang="en-US" dirty="0"/>
              <a:t>, remove/update the corresponding entries of disconnected </a:t>
            </a:r>
            <a:r>
              <a:rPr lang="en-US" dirty="0" err="1"/>
              <a:t>edgeclusters</a:t>
            </a:r>
            <a:r>
              <a:rPr lang="en-US" dirty="0"/>
              <a:t> in the state map. </a:t>
            </a: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69D0-9BC1-43EE-A762-D036FA27ECE1}"/>
              </a:ext>
            </a:extLst>
          </p:cNvPr>
          <p:cNvSpPr txBox="1"/>
          <p:nvPr/>
        </p:nvSpPr>
        <p:spPr>
          <a:xfrm>
            <a:off x="1654844" y="828288"/>
            <a:ext cx="10071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Check local state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Run state-check command periodically (by default once per 10s) and insert/update the following entry in state map, like:</a:t>
            </a:r>
            <a:br>
              <a:rPr lang="en-US" dirty="0"/>
            </a:br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F2099-4C95-4270-9417-6678B00B6D71}"/>
              </a:ext>
            </a:extLst>
          </p:cNvPr>
          <p:cNvSpPr txBox="1"/>
          <p:nvPr/>
        </p:nvSpPr>
        <p:spPr>
          <a:xfrm>
            <a:off x="1654844" y="2136277"/>
            <a:ext cx="1029160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Aggregate State :</a:t>
            </a:r>
            <a:br>
              <a:rPr lang="en-US" dirty="0"/>
            </a:br>
            <a:r>
              <a:rPr lang="en-US" dirty="0"/>
              <a:t>When receiving a mission state update from underlying clusters, update the mission state:</a:t>
            </a:r>
          </a:p>
          <a:p>
            <a:pPr lvl="1"/>
            <a:r>
              <a:rPr lang="en-US" dirty="0"/>
              <a:t>For ex, cluster AAA got the mission state update from cluster BBB like: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BBB: succeeded</a:t>
            </a:r>
          </a:p>
          <a:p>
            <a:pPr lvl="1"/>
            <a:r>
              <a:rPr lang="en-US" dirty="0"/>
              <a:t>The mission state saved in cluster AAA becomes: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AAA/BBB: succeeded</a:t>
            </a:r>
          </a:p>
          <a:p>
            <a:pPr marL="342900" indent="-342900">
              <a:buAutoNum type="arabicPeriod"/>
            </a:pP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842F2-C824-4222-B887-0FE8069C2FCF}"/>
              </a:ext>
            </a:extLst>
          </p:cNvPr>
          <p:cNvSpPr txBox="1"/>
          <p:nvPr/>
        </p:nvSpPr>
        <p:spPr>
          <a:xfrm>
            <a:off x="1673906" y="5477747"/>
            <a:ext cx="10375043" cy="156966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Report</a:t>
            </a:r>
          </a:p>
          <a:p>
            <a:r>
              <a:rPr lang="en-US" dirty="0"/>
              <a:t>Update the mission state to its upper layer </a:t>
            </a:r>
          </a:p>
          <a:p>
            <a:pPr marL="342900" indent="-342900">
              <a:buAutoNum type="arabicParenR"/>
            </a:pPr>
            <a:r>
              <a:rPr lang="en-US" dirty="0"/>
              <a:t>if there is any change. </a:t>
            </a:r>
          </a:p>
          <a:p>
            <a:pPr marL="342900" indent="-342900">
              <a:buAutoNum type="arabicParenR"/>
            </a:pPr>
            <a:r>
              <a:rPr lang="en-US" dirty="0"/>
              <a:t>At least once for a given long period (1m for now)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87D61D8-F3D3-454A-A9F5-3251FC28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How each </a:t>
            </a:r>
            <a:r>
              <a:rPr lang="en-US" dirty="0" err="1"/>
              <a:t>ClusterD</a:t>
            </a:r>
            <a:r>
              <a:rPr lang="en-US" dirty="0"/>
              <a:t> behaves?</a:t>
            </a:r>
          </a:p>
        </p:txBody>
      </p:sp>
    </p:spTree>
    <p:extLst>
      <p:ext uri="{BB962C8B-B14F-4D97-AF65-F5344CB8AC3E}">
        <p14:creationId xmlns:p14="http://schemas.microsoft.com/office/powerpoint/2010/main" val="35255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5021336" y="7288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1771963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6857580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4138059" y="28318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2076763" y="34414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4442859" y="34414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4442859" y="13384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9810437" y="30282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5326136" y="13384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Designer Vector Workspace - Computer User Icon Png Clipart - Full Size  Clipart (#1264174) - PinClipart">
            <a:extLst>
              <a:ext uri="{FF2B5EF4-FFF2-40B4-BE49-F238E27FC236}">
                <a16:creationId xmlns:a16="http://schemas.microsoft.com/office/drawing/2014/main" id="{2A746EC6-2032-4FB2-8613-DCFAFB40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3" y="260554"/>
            <a:ext cx="4801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7069D2-870D-4055-B6A9-CEEA0017A1E5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1430075" y="445220"/>
            <a:ext cx="3743661" cy="5884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0A1FE3-F86C-4A7C-A942-B82A280F372F}"/>
              </a:ext>
            </a:extLst>
          </p:cNvPr>
          <p:cNvSpPr txBox="1"/>
          <p:nvPr/>
        </p:nvSpPr>
        <p:spPr>
          <a:xfrm>
            <a:off x="2092794" y="772046"/>
            <a:ext cx="1309974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1. Issue a Mission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4832435" y="35103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2270653" y="50452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6405220" y="51577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9378032" y="32307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5495712" y="9103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F86B0-FBFF-4443-AB4F-0CF96DF81F9C}"/>
              </a:ext>
            </a:extLst>
          </p:cNvPr>
          <p:cNvSpPr txBox="1"/>
          <p:nvPr/>
        </p:nvSpPr>
        <p:spPr>
          <a:xfrm>
            <a:off x="3079023" y="165424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3A94-9B47-41F1-84AA-0B7E1AEE6F23}"/>
              </a:ext>
            </a:extLst>
          </p:cNvPr>
          <p:cNvSpPr txBox="1"/>
          <p:nvPr/>
        </p:nvSpPr>
        <p:spPr>
          <a:xfrm>
            <a:off x="2179739" y="2689099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962E2C-91E5-4276-9A46-FB563E648C0F}"/>
              </a:ext>
            </a:extLst>
          </p:cNvPr>
          <p:cNvSpPr txBox="1"/>
          <p:nvPr/>
        </p:nvSpPr>
        <p:spPr>
          <a:xfrm>
            <a:off x="8548663" y="1869690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899696" y="3848574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9BC12-D959-40BF-8573-F294DC76436E}"/>
              </a:ext>
            </a:extLst>
          </p:cNvPr>
          <p:cNvSpPr txBox="1"/>
          <p:nvPr/>
        </p:nvSpPr>
        <p:spPr>
          <a:xfrm>
            <a:off x="1016014" y="403085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4698B-C366-4371-A209-68782A647B8B}"/>
              </a:ext>
            </a:extLst>
          </p:cNvPr>
          <p:cNvSpPr txBox="1"/>
          <p:nvPr/>
        </p:nvSpPr>
        <p:spPr>
          <a:xfrm>
            <a:off x="4896233" y="4621964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2492028" y="5507090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7645053" y="5178716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5084183" y="2552207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7. Aggregate the status and report to c: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1DC5C7-EAC9-4F76-9A64-CDEC79875680}"/>
              </a:ext>
            </a:extLst>
          </p:cNvPr>
          <p:cNvSpPr txBox="1"/>
          <p:nvPr/>
        </p:nvSpPr>
        <p:spPr>
          <a:xfrm>
            <a:off x="5836455" y="567689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5. Aggregate the status and have status: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c1: c1_status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7757475" y="334831"/>
            <a:ext cx="1821481" cy="1277273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8. Aggregate the status and have status: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1E28BF13-70F6-469C-9B11-C657B9DE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1806" y="569641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F7C862-B0BC-4640-8F44-D70A608C98D7}"/>
              </a:ext>
            </a:extLst>
          </p:cNvPr>
          <p:cNvSpPr txBox="1"/>
          <p:nvPr/>
        </p:nvSpPr>
        <p:spPr>
          <a:xfrm>
            <a:off x="8247460" y="6044620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A2ADC-FF22-4A65-BA05-B57138D26BA5}"/>
              </a:ext>
            </a:extLst>
          </p:cNvPr>
          <p:cNvSpPr txBox="1"/>
          <p:nvPr/>
        </p:nvSpPr>
        <p:spPr>
          <a:xfrm>
            <a:off x="8911928" y="59907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DOWNWARD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AC67F2-8E84-46FC-BF5C-9DE9BBB6D244}"/>
              </a:ext>
            </a:extLst>
          </p:cNvPr>
          <p:cNvSpPr txBox="1"/>
          <p:nvPr/>
        </p:nvSpPr>
        <p:spPr>
          <a:xfrm>
            <a:off x="8258372" y="6491639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76323-ADEF-4CDB-96BA-EF39466C65F6}"/>
              </a:ext>
            </a:extLst>
          </p:cNvPr>
          <p:cNvSpPr txBox="1"/>
          <p:nvPr/>
        </p:nvSpPr>
        <p:spPr>
          <a:xfrm>
            <a:off x="8931594" y="64145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E9C29-7A6B-4C04-AB24-31FD5E5C15E5}"/>
              </a:ext>
            </a:extLst>
          </p:cNvPr>
          <p:cNvSpPr txBox="1"/>
          <p:nvPr/>
        </p:nvSpPr>
        <p:spPr>
          <a:xfrm>
            <a:off x="3301905" y="634472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 : Hierarchical State Update</a:t>
            </a:r>
          </a:p>
        </p:txBody>
      </p:sp>
    </p:spTree>
    <p:extLst>
      <p:ext uri="{BB962C8B-B14F-4D97-AF65-F5344CB8AC3E}">
        <p14:creationId xmlns:p14="http://schemas.microsoft.com/office/powerpoint/2010/main" val="16417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4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4142936" y="3616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893563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5979180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3259659" y="24646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1198363" y="30742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3564459" y="30742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3564459" y="9712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8932037" y="26610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4447736" y="9712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3954035" y="31431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1392253" y="46780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5526820" y="479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8499632" y="28635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4617312" y="5431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021296" y="348137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1613628" y="5139890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6766653" y="4811516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3988976" y="2241249"/>
            <a:ext cx="1821481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5239200" y="266347"/>
            <a:ext cx="1821481" cy="1107996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08BEF31E-F00E-4F6D-8A44-63816DDD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459" y="126073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9A885D-B399-405D-880C-D0DDCDAAF832}"/>
              </a:ext>
            </a:extLst>
          </p:cNvPr>
          <p:cNvSpPr txBox="1"/>
          <p:nvPr/>
        </p:nvSpPr>
        <p:spPr>
          <a:xfrm>
            <a:off x="9541637" y="331489"/>
            <a:ext cx="2101544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c1: cluster disconnected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788358-3BAB-4632-92FA-85BA508391A1}"/>
              </a:ext>
            </a:extLst>
          </p:cNvPr>
          <p:cNvSpPr/>
          <p:nvPr/>
        </p:nvSpPr>
        <p:spPr>
          <a:xfrm>
            <a:off x="7964069" y="615185"/>
            <a:ext cx="777600" cy="25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C94D2-B721-4D7E-BA41-5CDBC8089011}"/>
              </a:ext>
            </a:extLst>
          </p:cNvPr>
          <p:cNvSpPr txBox="1"/>
          <p:nvPr/>
        </p:nvSpPr>
        <p:spPr>
          <a:xfrm>
            <a:off x="7233492" y="917006"/>
            <a:ext cx="230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ova Cond" panose="020B0506020202020204" pitchFamily="34" charset="0"/>
              </a:rPr>
              <a:t>Pruner detects C1 has no heart-beat for 1 minute.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D96FB7-8DD1-484C-8E19-1EBB9E2EB42D}"/>
              </a:ext>
            </a:extLst>
          </p:cNvPr>
          <p:cNvSpPr txBox="1"/>
          <p:nvPr/>
        </p:nvSpPr>
        <p:spPr>
          <a:xfrm>
            <a:off x="3918815" y="6151152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II : An </a:t>
            </a:r>
            <a:r>
              <a:rPr lang="en-US" b="1" dirty="0" err="1"/>
              <a:t>EdgeCluster</a:t>
            </a:r>
            <a:r>
              <a:rPr lang="en-US" b="1" dirty="0"/>
              <a:t> Goes Offline</a:t>
            </a:r>
          </a:p>
        </p:txBody>
      </p:sp>
    </p:spTree>
    <p:extLst>
      <p:ext uri="{BB962C8B-B14F-4D97-AF65-F5344CB8AC3E}">
        <p14:creationId xmlns:p14="http://schemas.microsoft.com/office/powerpoint/2010/main" val="11221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4142936" y="3616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893563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5979180" y="44887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3259659" y="24646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1198363" y="30742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3564459" y="30742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3564459" y="9712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8932037" y="26610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4447736" y="9712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3954035" y="31431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1392253" y="46780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5526820" y="479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8499632" y="28635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4617312" y="5431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021296" y="348137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1613628" y="5139890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6766653" y="4811516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4328459" y="2766491"/>
            <a:ext cx="1821481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10008199" y="417258"/>
            <a:ext cx="1821481" cy="1107996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08BEF31E-F00E-4F6D-8A44-63816DDDA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459" y="126073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9A885D-B399-405D-880C-D0DDCDAAF832}"/>
              </a:ext>
            </a:extLst>
          </p:cNvPr>
          <p:cNvSpPr txBox="1"/>
          <p:nvPr/>
        </p:nvSpPr>
        <p:spPr>
          <a:xfrm>
            <a:off x="5305956" y="466162"/>
            <a:ext cx="2101544" cy="769441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Mission State: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c1: cluster disconnected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2788358-3BAB-4632-92FA-85BA508391A1}"/>
              </a:ext>
            </a:extLst>
          </p:cNvPr>
          <p:cNvSpPr/>
          <p:nvPr/>
        </p:nvSpPr>
        <p:spPr>
          <a:xfrm>
            <a:off x="7964069" y="615185"/>
            <a:ext cx="777600" cy="25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C94D2-B721-4D7E-BA41-5CDBC8089011}"/>
              </a:ext>
            </a:extLst>
          </p:cNvPr>
          <p:cNvSpPr txBox="1"/>
          <p:nvPr/>
        </p:nvSpPr>
        <p:spPr>
          <a:xfrm>
            <a:off x="7534632" y="964299"/>
            <a:ext cx="230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ova Cond" panose="020B0506020202020204" pitchFamily="34" charset="0"/>
              </a:rPr>
              <a:t>Receive State Update from C1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D96FB7-8DD1-484C-8E19-1EBB9E2EB42D}"/>
              </a:ext>
            </a:extLst>
          </p:cNvPr>
          <p:cNvSpPr txBox="1"/>
          <p:nvPr/>
        </p:nvSpPr>
        <p:spPr>
          <a:xfrm>
            <a:off x="3918815" y="6151152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 III : The Disconnected </a:t>
            </a:r>
            <a:r>
              <a:rPr lang="en-US" b="1" dirty="0" err="1"/>
              <a:t>EdgeCluster</a:t>
            </a:r>
            <a:r>
              <a:rPr lang="en-US" b="1" dirty="0"/>
              <a:t> Comes Back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AA290-0DD8-4BF7-A907-5FAFAD142B15}"/>
              </a:ext>
            </a:extLst>
          </p:cNvPr>
          <p:cNvCxnSpPr/>
          <p:nvPr/>
        </p:nvCxnSpPr>
        <p:spPr>
          <a:xfrm flipV="1">
            <a:off x="3645222" y="1105606"/>
            <a:ext cx="995427" cy="164618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8E78F0-7258-4127-927F-CCF61F2DF6D1}"/>
              </a:ext>
            </a:extLst>
          </p:cNvPr>
          <p:cNvSpPr txBox="1"/>
          <p:nvPr/>
        </p:nvSpPr>
        <p:spPr>
          <a:xfrm>
            <a:off x="4193471" y="2003804"/>
            <a:ext cx="1821481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Update Mission State</a:t>
            </a:r>
          </a:p>
          <a:p>
            <a:endParaRPr lang="en-US" sz="11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" grpId="0" animBg="1"/>
      <p:bldP spid="3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37" y="534933"/>
            <a:ext cx="8911687" cy="1280890"/>
          </a:xfrm>
        </p:spPr>
        <p:txBody>
          <a:bodyPr/>
          <a:lstStyle/>
          <a:p>
            <a:r>
              <a:rPr lang="en-US" dirty="0"/>
              <a:t>Use Case I : Deploy a Workload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5B0CB-44AB-45BF-9A40-A334D3A4296B}"/>
              </a:ext>
            </a:extLst>
          </p:cNvPr>
          <p:cNvSpPr txBox="1"/>
          <p:nvPr/>
        </p:nvSpPr>
        <p:spPr>
          <a:xfrm>
            <a:off x="709677" y="3250041"/>
            <a:ext cx="4605738" cy="16312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deployment_aaa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yaml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E90C-4E49-4239-A0C9-213A9E0C7905}"/>
              </a:ext>
            </a:extLst>
          </p:cNvPr>
          <p:cNvSpPr txBox="1"/>
          <p:nvPr/>
        </p:nvSpPr>
        <p:spPr>
          <a:xfrm>
            <a:off x="6623541" y="2480599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deployment-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 3 3  4s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cluster disconnected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93A6C-DA30-4021-9884-CF374CE3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15" y="1815823"/>
            <a:ext cx="6320685" cy="3777622"/>
          </a:xfrm>
        </p:spPr>
        <p:txBody>
          <a:bodyPr/>
          <a:lstStyle/>
          <a:p>
            <a:r>
              <a:rPr lang="en-US" dirty="0"/>
              <a:t>Deploy a deployment </a:t>
            </a:r>
            <a:r>
              <a:rPr lang="en-US" dirty="0" err="1"/>
              <a:t>aaa</a:t>
            </a:r>
            <a:endParaRPr lang="en-US" dirty="0"/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ADDD3735-9307-4698-9C8E-C8B53A04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345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20" y="586940"/>
            <a:ext cx="8911687" cy="1280890"/>
          </a:xfrm>
        </p:spPr>
        <p:txBody>
          <a:bodyPr/>
          <a:lstStyle/>
          <a:p>
            <a:r>
              <a:rPr lang="en-US" dirty="0"/>
              <a:t>Use Case II : Real-Time Monitor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B493-B317-4B4A-AD8F-1AEB3A64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6" y="1657815"/>
            <a:ext cx="8915400" cy="3777622"/>
          </a:xfrm>
        </p:spPr>
        <p:txBody>
          <a:bodyPr/>
          <a:lstStyle/>
          <a:p>
            <a:r>
              <a:rPr lang="en-US" dirty="0"/>
              <a:t>Monitor the number of nodes in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6C934-765C-4FFC-840A-8AE6A8FE9ED7}"/>
              </a:ext>
            </a:extLst>
          </p:cNvPr>
          <p:cNvSpPr txBox="1"/>
          <p:nvPr/>
        </p:nvSpPr>
        <p:spPr>
          <a:xfrm>
            <a:off x="613035" y="2480599"/>
            <a:ext cx="4955425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# empty content</a:t>
            </a:r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stateCheck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nodes --no-headers |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–l”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050CA-FD7E-4371-BEFE-93E695A954CE}"/>
              </a:ext>
            </a:extLst>
          </p:cNvPr>
          <p:cNvSpPr txBox="1"/>
          <p:nvPr/>
        </p:nvSpPr>
        <p:spPr>
          <a:xfrm>
            <a:off x="6980380" y="2634486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5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disconnected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10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FDC1318A-50E5-41C4-A050-2F1A80A20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481" y="3889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4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5" ma:contentTypeDescription="Create a new document." ma:contentTypeScope="" ma:versionID="c95a2f4562dc267abbd37c5ac908d00e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0ef8f970ae9a58b6bcc8621e5f5c0ed0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AEEFA-990C-4BDA-AF5F-6E4AFA1675E7}">
  <ds:schemaRefs>
    <ds:schemaRef ds:uri="7409d301-a4cf-40a6-bfee-dbaca44f6b7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f34258b-9027-4758-8063-5917212122fb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EE6CA06-F19F-4E28-AEF1-30492104A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0A2AD-4681-4522-B2A1-17DB3CA5D4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1417</TotalTime>
  <Words>840</Words>
  <Application>Microsoft Office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Century Gothic</vt:lpstr>
      <vt:lpstr>Times New Roman</vt:lpstr>
      <vt:lpstr>Wingdings 3</vt:lpstr>
      <vt:lpstr>Wisp</vt:lpstr>
      <vt:lpstr>Mission + State Check = Solution to Management in Hierarchical Clusters</vt:lpstr>
      <vt:lpstr>Extend Mission CRD</vt:lpstr>
      <vt:lpstr>How each ClusterD behaves?</vt:lpstr>
      <vt:lpstr>PowerPoint Presentation</vt:lpstr>
      <vt:lpstr>PowerPoint Presentation</vt:lpstr>
      <vt:lpstr>PowerPoint Presentation</vt:lpstr>
      <vt:lpstr>Use Case I : Deploy a Workload</vt:lpstr>
      <vt:lpstr>Use Case II : Real-Time Monitor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Probe: Hierachical Management</dc:title>
  <dc:creator>Qian Chen</dc:creator>
  <cp:lastModifiedBy>Qian Chen</cp:lastModifiedBy>
  <cp:revision>28</cp:revision>
  <dcterms:created xsi:type="dcterms:W3CDTF">2021-05-11T22:03:21Z</dcterms:created>
  <dcterms:modified xsi:type="dcterms:W3CDTF">2021-05-27T22:19:48Z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