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30"/>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8" r:id="rId21"/>
    <p:sldId id="276" r:id="rId22"/>
    <p:sldId id="277" r:id="rId23"/>
    <p:sldId id="279" r:id="rId24"/>
    <p:sldId id="280" r:id="rId25"/>
    <p:sldId id="282" r:id="rId26"/>
    <p:sldId id="284" r:id="rId27"/>
    <p:sldId id="273" r:id="rId28"/>
    <p:sldId id="27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1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124"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 </a:t>
            </a:r>
          </a:p>
        </p:txBody>
      </p:sp>
      <p:sp>
        <p:nvSpPr>
          <p:cNvPr id="125"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 </a:t>
            </a:r>
          </a:p>
        </p:txBody>
      </p:sp>
      <p:sp>
        <p:nvSpPr>
          <p:cNvPr id="126"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 </a:t>
            </a:r>
          </a:p>
        </p:txBody>
      </p:sp>
      <p:sp>
        <p:nvSpPr>
          <p:cNvPr id="127" name="PlaceHolder 5"/>
          <p:cNvSpPr>
            <a:spLocks noGrp="1"/>
          </p:cNvSpPr>
          <p:nvPr>
            <p:ph type="sldNum"/>
          </p:nvPr>
        </p:nvSpPr>
        <p:spPr>
          <a:xfrm>
            <a:off x="4399200" y="9555480"/>
            <a:ext cx="3372840" cy="502560"/>
          </a:xfrm>
          <a:prstGeom prst="rect">
            <a:avLst/>
          </a:prstGeom>
        </p:spPr>
        <p:txBody>
          <a:bodyPr lIns="0" tIns="0" rIns="0" bIns="0" anchor="b"/>
          <a:lstStyle/>
          <a:p>
            <a:pPr algn="r"/>
            <a:fld id="{241A467D-B30F-4B97-AF9B-43FF55ED273F}"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PlaceHolder 1"/>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190" name="TextShape 2"/>
          <p:cNvSpPr txBox="1"/>
          <p:nvPr/>
        </p:nvSpPr>
        <p:spPr>
          <a:xfrm>
            <a:off x="3884760" y="8685360"/>
            <a:ext cx="2971440" cy="458280"/>
          </a:xfrm>
          <a:prstGeom prst="rect">
            <a:avLst/>
          </a:prstGeom>
          <a:noFill/>
          <a:ln>
            <a:noFill/>
          </a:ln>
        </p:spPr>
        <p:txBody>
          <a:bodyPr anchor="b"/>
          <a:lstStyle/>
          <a:p>
            <a:pPr algn="r">
              <a:lnSpc>
                <a:spcPct val="100000"/>
              </a:lnSpc>
            </a:pPr>
            <a:fld id="{C3F9B92D-F30A-4EB8-8B6C-B4326029339F}" type="slidenum">
              <a:rPr lang="en-US" sz="1200" b="0" strike="noStrike" spc="-1">
                <a:latin typeface="Times New Roman"/>
              </a:rPr>
              <a:t>4</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PlaceHolder 1"/>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192" name="TextShape 2"/>
          <p:cNvSpPr txBox="1"/>
          <p:nvPr/>
        </p:nvSpPr>
        <p:spPr>
          <a:xfrm>
            <a:off x="3884760" y="8685360"/>
            <a:ext cx="2971440" cy="458280"/>
          </a:xfrm>
          <a:prstGeom prst="rect">
            <a:avLst/>
          </a:prstGeom>
          <a:noFill/>
          <a:ln>
            <a:noFill/>
          </a:ln>
        </p:spPr>
        <p:txBody>
          <a:bodyPr anchor="b"/>
          <a:lstStyle/>
          <a:p>
            <a:pPr algn="r">
              <a:lnSpc>
                <a:spcPct val="100000"/>
              </a:lnSpc>
            </a:pPr>
            <a:fld id="{CD9AAF43-B2CC-43D4-9135-091D08FE585C}" type="slidenum">
              <a:rPr lang="en-US" sz="1200" b="0" strike="noStrike" spc="-1">
                <a:latin typeface="Times New Roman"/>
              </a:rPr>
              <a:t>6</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241A467D-B30F-4B97-AF9B-43FF55ED273F}" type="slidenum">
              <a:rPr lang="en-US" sz="1400" b="0" strike="noStrike" spc="-1" smtClean="0">
                <a:latin typeface="Times New Roman"/>
              </a:rPr>
              <a:t>23</a:t>
            </a:fld>
            <a:endParaRPr lang="en-US" sz="1400" b="0" strike="noStrike" spc="-1">
              <a:latin typeface="Times New Roman"/>
            </a:endParaRPr>
          </a:p>
        </p:txBody>
      </p:sp>
    </p:spTree>
    <p:extLst>
      <p:ext uri="{BB962C8B-B14F-4D97-AF65-F5344CB8AC3E}">
        <p14:creationId xmlns:p14="http://schemas.microsoft.com/office/powerpoint/2010/main" val="4111042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7" name="PlaceHolder 3"/>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8" name="PlaceHolder 4"/>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5"/>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9" name="PlaceHolder 5"/>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1" name="PlaceHolder 7"/>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88"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90"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92"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3"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97"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8" name="PlaceHolder 3"/>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9" name="PlaceHolder 4"/>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101"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2"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3"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10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6"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7"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109"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0"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112"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3"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4"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5" name="PlaceHolder 5"/>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117"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8"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9"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20" name="PlaceHolder 5"/>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21"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22" name="PlaceHolder 7"/>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lstStyle/>
          <a:p>
            <a:pPr algn="ctr">
              <a:lnSpc>
                <a:spcPct val="100000"/>
              </a:lnSpc>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lstStyle/>
          <a:p>
            <a:pPr>
              <a:lnSpc>
                <a:spcPct val="100000"/>
              </a:lnSpc>
            </a:pPr>
            <a:fld id="{F02288A9-C5A7-44AC-93EA-57044D7C7173}" type="datetime">
              <a:rPr lang="en-US" sz="1200" b="0" strike="noStrike" spc="-1">
                <a:solidFill>
                  <a:srgbClr val="8B8B8B"/>
                </a:solidFill>
                <a:latin typeface="Calibri"/>
              </a:rPr>
              <a:t>6/30/2021</a:t>
            </a:fld>
            <a:endParaRPr lang="en-US" sz="1200" b="0" strike="noStrike" spc="-1">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lstStyle/>
          <a:p>
            <a:endParaRPr lang="en-US" sz="2400" b="0" strike="noStrike" spc="-1">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lstStyle/>
          <a:p>
            <a:pPr algn="r">
              <a:lnSpc>
                <a:spcPct val="100000"/>
              </a:lnSpc>
            </a:pPr>
            <a:fld id="{D66D24EC-9E62-4903-8535-016A1EB09E15}" type="slidenum">
              <a:rPr lang="en-US" sz="1200" b="0" strike="noStrike" spc="-1">
                <a:solidFill>
                  <a:srgbClr val="8B8B8B"/>
                </a:solidFill>
                <a:latin typeface="Calibri"/>
              </a:rPr>
              <a:t>‹#›</a:t>
            </a:fld>
            <a:endParaRPr lang="en-US"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lstStyle/>
          <a:p>
            <a:pPr marL="228600" indent="-228240">
              <a:lnSpc>
                <a:spcPct val="10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240">
              <a:lnSpc>
                <a:spcPct val="10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10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10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10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p:nvPr>
        </p:nvSpPr>
        <p:spPr>
          <a:xfrm>
            <a:off x="838080" y="6356520"/>
            <a:ext cx="2742840" cy="364680"/>
          </a:xfrm>
          <a:prstGeom prst="rect">
            <a:avLst/>
          </a:prstGeom>
        </p:spPr>
        <p:txBody>
          <a:bodyPr anchor="ctr"/>
          <a:lstStyle/>
          <a:p>
            <a:pPr>
              <a:lnSpc>
                <a:spcPct val="100000"/>
              </a:lnSpc>
            </a:pPr>
            <a:fld id="{C10FE913-D681-4034-9736-5E2252DE872A}" type="datetime">
              <a:rPr lang="en-US" sz="1200" b="0" strike="noStrike" spc="-1">
                <a:solidFill>
                  <a:srgbClr val="8B8B8B"/>
                </a:solidFill>
                <a:latin typeface="Calibri"/>
              </a:rPr>
              <a:t>6/30/2021</a:t>
            </a:fld>
            <a:endParaRPr lang="en-US" sz="1200" b="0" strike="noStrike" spc="-1">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lstStyle/>
          <a:p>
            <a:endParaRPr lang="en-US" sz="2400" b="0" strike="noStrike" spc="-1">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lstStyle/>
          <a:p>
            <a:pPr algn="r">
              <a:lnSpc>
                <a:spcPct val="100000"/>
              </a:lnSpc>
            </a:pPr>
            <a:fld id="{686EEEA7-7446-470A-91F7-985FCF06FA5E}"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83" name="PlaceHolder 2"/>
          <p:cNvSpPr>
            <a:spLocks noGrp="1"/>
          </p:cNvSpPr>
          <p:nvPr>
            <p:ph type="dt"/>
          </p:nvPr>
        </p:nvSpPr>
        <p:spPr>
          <a:xfrm>
            <a:off x="838080" y="6356520"/>
            <a:ext cx="2742840" cy="364680"/>
          </a:xfrm>
          <a:prstGeom prst="rect">
            <a:avLst/>
          </a:prstGeom>
        </p:spPr>
        <p:txBody>
          <a:bodyPr anchor="ctr"/>
          <a:lstStyle/>
          <a:p>
            <a:pPr>
              <a:lnSpc>
                <a:spcPct val="100000"/>
              </a:lnSpc>
            </a:pPr>
            <a:fld id="{6EFF4BB6-50F5-4469-925E-035FAD77D02C}" type="datetime">
              <a:rPr lang="en-US" sz="1200" b="0" strike="noStrike" spc="-1">
                <a:solidFill>
                  <a:srgbClr val="8B8B8B"/>
                </a:solidFill>
                <a:latin typeface="Calibri"/>
              </a:rPr>
              <a:t>6/30/2021</a:t>
            </a:fld>
            <a:endParaRPr lang="en-US" sz="1200" b="0" strike="noStrike" spc="-1">
              <a:latin typeface="Times New Roman"/>
            </a:endParaRPr>
          </a:p>
        </p:txBody>
      </p:sp>
      <p:sp>
        <p:nvSpPr>
          <p:cNvPr id="84" name="PlaceHolder 3"/>
          <p:cNvSpPr>
            <a:spLocks noGrp="1"/>
          </p:cNvSpPr>
          <p:nvPr>
            <p:ph type="ftr"/>
          </p:nvPr>
        </p:nvSpPr>
        <p:spPr>
          <a:xfrm>
            <a:off x="4038480" y="6356520"/>
            <a:ext cx="4114440" cy="364680"/>
          </a:xfrm>
          <a:prstGeom prst="rect">
            <a:avLst/>
          </a:prstGeom>
        </p:spPr>
        <p:txBody>
          <a:bodyPr anchor="ctr"/>
          <a:lstStyle/>
          <a:p>
            <a:endParaRPr lang="en-US" sz="2400" b="0" strike="noStrike" spc="-1">
              <a:latin typeface="Times New Roman"/>
            </a:endParaRPr>
          </a:p>
        </p:txBody>
      </p:sp>
      <p:sp>
        <p:nvSpPr>
          <p:cNvPr id="85" name="PlaceHolder 4"/>
          <p:cNvSpPr>
            <a:spLocks noGrp="1"/>
          </p:cNvSpPr>
          <p:nvPr>
            <p:ph type="sldNum"/>
          </p:nvPr>
        </p:nvSpPr>
        <p:spPr>
          <a:xfrm>
            <a:off x="8610480" y="6356520"/>
            <a:ext cx="2742840" cy="364680"/>
          </a:xfrm>
          <a:prstGeom prst="rect">
            <a:avLst/>
          </a:prstGeom>
        </p:spPr>
        <p:txBody>
          <a:bodyPr anchor="ctr"/>
          <a:lstStyle/>
          <a:p>
            <a:pPr algn="r">
              <a:lnSpc>
                <a:spcPct val="100000"/>
              </a:lnSpc>
            </a:pPr>
            <a:fld id="{8FA27CB4-F6C1-48B6-A5B4-153393ABC0B5}" type="slidenum">
              <a:rPr lang="en-US" sz="1200" b="0" strike="noStrike" spc="-1">
                <a:solidFill>
                  <a:srgbClr val="8B8B8B"/>
                </a:solidFill>
                <a:latin typeface="Calibri"/>
              </a:rPr>
              <a:t>‹#›</a:t>
            </a:fld>
            <a:endParaRPr lang="en-US" sz="1200" b="0" strike="noStrike" spc="-1">
              <a:latin typeface="Times New Roman"/>
            </a:endParaRPr>
          </a:p>
        </p:txBody>
      </p:sp>
      <p:sp>
        <p:nvSpPr>
          <p:cNvPr id="86"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hyperlink" Target="https://qpid.apache.org/"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www.envoyproxy.io/docs/envoy/latest/api/api" TargetMode="External"/><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8" Type="http://schemas.openxmlformats.org/officeDocument/2006/relationships/hyperlink" Target="https://www.envoyproxy.io/docs/envoy/latest/intro/arch_overview/http/http_routing#arch-overview-http-routing" TargetMode="External"/><Relationship Id="rId3" Type="http://schemas.openxmlformats.org/officeDocument/2006/relationships/hyperlink" Target="https://www.envoyproxy.io/docs/envoy/latest/intro/arch_overview/listeners/udp_proxy#arch-overview-udp-proxy" TargetMode="External"/><Relationship Id="rId7" Type="http://schemas.openxmlformats.org/officeDocument/2006/relationships/hyperlink" Target="https://www.envoyproxy.io/docs/envoy/latest/intro/arch_overview/other_features/global_rate_limiting#arch-overview-global-rate-limit" TargetMode="External"/><Relationship Id="rId2" Type="http://schemas.openxmlformats.org/officeDocument/2006/relationships/hyperlink" Target="https://www.envoyproxy.io/docs/envoy/latest/intro/arch_overview/listeners/tcp_proxy#arch-overview-tcp-proxy" TargetMode="External"/><Relationship Id="rId1" Type="http://schemas.openxmlformats.org/officeDocument/2006/relationships/slideLayout" Target="../slideLayouts/slideLayout3.xml"/><Relationship Id="rId6" Type="http://schemas.openxmlformats.org/officeDocument/2006/relationships/hyperlink" Target="https://www.envoyproxy.io/docs/envoy/latest/configuration/http/http_filters/buffer_filter#config-http-filters-buffer" TargetMode="External"/><Relationship Id="rId11" Type="http://schemas.openxmlformats.org/officeDocument/2006/relationships/image" Target="../media/image13.png"/><Relationship Id="rId5" Type="http://schemas.openxmlformats.org/officeDocument/2006/relationships/hyperlink" Target="https://www.envoyproxy.io/docs/envoy/latest/intro/arch_overview/security/ssl#arch-overview-ssl-auth-filter" TargetMode="External"/><Relationship Id="rId10" Type="http://schemas.openxmlformats.org/officeDocument/2006/relationships/hyperlink" Target="https://www.grpc.io/" TargetMode="External"/><Relationship Id="rId4" Type="http://schemas.openxmlformats.org/officeDocument/2006/relationships/hyperlink" Target="https://www.envoyproxy.io/docs/envoy/latest/intro/arch_overview/http/http_connection_management#arch-overview-http-conn-man" TargetMode="External"/><Relationship Id="rId9" Type="http://schemas.openxmlformats.org/officeDocument/2006/relationships/hyperlink" Target="https://www.envoyproxy.io/docs/envoy/latest/intro/arch_overview/operations/runtime#arch-overview-runtime"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hyperlink" Target="https://ipfs.io/" TargetMode="Externa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hyperlink" Target="https://qpid.apache.org/" TargetMode="Externa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1523880" y="1122480"/>
            <a:ext cx="9143640" cy="2387160"/>
          </a:xfrm>
          <a:prstGeom prst="rect">
            <a:avLst/>
          </a:prstGeom>
          <a:noFill/>
          <a:ln>
            <a:noFill/>
          </a:ln>
        </p:spPr>
        <p:txBody>
          <a:bodyPr anchor="b">
            <a:normAutofit fontScale="92500"/>
          </a:bodyPr>
          <a:lstStyle/>
          <a:p>
            <a:pPr algn="ctr">
              <a:lnSpc>
                <a:spcPct val="100000"/>
              </a:lnSpc>
            </a:pPr>
            <a:r>
              <a:rPr lang="en-US" sz="6000" b="1" strike="noStrike" spc="-1" dirty="0">
                <a:solidFill>
                  <a:srgbClr val="24292E"/>
                </a:solidFill>
                <a:latin typeface="-apple-system"/>
              </a:rPr>
              <a:t>P2P</a:t>
            </a:r>
            <a:br>
              <a:rPr dirty="0"/>
            </a:br>
            <a:r>
              <a:rPr lang="en-US" sz="6000" b="1" strike="noStrike" spc="-1" dirty="0">
                <a:solidFill>
                  <a:srgbClr val="000000"/>
                </a:solidFill>
                <a:latin typeface="Inter"/>
              </a:rPr>
              <a:t>Inter Cluster Communication</a:t>
            </a:r>
            <a:endParaRPr lang="en-US" sz="6000" b="0" strike="noStrike" spc="-1" dirty="0">
              <a:solidFill>
                <a:srgbClr val="000000"/>
              </a:solidFill>
              <a:latin typeface="Calibri"/>
            </a:endParaRPr>
          </a:p>
        </p:txBody>
      </p:sp>
      <p:sp>
        <p:nvSpPr>
          <p:cNvPr id="129" name="TextShape 2"/>
          <p:cNvSpPr txBox="1"/>
          <p:nvPr/>
        </p:nvSpPr>
        <p:spPr>
          <a:xfrm>
            <a:off x="1523880" y="3602160"/>
            <a:ext cx="9143640" cy="1655280"/>
          </a:xfrm>
          <a:prstGeom prst="rect">
            <a:avLst/>
          </a:prstGeom>
          <a:noFill/>
          <a:ln>
            <a:noFill/>
          </a:ln>
        </p:spPr>
        <p:txBody>
          <a:bodyPr/>
          <a:lstStyle/>
          <a:p>
            <a:pPr algn="ctr">
              <a:lnSpc>
                <a:spcPct val="100000"/>
              </a:lnSpc>
              <a:spcBef>
                <a:spcPts val="1001"/>
              </a:spcBef>
            </a:pPr>
            <a:endParaRPr lang="en-US" sz="2400" b="0" strike="noStrike" spc="-1" dirty="0">
              <a:solidFill>
                <a:srgbClr val="000000"/>
              </a:solidFill>
              <a:latin typeface="Calibri"/>
            </a:endParaRPr>
          </a:p>
          <a:p>
            <a:pPr algn="ctr">
              <a:lnSpc>
                <a:spcPct val="100000"/>
              </a:lnSpc>
              <a:spcBef>
                <a:spcPts val="1001"/>
              </a:spcBef>
            </a:pPr>
            <a:r>
              <a:rPr lang="en-US" sz="2400" b="0" strike="noStrike" spc="-1" dirty="0">
                <a:solidFill>
                  <a:srgbClr val="000000"/>
                </a:solidFill>
                <a:latin typeface="Calibri"/>
              </a:rPr>
              <a:t>Jun-30-2021, Eunju Kim</a:t>
            </a:r>
            <a:endParaRPr lang="en-US" sz="24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 name="TextShape 1"/>
          <p:cNvSpPr txBox="1"/>
          <p:nvPr/>
        </p:nvSpPr>
        <p:spPr>
          <a:xfrm>
            <a:off x="838080" y="291240"/>
            <a:ext cx="10515240" cy="932400"/>
          </a:xfrm>
          <a:prstGeom prst="rect">
            <a:avLst/>
          </a:prstGeom>
          <a:noFill/>
          <a:ln>
            <a:noFill/>
          </a:ln>
        </p:spPr>
        <p:txBody>
          <a:bodyPr anchor="b">
            <a:normAutofit/>
          </a:bodyPr>
          <a:lstStyle/>
          <a:p>
            <a:pPr>
              <a:lnSpc>
                <a:spcPct val="90000"/>
              </a:lnSpc>
            </a:pPr>
            <a:r>
              <a:rPr lang="en-US" sz="5400" b="0" strike="noStrike" spc="-1">
                <a:solidFill>
                  <a:srgbClr val="000000"/>
                </a:solidFill>
                <a:latin typeface="Calibri Light"/>
              </a:rPr>
              <a:t>Skupper - Architecture</a:t>
            </a:r>
            <a:endParaRPr lang="en-US" sz="5400" b="0" strike="noStrike" spc="-1">
              <a:solidFill>
                <a:srgbClr val="000000"/>
              </a:solidFill>
              <a:latin typeface="Calibri"/>
            </a:endParaRPr>
          </a:p>
        </p:txBody>
      </p:sp>
      <p:pic>
        <p:nvPicPr>
          <p:cNvPr id="159" name="Picture 5"/>
          <p:cNvPicPr/>
          <p:nvPr/>
        </p:nvPicPr>
        <p:blipFill>
          <a:blip r:embed="rId2"/>
          <a:stretch/>
        </p:blipFill>
        <p:spPr>
          <a:xfrm>
            <a:off x="838080" y="1994040"/>
            <a:ext cx="10515240" cy="4179600"/>
          </a:xfrm>
          <a:prstGeom prst="rect">
            <a:avLst/>
          </a:prstGeom>
          <a:ln>
            <a:noFill/>
          </a:ln>
        </p:spPr>
      </p:pic>
      <p:sp>
        <p:nvSpPr>
          <p:cNvPr id="160" name="CustomShape 2"/>
          <p:cNvSpPr/>
          <p:nvPr/>
        </p:nvSpPr>
        <p:spPr>
          <a:xfrm>
            <a:off x="5943600" y="3276720"/>
            <a:ext cx="304560" cy="3045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Calibri Light"/>
              </a:rPr>
              <a:t>Skupper – Detailed Architecture</a:t>
            </a:r>
            <a:endParaRPr lang="en-US" sz="4400" b="0" strike="noStrike" spc="-1">
              <a:solidFill>
                <a:srgbClr val="000000"/>
              </a:solidFill>
              <a:latin typeface="Calibri"/>
            </a:endParaRPr>
          </a:p>
        </p:txBody>
      </p:sp>
      <p:pic>
        <p:nvPicPr>
          <p:cNvPr id="162" name="Picture 2"/>
          <p:cNvPicPr/>
          <p:nvPr/>
        </p:nvPicPr>
        <p:blipFill>
          <a:blip r:embed="rId2"/>
          <a:stretch/>
        </p:blipFill>
        <p:spPr>
          <a:xfrm>
            <a:off x="459360" y="1657440"/>
            <a:ext cx="8764920" cy="4835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Calibri Light"/>
              </a:rPr>
              <a:t>Skupper - Components </a:t>
            </a:r>
            <a:endParaRPr lang="en-US" sz="4400" b="0" strike="noStrike" spc="-1">
              <a:solidFill>
                <a:srgbClr val="000000"/>
              </a:solidFill>
              <a:latin typeface="Calibri"/>
            </a:endParaRPr>
          </a:p>
        </p:txBody>
      </p:sp>
      <p:sp>
        <p:nvSpPr>
          <p:cNvPr id="164" name="TextShape 2"/>
          <p:cNvSpPr txBox="1"/>
          <p:nvPr/>
        </p:nvSpPr>
        <p:spPr>
          <a:xfrm>
            <a:off x="757440" y="1682280"/>
            <a:ext cx="10515240" cy="4350960"/>
          </a:xfrm>
          <a:prstGeom prst="rect">
            <a:avLst/>
          </a:prstGeom>
          <a:noFill/>
          <a:ln>
            <a:noFill/>
          </a:ln>
        </p:spPr>
        <p:txBody>
          <a:bodyPr/>
          <a:lstStyle/>
          <a:p>
            <a:pPr marL="228600" indent="-228240">
              <a:lnSpc>
                <a:spcPct val="90000"/>
              </a:lnSpc>
              <a:spcBef>
                <a:spcPts val="1001"/>
              </a:spcBef>
              <a:buClr>
                <a:srgbClr val="0A0A0A"/>
              </a:buClr>
              <a:buFont typeface="Arial"/>
              <a:buChar char="•"/>
            </a:pPr>
            <a:r>
              <a:rPr lang="en-US" sz="2800" b="0" strike="noStrike" spc="-1" dirty="0">
                <a:solidFill>
                  <a:srgbClr val="0A0A0A"/>
                </a:solidFill>
                <a:latin typeface="Calibri"/>
              </a:rPr>
              <a:t>skupper-router</a:t>
            </a:r>
            <a:r>
              <a:rPr lang="en-US" sz="2800" b="0" strike="noStrike" spc="-1" dirty="0">
                <a:solidFill>
                  <a:srgbClr val="151515"/>
                </a:solidFill>
                <a:latin typeface="Calibri"/>
              </a:rPr>
              <a:t> </a:t>
            </a:r>
            <a:endParaRPr lang="en-US" sz="2800" b="0" strike="noStrike" spc="-1" dirty="0">
              <a:solidFill>
                <a:srgbClr val="000000"/>
              </a:solidFill>
              <a:latin typeface="Calibri"/>
            </a:endParaRPr>
          </a:p>
          <a:p>
            <a:pPr marL="685800" lvl="1" indent="-228240">
              <a:lnSpc>
                <a:spcPct val="100000"/>
              </a:lnSpc>
              <a:spcBef>
                <a:spcPts val="499"/>
              </a:spcBef>
              <a:buClr>
                <a:srgbClr val="151515"/>
              </a:buClr>
              <a:buFont typeface="Arial"/>
              <a:buChar char="•"/>
            </a:pPr>
            <a:r>
              <a:rPr lang="en-US" sz="2400" b="0" strike="noStrike" spc="-1" dirty="0">
                <a:solidFill>
                  <a:srgbClr val="151515"/>
                </a:solidFill>
                <a:latin typeface="Calibri"/>
              </a:rPr>
              <a:t>an instance of </a:t>
            </a:r>
            <a:r>
              <a:rPr lang="en-US" sz="2400" b="0" u="sng" strike="noStrike" spc="-1" dirty="0">
                <a:solidFill>
                  <a:srgbClr val="0563C1"/>
                </a:solidFill>
                <a:uFillTx/>
                <a:latin typeface="Calibri"/>
                <a:hlinkClick r:id="rId2"/>
              </a:rPr>
              <a:t>Apache </a:t>
            </a:r>
            <a:r>
              <a:rPr lang="en-US" sz="2400" b="0" u="sng" strike="noStrike" spc="-1" dirty="0" err="1">
                <a:solidFill>
                  <a:srgbClr val="0563C1"/>
                </a:solidFill>
                <a:uFillTx/>
                <a:latin typeface="Calibri"/>
                <a:hlinkClick r:id="rId2"/>
              </a:rPr>
              <a:t>Qpid</a:t>
            </a:r>
            <a:r>
              <a:rPr lang="en-US" sz="2400" b="0" strike="noStrike" spc="-1" dirty="0">
                <a:solidFill>
                  <a:srgbClr val="151515"/>
                </a:solidFill>
                <a:latin typeface="Calibri"/>
              </a:rPr>
              <a:t>, Messaging transport protocol for IoT and Edge</a:t>
            </a:r>
            <a:endParaRPr lang="en-US" sz="2400" b="0" strike="noStrike" spc="-1" dirty="0">
              <a:solidFill>
                <a:srgbClr val="000000"/>
              </a:solidFill>
              <a:latin typeface="Calibri"/>
            </a:endParaRPr>
          </a:p>
          <a:p>
            <a:pPr marL="685800" lvl="1" indent="-228240">
              <a:lnSpc>
                <a:spcPct val="100000"/>
              </a:lnSpc>
              <a:spcBef>
                <a:spcPts val="499"/>
              </a:spcBef>
              <a:buClr>
                <a:srgbClr val="151515"/>
              </a:buClr>
              <a:buFont typeface="Arial"/>
              <a:buChar char="•"/>
            </a:pPr>
            <a:r>
              <a:rPr lang="en-US" sz="2400" b="0" strike="noStrike" spc="-1" dirty="0">
                <a:solidFill>
                  <a:srgbClr val="151515"/>
                </a:solidFill>
                <a:latin typeface="Calibri"/>
              </a:rPr>
              <a:t>Advanced Message Queuing Protocol (AMQP) router is responsible for creating the VAN. </a:t>
            </a:r>
            <a:endParaRPr lang="en-US" sz="2400" b="0" strike="noStrike" spc="-1" dirty="0">
              <a:solidFill>
                <a:srgbClr val="000000"/>
              </a:solidFill>
              <a:latin typeface="Calibri"/>
            </a:endParaRPr>
          </a:p>
          <a:p>
            <a:pPr marL="685800" lvl="1" indent="-228240">
              <a:lnSpc>
                <a:spcPct val="100000"/>
              </a:lnSpc>
              <a:spcBef>
                <a:spcPts val="499"/>
              </a:spcBef>
              <a:buClr>
                <a:srgbClr val="151515"/>
              </a:buClr>
              <a:buFont typeface="Arial"/>
              <a:buChar char="•"/>
            </a:pPr>
            <a:r>
              <a:rPr lang="en-US" sz="2400" b="0" strike="noStrike" spc="-1" dirty="0" err="1">
                <a:solidFill>
                  <a:srgbClr val="151515"/>
                </a:solidFill>
                <a:latin typeface="Calibri"/>
              </a:rPr>
              <a:t>Qpid</a:t>
            </a:r>
            <a:r>
              <a:rPr lang="en-US" sz="2400" b="0" strike="noStrike" spc="-1" dirty="0">
                <a:solidFill>
                  <a:srgbClr val="151515"/>
                </a:solidFill>
                <a:latin typeface="Calibri"/>
              </a:rPr>
              <a:t> helps Kubernetes clusters communicate by tunneling HTTP and TCP traffic into AMQP</a:t>
            </a:r>
            <a:endParaRPr lang="en-US" sz="2400" b="0" strike="noStrike" spc="-1" dirty="0">
              <a:solidFill>
                <a:srgbClr val="000000"/>
              </a:solidFill>
              <a:latin typeface="Calibri"/>
            </a:endParaRPr>
          </a:p>
          <a:p>
            <a:pPr marL="228600" indent="-228240">
              <a:lnSpc>
                <a:spcPct val="90000"/>
              </a:lnSpc>
              <a:spcBef>
                <a:spcPts val="1001"/>
              </a:spcBef>
              <a:buClr>
                <a:srgbClr val="0A0A0A"/>
              </a:buClr>
              <a:buFont typeface="Arial"/>
              <a:buChar char="•"/>
            </a:pPr>
            <a:r>
              <a:rPr lang="en-US" sz="2800" b="0" strike="noStrike" spc="-1" dirty="0">
                <a:solidFill>
                  <a:srgbClr val="0A0A0A"/>
                </a:solidFill>
                <a:latin typeface="Calibri"/>
              </a:rPr>
              <a:t>skupper-proxy-controller</a:t>
            </a:r>
            <a:endParaRPr lang="en-US" sz="2800" b="0" strike="noStrike" spc="-1" dirty="0">
              <a:solidFill>
                <a:srgbClr val="000000"/>
              </a:solidFill>
              <a:latin typeface="Calibri"/>
            </a:endParaRPr>
          </a:p>
          <a:p>
            <a:pPr marL="685800" lvl="1" indent="-228240">
              <a:lnSpc>
                <a:spcPct val="100000"/>
              </a:lnSpc>
              <a:spcBef>
                <a:spcPts val="499"/>
              </a:spcBef>
              <a:buClr>
                <a:srgbClr val="151515"/>
              </a:buClr>
              <a:buFont typeface="Arial"/>
              <a:buChar char="•"/>
            </a:pPr>
            <a:r>
              <a:rPr lang="en-US" sz="2400" b="0" strike="noStrike" spc="-1" dirty="0">
                <a:solidFill>
                  <a:srgbClr val="151515"/>
                </a:solidFill>
                <a:latin typeface="Calibri"/>
              </a:rPr>
              <a:t>Operator that watches for services annotated with </a:t>
            </a:r>
            <a:r>
              <a:rPr lang="en-US" sz="2400" b="0" strike="noStrike" spc="-1" dirty="0">
                <a:solidFill>
                  <a:srgbClr val="0A0A0A"/>
                </a:solidFill>
                <a:latin typeface="Calibri"/>
              </a:rPr>
              <a:t>skupper.io/proxy</a:t>
            </a:r>
            <a:r>
              <a:rPr lang="en-US" sz="2400" b="0" strike="noStrike" spc="-1" dirty="0">
                <a:solidFill>
                  <a:srgbClr val="151515"/>
                </a:solidFill>
                <a:latin typeface="Calibri"/>
              </a:rPr>
              <a:t> and instantiates, for each of them, a </a:t>
            </a:r>
            <a:r>
              <a:rPr lang="en-US" sz="2400" b="0" strike="noStrike" spc="-1" dirty="0">
                <a:solidFill>
                  <a:srgbClr val="0A0A0A"/>
                </a:solidFill>
                <a:latin typeface="Calibri"/>
              </a:rPr>
              <a:t>service-*-proxy</a:t>
            </a:r>
            <a:r>
              <a:rPr lang="en-US" sz="2400" b="0" strike="noStrike" spc="-1" dirty="0">
                <a:solidFill>
                  <a:srgbClr val="151515"/>
                </a:solidFill>
                <a:latin typeface="Calibri"/>
              </a:rPr>
              <a:t> pod</a:t>
            </a:r>
            <a:endParaRPr lang="en-US" sz="2400" b="0" strike="noStrike" spc="-1" dirty="0">
              <a:solidFill>
                <a:srgbClr val="000000"/>
              </a:solidFill>
              <a:latin typeface="Calibri"/>
            </a:endParaRPr>
          </a:p>
          <a:p>
            <a:pPr>
              <a:lnSpc>
                <a:spcPct val="90000"/>
              </a:lnSpc>
              <a:spcBef>
                <a:spcPts val="1001"/>
              </a:spcBef>
            </a:pPr>
            <a:endParaRPr lang="en-US" sz="2400" b="0" strike="noStrike" spc="-1" dirty="0">
              <a:solidFill>
                <a:srgbClr val="000000"/>
              </a:solidFill>
              <a:latin typeface="Calibri"/>
            </a:endParaRPr>
          </a:p>
          <a:p>
            <a:pPr>
              <a:lnSpc>
                <a:spcPct val="90000"/>
              </a:lnSpc>
              <a:spcBef>
                <a:spcPts val="1001"/>
              </a:spcBef>
            </a:pPr>
            <a:endParaRPr lang="en-US" sz="2400" b="0" strike="noStrike" spc="-1" dirty="0">
              <a:solidFill>
                <a:srgbClr val="000000"/>
              </a:solid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151515"/>
                </a:solidFill>
                <a:latin typeface="Calibri Light"/>
              </a:rPr>
              <a:t>Skupper – Layer7 Router</a:t>
            </a:r>
            <a:endParaRPr lang="en-US" sz="4400" b="0" strike="noStrike" spc="-1">
              <a:solidFill>
                <a:srgbClr val="000000"/>
              </a:solidFill>
              <a:latin typeface="Calibri"/>
            </a:endParaRPr>
          </a:p>
        </p:txBody>
      </p:sp>
      <p:pic>
        <p:nvPicPr>
          <p:cNvPr id="167" name="Picture 6"/>
          <p:cNvPicPr/>
          <p:nvPr/>
        </p:nvPicPr>
        <p:blipFill>
          <a:blip r:embed="rId2"/>
          <a:stretch/>
        </p:blipFill>
        <p:spPr>
          <a:xfrm>
            <a:off x="838080" y="1808640"/>
            <a:ext cx="10126080" cy="4553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 name="TextShape 1"/>
          <p:cNvSpPr txBox="1"/>
          <p:nvPr/>
        </p:nvSpPr>
        <p:spPr>
          <a:xfrm>
            <a:off x="838080" y="291240"/>
            <a:ext cx="10515240" cy="932400"/>
          </a:xfrm>
          <a:prstGeom prst="rect">
            <a:avLst/>
          </a:prstGeom>
          <a:noFill/>
          <a:ln>
            <a:noFill/>
          </a:ln>
        </p:spPr>
        <p:txBody>
          <a:bodyPr anchor="b">
            <a:normAutofit/>
          </a:bodyPr>
          <a:lstStyle/>
          <a:p>
            <a:pPr>
              <a:lnSpc>
                <a:spcPct val="90000"/>
              </a:lnSpc>
            </a:pPr>
            <a:r>
              <a:rPr lang="en-US" sz="5400" b="0" strike="noStrike" spc="-1">
                <a:solidFill>
                  <a:srgbClr val="000000"/>
                </a:solidFill>
                <a:latin typeface="Calibri Light"/>
              </a:rPr>
              <a:t>Skupper – Layer7 Router</a:t>
            </a:r>
            <a:endParaRPr lang="en-US" sz="5400" b="0" strike="noStrike" spc="-1">
              <a:solidFill>
                <a:srgbClr val="000000"/>
              </a:solidFill>
              <a:latin typeface="Calibri"/>
            </a:endParaRPr>
          </a:p>
        </p:txBody>
      </p:sp>
      <p:pic>
        <p:nvPicPr>
          <p:cNvPr id="169" name="Picture 4"/>
          <p:cNvPicPr/>
          <p:nvPr/>
        </p:nvPicPr>
        <p:blipFill>
          <a:blip r:embed="rId2"/>
          <a:stretch/>
        </p:blipFill>
        <p:spPr>
          <a:xfrm>
            <a:off x="991800" y="1863720"/>
            <a:ext cx="9318600" cy="4053240"/>
          </a:xfrm>
          <a:prstGeom prst="rect">
            <a:avLst/>
          </a:prstGeom>
          <a:ln>
            <a:noFill/>
          </a:ln>
        </p:spPr>
      </p:pic>
      <p:sp>
        <p:nvSpPr>
          <p:cNvPr id="170" name="CustomShape 2"/>
          <p:cNvSpPr/>
          <p:nvPr/>
        </p:nvSpPr>
        <p:spPr>
          <a:xfrm>
            <a:off x="860400" y="5548320"/>
            <a:ext cx="39301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FF0000"/>
                </a:solidFill>
                <a:latin typeface="Calibri"/>
              </a:rPr>
              <a:t>Connection is always initiated from Edge</a:t>
            </a:r>
            <a:endParaRPr lang="en-US" sz="1800" b="0" strike="noStrike" spc="-1">
              <a:latin typeface="Arial"/>
            </a:endParaRPr>
          </a:p>
        </p:txBody>
      </p:sp>
      <p:sp>
        <p:nvSpPr>
          <p:cNvPr id="171" name="CustomShape 3"/>
          <p:cNvSpPr/>
          <p:nvPr/>
        </p:nvSpPr>
        <p:spPr>
          <a:xfrm>
            <a:off x="4053600" y="3705840"/>
            <a:ext cx="26758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FF0000"/>
                </a:solidFill>
                <a:latin typeface="Calibri"/>
              </a:rPr>
              <a:t>L7 router : no VPN, no DNS</a:t>
            </a:r>
            <a:endParaRPr lang="en-US" sz="1800" b="0" strike="noStrike" spc="-1">
              <a:latin typeface="Arial"/>
            </a:endParaRPr>
          </a:p>
        </p:txBody>
      </p:sp>
      <p:sp>
        <p:nvSpPr>
          <p:cNvPr id="172" name="CustomShape 4"/>
          <p:cNvSpPr/>
          <p:nvPr/>
        </p:nvSpPr>
        <p:spPr>
          <a:xfrm>
            <a:off x="3513600" y="4627080"/>
            <a:ext cx="3972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FF0000"/>
                </a:solidFill>
                <a:latin typeface="Calibri"/>
              </a:rPr>
              <a:t>no direct connection between two edges</a:t>
            </a:r>
            <a:endParaRPr lang="en-US" sz="1800" b="0" strike="noStrike" spc="-1">
              <a:latin typeface="Arial"/>
            </a:endParaRPr>
          </a:p>
        </p:txBody>
      </p:sp>
      <p:sp>
        <p:nvSpPr>
          <p:cNvPr id="173" name="CustomShape 5"/>
          <p:cNvSpPr/>
          <p:nvPr/>
        </p:nvSpPr>
        <p:spPr>
          <a:xfrm>
            <a:off x="6747480" y="1863720"/>
            <a:ext cx="3562560" cy="12016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Calibri Light"/>
              </a:rPr>
              <a:t>        Istio</a:t>
            </a:r>
            <a:endParaRPr lang="en-US" sz="4400" b="0" strike="noStrike" spc="-1">
              <a:solidFill>
                <a:srgbClr val="000000"/>
              </a:solidFill>
              <a:latin typeface="Calibri"/>
            </a:endParaRPr>
          </a:p>
        </p:txBody>
      </p:sp>
      <p:sp>
        <p:nvSpPr>
          <p:cNvPr id="175" name="TextShape 2"/>
          <p:cNvSpPr txBox="1"/>
          <p:nvPr/>
        </p:nvSpPr>
        <p:spPr>
          <a:xfrm>
            <a:off x="838080" y="1825560"/>
            <a:ext cx="10515240" cy="4350960"/>
          </a:xfrm>
          <a:prstGeom prst="rect">
            <a:avLst/>
          </a:prstGeom>
          <a:noFill/>
          <a:ln>
            <a:noFill/>
          </a:ln>
        </p:spPr>
        <p:txBody>
          <a:bodyPr>
            <a:normAutofit/>
          </a:bodyPr>
          <a:lstStyle/>
          <a:p>
            <a:pPr marL="228600" indent="-228240">
              <a:lnSpc>
                <a:spcPct val="90000"/>
              </a:lnSpc>
              <a:spcBef>
                <a:spcPts val="1001"/>
              </a:spcBef>
              <a:buClr>
                <a:srgbClr val="293655"/>
              </a:buClr>
              <a:buFont typeface="Arial"/>
              <a:buChar char="•"/>
            </a:pPr>
            <a:r>
              <a:rPr lang="en-US" sz="2800" b="0" strike="noStrike" spc="-1" dirty="0">
                <a:solidFill>
                  <a:srgbClr val="293655"/>
                </a:solidFill>
                <a:latin typeface="Barlow"/>
              </a:rPr>
              <a:t>Open platform-independent service mesh that provides traffic management, policy enforcement, and telemetry collection</a:t>
            </a:r>
            <a:endParaRPr lang="en-US" sz="2800" b="0" strike="noStrike" spc="-1" dirty="0">
              <a:solidFill>
                <a:srgbClr val="000000"/>
              </a:solidFill>
              <a:latin typeface="Calibri"/>
            </a:endParaRPr>
          </a:p>
          <a:p>
            <a:pPr marL="685800" lvl="1" indent="-228240">
              <a:lnSpc>
                <a:spcPct val="100000"/>
              </a:lnSpc>
              <a:spcBef>
                <a:spcPts val="499"/>
              </a:spcBef>
              <a:buClr>
                <a:srgbClr val="293655"/>
              </a:buClr>
              <a:buFont typeface="Arial"/>
              <a:buChar char="•"/>
            </a:pPr>
            <a:r>
              <a:rPr lang="en-US" sz="2400" b="0" i="1" strike="noStrike" spc="-1" dirty="0">
                <a:solidFill>
                  <a:srgbClr val="293655"/>
                </a:solidFill>
                <a:latin typeface="inherit"/>
              </a:rPr>
              <a:t>Open</a:t>
            </a:r>
            <a:r>
              <a:rPr lang="en-US" sz="2400" b="0" strike="noStrike" spc="-1" dirty="0">
                <a:solidFill>
                  <a:srgbClr val="293655"/>
                </a:solidFill>
                <a:latin typeface="Barlow"/>
              </a:rPr>
              <a:t>: open-source software</a:t>
            </a:r>
            <a:endParaRPr lang="en-US" sz="2400" b="0" strike="noStrike" spc="-1" dirty="0">
              <a:solidFill>
                <a:srgbClr val="000000"/>
              </a:solidFill>
              <a:latin typeface="Calibri"/>
            </a:endParaRPr>
          </a:p>
          <a:p>
            <a:pPr marL="685800" lvl="1" indent="-228240">
              <a:lnSpc>
                <a:spcPct val="100000"/>
              </a:lnSpc>
              <a:spcBef>
                <a:spcPts val="499"/>
              </a:spcBef>
              <a:buClr>
                <a:srgbClr val="293655"/>
              </a:buClr>
              <a:buFont typeface="Arial"/>
              <a:buChar char="•"/>
            </a:pPr>
            <a:r>
              <a:rPr lang="en-US" sz="2400" b="0" i="1" strike="noStrike" spc="-1" dirty="0">
                <a:solidFill>
                  <a:srgbClr val="293655"/>
                </a:solidFill>
                <a:latin typeface="inherit"/>
              </a:rPr>
              <a:t>Platform-independent</a:t>
            </a:r>
            <a:r>
              <a:rPr lang="en-US" sz="2400" b="0" strike="noStrike" spc="-1" dirty="0">
                <a:solidFill>
                  <a:srgbClr val="293655"/>
                </a:solidFill>
                <a:latin typeface="Barlow"/>
              </a:rPr>
              <a:t>: not only Kubernetes-based deployments but also other environments.</a:t>
            </a:r>
            <a:endParaRPr lang="en-US" sz="2400" b="0" strike="noStrike" spc="-1" dirty="0">
              <a:solidFill>
                <a:srgbClr val="000000"/>
              </a:solidFill>
              <a:latin typeface="Calibri"/>
            </a:endParaRPr>
          </a:p>
          <a:p>
            <a:pPr marL="685800" lvl="1" indent="-228240">
              <a:lnSpc>
                <a:spcPct val="100000"/>
              </a:lnSpc>
              <a:spcBef>
                <a:spcPts val="499"/>
              </a:spcBef>
              <a:buClr>
                <a:srgbClr val="293655"/>
              </a:buClr>
              <a:buFont typeface="Arial"/>
              <a:buChar char="•"/>
            </a:pPr>
            <a:r>
              <a:rPr lang="en-US" sz="2400" b="0" i="1" strike="noStrike" spc="-1" dirty="0">
                <a:solidFill>
                  <a:srgbClr val="293655"/>
                </a:solidFill>
                <a:latin typeface="inherit"/>
              </a:rPr>
              <a:t>Service mesh</a:t>
            </a:r>
            <a:r>
              <a:rPr lang="en-US" sz="2400" b="0" strike="noStrike" spc="-1" dirty="0">
                <a:solidFill>
                  <a:srgbClr val="293655"/>
                </a:solidFill>
                <a:latin typeface="Barlow"/>
              </a:rPr>
              <a:t>: manage communications between microservices and applications without requiring changes to the underlying services. Istio provides automated baseline traffic resilience, service metrics collection, distributed tracing, traffic encryption, protocol upgrades, and advanced routing functionality for all service-to-service communication.</a:t>
            </a:r>
            <a:endParaRPr lang="en-US" sz="2400" b="0" strike="noStrike" spc="-1" dirty="0">
              <a:solidFill>
                <a:srgbClr val="000000"/>
              </a:solidFill>
              <a:latin typeface="Calibri"/>
            </a:endParaRPr>
          </a:p>
        </p:txBody>
      </p:sp>
      <p:pic>
        <p:nvPicPr>
          <p:cNvPr id="176" name="Picture 8"/>
          <p:cNvPicPr/>
          <p:nvPr/>
        </p:nvPicPr>
        <p:blipFill>
          <a:blip r:embed="rId2"/>
          <a:stretch/>
        </p:blipFill>
        <p:spPr>
          <a:xfrm>
            <a:off x="838080" y="508680"/>
            <a:ext cx="828360" cy="1037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Calibri Light"/>
              </a:rPr>
              <a:t>Istio - Architecture</a:t>
            </a:r>
            <a:endParaRPr lang="en-US" sz="4400" b="0" strike="noStrike" spc="-1">
              <a:solidFill>
                <a:srgbClr val="000000"/>
              </a:solidFill>
              <a:latin typeface="Calibri"/>
            </a:endParaRPr>
          </a:p>
        </p:txBody>
      </p:sp>
      <p:pic>
        <p:nvPicPr>
          <p:cNvPr id="178" name="Picture 2"/>
          <p:cNvPicPr/>
          <p:nvPr/>
        </p:nvPicPr>
        <p:blipFill>
          <a:blip r:embed="rId2"/>
          <a:stretch/>
        </p:blipFill>
        <p:spPr>
          <a:xfrm>
            <a:off x="274320" y="1690560"/>
            <a:ext cx="5466960" cy="4457520"/>
          </a:xfrm>
          <a:prstGeom prst="rect">
            <a:avLst/>
          </a:prstGeom>
          <a:ln>
            <a:noFill/>
          </a:ln>
        </p:spPr>
      </p:pic>
      <p:sp>
        <p:nvSpPr>
          <p:cNvPr id="179" name="CustomShape 2"/>
          <p:cNvSpPr/>
          <p:nvPr/>
        </p:nvSpPr>
        <p:spPr>
          <a:xfrm>
            <a:off x="286920" y="6492960"/>
            <a:ext cx="58456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latin typeface="Calibri"/>
              </a:rPr>
              <a:t>(1) https://istio.io/latest/docs/ops/deployment/architecture/</a:t>
            </a:r>
            <a:endParaRPr lang="en-US" sz="1800" b="0" strike="noStrike" spc="-1">
              <a:latin typeface="Arial"/>
            </a:endParaRPr>
          </a:p>
        </p:txBody>
      </p:sp>
      <p:sp>
        <p:nvSpPr>
          <p:cNvPr id="180" name="CustomShape 3"/>
          <p:cNvSpPr/>
          <p:nvPr/>
        </p:nvSpPr>
        <p:spPr>
          <a:xfrm>
            <a:off x="5990040" y="1690560"/>
            <a:ext cx="6093360" cy="1310040"/>
          </a:xfrm>
          <a:prstGeom prst="rect">
            <a:avLst/>
          </a:prstGeom>
          <a:noFill/>
          <a:ln>
            <a:solidFill>
              <a:schemeClr val="accent1">
                <a:shade val="50000"/>
              </a:schemeClr>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trike="noStrike" spc="-1">
                <a:solidFill>
                  <a:srgbClr val="293655"/>
                </a:solidFill>
                <a:latin typeface="Calibri"/>
              </a:rPr>
              <a:t>Pilot</a:t>
            </a:r>
            <a:r>
              <a:rPr lang="en-US" sz="2000" b="0" strike="noStrike" spc="-1">
                <a:solidFill>
                  <a:srgbClr val="293655"/>
                </a:solidFill>
                <a:latin typeface="Calibri"/>
              </a:rPr>
              <a:t>: abstracts platform-specific </a:t>
            </a:r>
            <a:r>
              <a:rPr lang="en-US" sz="2000" b="1" strike="noStrike" spc="-1">
                <a:solidFill>
                  <a:srgbClr val="293655"/>
                </a:solidFill>
                <a:latin typeface="Calibri"/>
              </a:rPr>
              <a:t>service discovery </a:t>
            </a:r>
            <a:r>
              <a:rPr lang="en-US" sz="2000" b="0" strike="noStrike" spc="-1">
                <a:solidFill>
                  <a:srgbClr val="293655"/>
                </a:solidFill>
                <a:latin typeface="Calibri"/>
              </a:rPr>
              <a:t>mechanisms and synthesizes them into a standard format that any sidecar conforming with the </a:t>
            </a:r>
            <a:r>
              <a:rPr lang="en-US" sz="2000" b="0" strike="noStrike" spc="-1">
                <a:solidFill>
                  <a:srgbClr val="0563C1"/>
                </a:solidFill>
                <a:latin typeface="Calibri"/>
                <a:hlinkClick r:id="rId3"/>
              </a:rPr>
              <a:t>Envoy API</a:t>
            </a:r>
            <a:r>
              <a:rPr lang="en-US" sz="2000" b="0" strike="noStrike" spc="-1">
                <a:solidFill>
                  <a:srgbClr val="293655"/>
                </a:solidFill>
                <a:latin typeface="Calibri"/>
              </a:rPr>
              <a:t> can consume.</a:t>
            </a:r>
            <a:endParaRPr lang="en-US" sz="2000" b="0" strike="noStrike" spc="-1">
              <a:latin typeface="Arial"/>
            </a:endParaRPr>
          </a:p>
        </p:txBody>
      </p:sp>
      <p:sp>
        <p:nvSpPr>
          <p:cNvPr id="181" name="CustomShape 4"/>
          <p:cNvSpPr/>
          <p:nvPr/>
        </p:nvSpPr>
        <p:spPr>
          <a:xfrm>
            <a:off x="5990040" y="3197160"/>
            <a:ext cx="6093360" cy="1310040"/>
          </a:xfrm>
          <a:prstGeom prst="rect">
            <a:avLst/>
          </a:prstGeom>
          <a:noFill/>
          <a:ln>
            <a:solidFill>
              <a:schemeClr val="accent1">
                <a:shade val="50000"/>
              </a:schemeClr>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trike="noStrike" spc="-1">
                <a:solidFill>
                  <a:srgbClr val="535F61"/>
                </a:solidFill>
                <a:latin typeface="Calibri"/>
              </a:rPr>
              <a:t>Mixer:</a:t>
            </a:r>
            <a:r>
              <a:rPr lang="en-US" sz="2000" b="0" strike="noStrike" spc="-1">
                <a:solidFill>
                  <a:srgbClr val="535F61"/>
                </a:solidFill>
                <a:latin typeface="Calibri"/>
              </a:rPr>
              <a:t> provides three core features:</a:t>
            </a:r>
            <a:endParaRPr lang="en-US" sz="2000" b="0" strike="noStrike" spc="-1">
              <a:latin typeface="Arial"/>
            </a:endParaRPr>
          </a:p>
          <a:p>
            <a:pPr marL="343080" indent="-342720">
              <a:lnSpc>
                <a:spcPct val="100000"/>
              </a:lnSpc>
              <a:buClr>
                <a:srgbClr val="535F61"/>
              </a:buClr>
              <a:buFont typeface="Arial"/>
              <a:buChar char="•"/>
            </a:pPr>
            <a:r>
              <a:rPr lang="en-US" sz="2000" b="0" strike="noStrike" spc="-1">
                <a:solidFill>
                  <a:srgbClr val="535F61"/>
                </a:solidFill>
                <a:latin typeface="Calibri"/>
              </a:rPr>
              <a:t>Precondition Checking – authentication, policy </a:t>
            </a:r>
            <a:endParaRPr lang="en-US" sz="2000" b="0" strike="noStrike" spc="-1">
              <a:latin typeface="Arial"/>
            </a:endParaRPr>
          </a:p>
          <a:p>
            <a:pPr marL="343080" indent="-342720">
              <a:lnSpc>
                <a:spcPct val="100000"/>
              </a:lnSpc>
              <a:buClr>
                <a:srgbClr val="535F61"/>
              </a:buClr>
              <a:buFont typeface="Arial"/>
              <a:buChar char="•"/>
            </a:pPr>
            <a:r>
              <a:rPr lang="en-US" sz="2000" b="0" strike="noStrike" spc="-1">
                <a:solidFill>
                  <a:srgbClr val="535F61"/>
                </a:solidFill>
                <a:latin typeface="Calibri"/>
              </a:rPr>
              <a:t>Quota Management</a:t>
            </a:r>
            <a:endParaRPr lang="en-US" sz="2000" b="0" strike="noStrike" spc="-1">
              <a:latin typeface="Arial"/>
            </a:endParaRPr>
          </a:p>
          <a:p>
            <a:pPr marL="343080" indent="-342720">
              <a:lnSpc>
                <a:spcPct val="100000"/>
              </a:lnSpc>
              <a:buClr>
                <a:srgbClr val="535F61"/>
              </a:buClr>
              <a:buFont typeface="Arial"/>
              <a:buChar char="•"/>
            </a:pPr>
            <a:r>
              <a:rPr lang="en-US" sz="2000" b="0" strike="noStrike" spc="-1">
                <a:solidFill>
                  <a:srgbClr val="535F61"/>
                </a:solidFill>
                <a:latin typeface="Calibri"/>
              </a:rPr>
              <a:t>Telemetry Reporting</a:t>
            </a:r>
            <a:endParaRPr lang="en-US" sz="2000" b="0" strike="noStrike" spc="-1">
              <a:latin typeface="Arial"/>
            </a:endParaRPr>
          </a:p>
        </p:txBody>
      </p:sp>
      <p:sp>
        <p:nvSpPr>
          <p:cNvPr id="182" name="CustomShape 5"/>
          <p:cNvSpPr/>
          <p:nvPr/>
        </p:nvSpPr>
        <p:spPr>
          <a:xfrm>
            <a:off x="5990040" y="4625640"/>
            <a:ext cx="6093360" cy="1005120"/>
          </a:xfrm>
          <a:prstGeom prst="rect">
            <a:avLst/>
          </a:prstGeom>
          <a:noFill/>
          <a:ln>
            <a:solidFill>
              <a:schemeClr val="accent1">
                <a:shade val="50000"/>
              </a:schemeClr>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trike="noStrike" spc="-1">
                <a:solidFill>
                  <a:srgbClr val="535F61"/>
                </a:solidFill>
                <a:latin typeface="Calibri"/>
              </a:rPr>
              <a:t>Citadel:</a:t>
            </a:r>
            <a:r>
              <a:rPr lang="en-US" sz="2000" b="0" strike="noStrike" spc="-1">
                <a:solidFill>
                  <a:srgbClr val="535F61"/>
                </a:solidFill>
                <a:latin typeface="Calibri"/>
              </a:rPr>
              <a:t> enables </a:t>
            </a:r>
            <a:r>
              <a:rPr lang="en-US" sz="2000" b="0" strike="noStrike" spc="-1">
                <a:solidFill>
                  <a:srgbClr val="535F61"/>
                </a:solidFill>
                <a:latin typeface="Work Sans"/>
              </a:rPr>
              <a:t>strong service-to-service and end-user authentication with built-in identity and credential management</a:t>
            </a:r>
            <a:endParaRPr lang="en-US" sz="20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Calibri Light"/>
              </a:rPr>
              <a:t>Istio – Service Discovery</a:t>
            </a:r>
            <a:endParaRPr lang="en-US" sz="4400" b="0" strike="noStrike" spc="-1">
              <a:solidFill>
                <a:srgbClr val="000000"/>
              </a:solidFill>
              <a:latin typeface="Calibri"/>
            </a:endParaRPr>
          </a:p>
        </p:txBody>
      </p:sp>
      <p:pic>
        <p:nvPicPr>
          <p:cNvPr id="184" name="Picture 4"/>
          <p:cNvPicPr/>
          <p:nvPr/>
        </p:nvPicPr>
        <p:blipFill>
          <a:blip r:embed="rId2"/>
          <a:stretch/>
        </p:blipFill>
        <p:spPr>
          <a:xfrm>
            <a:off x="702000" y="1501200"/>
            <a:ext cx="7077600" cy="4991400"/>
          </a:xfrm>
          <a:prstGeom prst="rect">
            <a:avLst/>
          </a:prstGeom>
          <a:ln>
            <a:noFill/>
          </a:ln>
        </p:spPr>
      </p:pic>
      <p:sp>
        <p:nvSpPr>
          <p:cNvPr id="2" name="TextBox 1">
            <a:extLst>
              <a:ext uri="{FF2B5EF4-FFF2-40B4-BE49-F238E27FC236}">
                <a16:creationId xmlns:a16="http://schemas.microsoft.com/office/drawing/2014/main" id="{BAB01DEE-B327-46EA-A454-5318D8E42882}"/>
              </a:ext>
            </a:extLst>
          </p:cNvPr>
          <p:cNvSpPr txBox="1"/>
          <p:nvPr/>
        </p:nvSpPr>
        <p:spPr>
          <a:xfrm>
            <a:off x="7779600" y="2457028"/>
            <a:ext cx="3826689" cy="923330"/>
          </a:xfrm>
          <a:prstGeom prst="rect">
            <a:avLst/>
          </a:prstGeom>
          <a:noFill/>
        </p:spPr>
        <p:txBody>
          <a:bodyPr wrap="none" rtlCol="0">
            <a:spAutoFit/>
          </a:bodyPr>
          <a:lstStyle/>
          <a:p>
            <a:r>
              <a:rPr lang="en-US" dirty="0"/>
              <a:t>How </a:t>
            </a:r>
            <a:r>
              <a:rPr lang="en-US" dirty="0" err="1"/>
              <a:t>serviceA</a:t>
            </a:r>
            <a:r>
              <a:rPr lang="en-US" dirty="0"/>
              <a:t>-Envoy find </a:t>
            </a:r>
            <a:r>
              <a:rPr lang="en-US" dirty="0" err="1"/>
              <a:t>serviceB</a:t>
            </a:r>
            <a:r>
              <a:rPr lang="en-US" dirty="0"/>
              <a:t>?</a:t>
            </a:r>
          </a:p>
          <a:p>
            <a:pPr marL="285750" indent="-285750">
              <a:buFontTx/>
              <a:buChar char="-"/>
            </a:pPr>
            <a:r>
              <a:rPr lang="en-US" dirty="0" err="1"/>
              <a:t>roundrobin</a:t>
            </a:r>
            <a:r>
              <a:rPr lang="en-US" dirty="0"/>
              <a:t>?</a:t>
            </a:r>
          </a:p>
          <a:p>
            <a:pPr marL="285750" indent="-285750">
              <a:buFontTx/>
              <a:buChar char="-"/>
            </a:pP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6D9E2-636A-4FAB-95F0-2B3FB97A8A94}"/>
              </a:ext>
            </a:extLst>
          </p:cNvPr>
          <p:cNvSpPr>
            <a:spLocks noGrp="1"/>
          </p:cNvSpPr>
          <p:nvPr>
            <p:ph type="title"/>
          </p:nvPr>
        </p:nvSpPr>
        <p:spPr/>
        <p:txBody>
          <a:bodyPr/>
          <a:lstStyle/>
          <a:p>
            <a:r>
              <a:rPr lang="en-US" dirty="0"/>
              <a:t>Envoy Proxy</a:t>
            </a:r>
          </a:p>
        </p:txBody>
      </p:sp>
      <p:sp>
        <p:nvSpPr>
          <p:cNvPr id="3" name="Text Placeholder 2">
            <a:extLst>
              <a:ext uri="{FF2B5EF4-FFF2-40B4-BE49-F238E27FC236}">
                <a16:creationId xmlns:a16="http://schemas.microsoft.com/office/drawing/2014/main" id="{525B9D97-8B62-4B85-BA78-67EAC4EDAEF0}"/>
              </a:ext>
            </a:extLst>
          </p:cNvPr>
          <p:cNvSpPr>
            <a:spLocks noGrp="1"/>
          </p:cNvSpPr>
          <p:nvPr>
            <p:ph type="body"/>
          </p:nvPr>
        </p:nvSpPr>
        <p:spPr>
          <a:xfrm>
            <a:off x="838080" y="1690200"/>
            <a:ext cx="10515240" cy="4586614"/>
          </a:xfrm>
        </p:spPr>
        <p:txBody>
          <a:bodyPr>
            <a:normAutofit fontScale="92500" lnSpcReduction="20000"/>
          </a:bodyPr>
          <a:lstStyle/>
          <a:p>
            <a:pPr marL="342900" indent="-342900">
              <a:lnSpc>
                <a:spcPct val="120000"/>
              </a:lnSpc>
              <a:buFont typeface="Arial" panose="020B0604020202020204" pitchFamily="34" charset="0"/>
              <a:buChar char="•"/>
            </a:pPr>
            <a:r>
              <a:rPr lang="en-US" sz="2400" i="0" dirty="0">
                <a:effectLst/>
              </a:rPr>
              <a:t>L7 proxy and communication bus designed for micro services architectures. </a:t>
            </a:r>
          </a:p>
          <a:p>
            <a:pPr marL="342900" indent="-342900">
              <a:lnSpc>
                <a:spcPct val="120000"/>
              </a:lnSpc>
              <a:buFont typeface="Arial" panose="020B0604020202020204" pitchFamily="34" charset="0"/>
              <a:buChar char="•"/>
            </a:pPr>
            <a:r>
              <a:rPr lang="en-US" sz="2400" i="0" dirty="0">
                <a:effectLst/>
              </a:rPr>
              <a:t>Service discovery and dynamic configuration:</a:t>
            </a:r>
          </a:p>
          <a:p>
            <a:pPr marL="342900" indent="-342900">
              <a:lnSpc>
                <a:spcPct val="120000"/>
              </a:lnSpc>
              <a:buFont typeface="Arial" panose="020B0604020202020204" pitchFamily="34" charset="0"/>
              <a:buChar char="•"/>
            </a:pPr>
            <a:r>
              <a:rPr lang="en-US" sz="2400" i="0" dirty="0">
                <a:effectLst/>
              </a:rPr>
              <a:t>Health checking</a:t>
            </a:r>
          </a:p>
          <a:p>
            <a:pPr marL="342900" indent="-342900">
              <a:lnSpc>
                <a:spcPct val="120000"/>
              </a:lnSpc>
              <a:buFont typeface="Arial" panose="020B0604020202020204" pitchFamily="34" charset="0"/>
              <a:buChar char="•"/>
            </a:pPr>
            <a:r>
              <a:rPr lang="en-US" sz="2400" dirty="0"/>
              <a:t>L</a:t>
            </a:r>
            <a:r>
              <a:rPr lang="en-US" sz="2400" i="0" dirty="0">
                <a:effectLst/>
              </a:rPr>
              <a:t>oad balancing</a:t>
            </a:r>
            <a:endParaRPr lang="en-US" sz="2400" dirty="0"/>
          </a:p>
          <a:p>
            <a:pPr marL="342900" indent="-342900">
              <a:lnSpc>
                <a:spcPct val="120000"/>
              </a:lnSpc>
              <a:buFont typeface="Arial" panose="020B0604020202020204" pitchFamily="34" charset="0"/>
              <a:buChar char="•"/>
            </a:pPr>
            <a:r>
              <a:rPr lang="en-US" sz="2400" i="0" dirty="0">
                <a:effectLst/>
              </a:rPr>
              <a:t>L3/L4 filter architecture</a:t>
            </a:r>
            <a:r>
              <a:rPr lang="en-US" sz="2400" dirty="0"/>
              <a:t>: </a:t>
            </a:r>
            <a:r>
              <a:rPr lang="en-US" sz="2400" i="0" strike="noStrike" dirty="0">
                <a:effectLst/>
                <a:hlinkClick r:id="rId2">
                  <a:extLst>
                    <a:ext uri="{A12FA001-AC4F-418D-AE19-62706E023703}">
                      <ahyp:hlinkClr xmlns:ahyp="http://schemas.microsoft.com/office/drawing/2018/hyperlinkcolor" val="tx"/>
                    </a:ext>
                  </a:extLst>
                </a:hlinkClick>
              </a:rPr>
              <a:t>TCP proxy</a:t>
            </a:r>
            <a:r>
              <a:rPr lang="en-US" sz="2400" i="0" dirty="0">
                <a:effectLst/>
              </a:rPr>
              <a:t>, </a:t>
            </a:r>
            <a:r>
              <a:rPr lang="en-US" sz="2400" i="0" strike="noStrike" dirty="0">
                <a:effectLst/>
                <a:hlinkClick r:id="rId3">
                  <a:extLst>
                    <a:ext uri="{A12FA001-AC4F-418D-AE19-62706E023703}">
                      <ahyp:hlinkClr xmlns:ahyp="http://schemas.microsoft.com/office/drawing/2018/hyperlinkcolor" val="tx"/>
                    </a:ext>
                  </a:extLst>
                </a:hlinkClick>
              </a:rPr>
              <a:t>UDP proxy</a:t>
            </a:r>
            <a:r>
              <a:rPr lang="en-US" sz="2400" i="0" dirty="0">
                <a:effectLst/>
              </a:rPr>
              <a:t>, </a:t>
            </a:r>
            <a:r>
              <a:rPr lang="en-US" sz="2400" i="0" strike="noStrike" dirty="0">
                <a:effectLst/>
                <a:hlinkClick r:id="rId4">
                  <a:extLst>
                    <a:ext uri="{A12FA001-AC4F-418D-AE19-62706E023703}">
                      <ahyp:hlinkClr xmlns:ahyp="http://schemas.microsoft.com/office/drawing/2018/hyperlinkcolor" val="tx"/>
                    </a:ext>
                  </a:extLst>
                </a:hlinkClick>
              </a:rPr>
              <a:t>HTTP proxy</a:t>
            </a:r>
            <a:r>
              <a:rPr lang="en-US" sz="2400" i="0" dirty="0">
                <a:effectLst/>
              </a:rPr>
              <a:t>, </a:t>
            </a:r>
            <a:r>
              <a:rPr lang="en-US" sz="2400" i="0" strike="noStrike" dirty="0">
                <a:effectLst/>
                <a:hlinkClick r:id="rId5">
                  <a:extLst>
                    <a:ext uri="{A12FA001-AC4F-418D-AE19-62706E023703}">
                      <ahyp:hlinkClr xmlns:ahyp="http://schemas.microsoft.com/office/drawing/2018/hyperlinkcolor" val="tx"/>
                    </a:ext>
                  </a:extLst>
                </a:hlinkClick>
              </a:rPr>
              <a:t>TLS client certificate authentication</a:t>
            </a:r>
            <a:endParaRPr lang="en-US" sz="2400" strike="noStrike" dirty="0"/>
          </a:p>
          <a:p>
            <a:pPr marL="342900" indent="-342900">
              <a:lnSpc>
                <a:spcPct val="120000"/>
              </a:lnSpc>
              <a:buFont typeface="Arial" panose="020B0604020202020204" pitchFamily="34" charset="0"/>
              <a:buChar char="•"/>
            </a:pPr>
            <a:r>
              <a:rPr lang="en-US" sz="2400" i="0" dirty="0">
                <a:effectLst/>
              </a:rPr>
              <a:t>HTTP L7 filter </a:t>
            </a:r>
            <a:r>
              <a:rPr lang="en-US" sz="2400" i="0" dirty="0" err="1">
                <a:effectLst/>
              </a:rPr>
              <a:t>architecture:HTTP</a:t>
            </a:r>
            <a:r>
              <a:rPr lang="en-US" sz="2400" i="0" dirty="0">
                <a:effectLst/>
              </a:rPr>
              <a:t> connection management subsystem that perform different tasks such as </a:t>
            </a:r>
            <a:r>
              <a:rPr lang="en-US" sz="2400" i="0" strike="noStrike" dirty="0">
                <a:effectLst/>
                <a:hlinkClick r:id="rId6">
                  <a:extLst>
                    <a:ext uri="{A12FA001-AC4F-418D-AE19-62706E023703}">
                      <ahyp:hlinkClr xmlns:ahyp="http://schemas.microsoft.com/office/drawing/2018/hyperlinkcolor" val="tx"/>
                    </a:ext>
                  </a:extLst>
                </a:hlinkClick>
              </a:rPr>
              <a:t>buffering</a:t>
            </a:r>
            <a:r>
              <a:rPr lang="en-US" sz="2400" i="0" dirty="0">
                <a:effectLst/>
              </a:rPr>
              <a:t>, </a:t>
            </a:r>
            <a:r>
              <a:rPr lang="en-US" sz="2400" i="0" strike="noStrike" dirty="0">
                <a:effectLst/>
                <a:hlinkClick r:id="rId7">
                  <a:extLst>
                    <a:ext uri="{A12FA001-AC4F-418D-AE19-62706E023703}">
                      <ahyp:hlinkClr xmlns:ahyp="http://schemas.microsoft.com/office/drawing/2018/hyperlinkcolor" val="tx"/>
                    </a:ext>
                  </a:extLst>
                </a:hlinkClick>
              </a:rPr>
              <a:t>rate limiting</a:t>
            </a:r>
            <a:r>
              <a:rPr lang="en-US" sz="2400" i="0" dirty="0">
                <a:effectLst/>
              </a:rPr>
              <a:t>, </a:t>
            </a:r>
            <a:r>
              <a:rPr lang="en-US" sz="2400" i="0" strike="noStrike" dirty="0">
                <a:effectLst/>
                <a:hlinkClick r:id="rId8">
                  <a:extLst>
                    <a:ext uri="{A12FA001-AC4F-418D-AE19-62706E023703}">
                      <ahyp:hlinkClr xmlns:ahyp="http://schemas.microsoft.com/office/drawing/2018/hyperlinkcolor" val="tx"/>
                    </a:ext>
                  </a:extLst>
                </a:hlinkClick>
              </a:rPr>
              <a:t>routing/forwarding</a:t>
            </a:r>
            <a:endParaRPr lang="en-US" sz="2400" i="0" dirty="0">
              <a:effectLst/>
            </a:endParaRPr>
          </a:p>
          <a:p>
            <a:pPr marL="342900" indent="-342900">
              <a:lnSpc>
                <a:spcPct val="120000"/>
              </a:lnSpc>
              <a:buFont typeface="Arial" panose="020B0604020202020204" pitchFamily="34" charset="0"/>
              <a:buChar char="•"/>
            </a:pPr>
            <a:r>
              <a:rPr lang="en-US" sz="2400" i="0" dirty="0">
                <a:effectLst/>
              </a:rPr>
              <a:t>HTTP L7 routing: When operating in HTTP mode, Envoy supports a </a:t>
            </a:r>
            <a:r>
              <a:rPr lang="en-US" sz="2400" i="0" strike="noStrike" dirty="0">
                <a:effectLst/>
                <a:hlinkClick r:id="rId8">
                  <a:extLst>
                    <a:ext uri="{A12FA001-AC4F-418D-AE19-62706E023703}">
                      <ahyp:hlinkClr xmlns:ahyp="http://schemas.microsoft.com/office/drawing/2018/hyperlinkcolor" val="tx"/>
                    </a:ext>
                  </a:extLst>
                </a:hlinkClick>
              </a:rPr>
              <a:t>routing</a:t>
            </a:r>
            <a:r>
              <a:rPr lang="en-US" sz="2400" i="0" dirty="0">
                <a:effectLst/>
              </a:rPr>
              <a:t> subsystem that is capable of routing and redirecting requests based on path, authority, content type, </a:t>
            </a:r>
            <a:r>
              <a:rPr lang="en-US" sz="2400" i="0" strike="noStrike" dirty="0">
                <a:effectLst/>
                <a:hlinkClick r:id="rId9">
                  <a:extLst>
                    <a:ext uri="{A12FA001-AC4F-418D-AE19-62706E023703}">
                      <ahyp:hlinkClr xmlns:ahyp="http://schemas.microsoft.com/office/drawing/2018/hyperlinkcolor" val="tx"/>
                    </a:ext>
                  </a:extLst>
                </a:hlinkClick>
              </a:rPr>
              <a:t>runtime</a:t>
            </a:r>
            <a:r>
              <a:rPr lang="en-US" sz="2400" i="0" dirty="0">
                <a:effectLst/>
              </a:rPr>
              <a:t> values</a:t>
            </a:r>
          </a:p>
          <a:p>
            <a:pPr marL="342900" indent="-342900">
              <a:lnSpc>
                <a:spcPct val="120000"/>
              </a:lnSpc>
              <a:buFont typeface="Arial" panose="020B0604020202020204" pitchFamily="34" charset="0"/>
              <a:buChar char="•"/>
            </a:pPr>
            <a:r>
              <a:rPr lang="en-US" sz="2400" i="0" dirty="0">
                <a:effectLst/>
              </a:rPr>
              <a:t>gRPC support: </a:t>
            </a:r>
            <a:r>
              <a:rPr lang="en-US" sz="2400" i="0" strike="noStrike" dirty="0">
                <a:effectLst/>
                <a:hlinkClick r:id="rId10">
                  <a:extLst>
                    <a:ext uri="{A12FA001-AC4F-418D-AE19-62706E023703}">
                      <ahyp:hlinkClr xmlns:ahyp="http://schemas.microsoft.com/office/drawing/2018/hyperlinkcolor" val="tx"/>
                    </a:ext>
                  </a:extLst>
                </a:hlinkClick>
              </a:rPr>
              <a:t>gRPC</a:t>
            </a:r>
            <a:r>
              <a:rPr lang="en-US" sz="2400" i="0" dirty="0">
                <a:effectLst/>
              </a:rPr>
              <a:t> is an RPC framework from Google that uses HTTP/2 or above as the underlying multiplexed transport.</a:t>
            </a:r>
            <a:endParaRPr lang="en-US" sz="2400" dirty="0"/>
          </a:p>
          <a:p>
            <a:pPr marL="571500" indent="-571500">
              <a:buFont typeface="Arial" panose="020B0604020202020204" pitchFamily="34" charset="0"/>
              <a:buChar char="•"/>
            </a:pPr>
            <a:endParaRPr lang="en-US" dirty="0"/>
          </a:p>
        </p:txBody>
      </p:sp>
      <p:pic>
        <p:nvPicPr>
          <p:cNvPr id="4" name="Picture 2">
            <a:extLst>
              <a:ext uri="{FF2B5EF4-FFF2-40B4-BE49-F238E27FC236}">
                <a16:creationId xmlns:a16="http://schemas.microsoft.com/office/drawing/2014/main" id="{82C02C1E-1C32-4F24-89EA-908CF40D133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848335" y="86447"/>
            <a:ext cx="1882346" cy="1882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023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22625-EE5E-4EA7-AE5E-945B8FE8F669}"/>
              </a:ext>
            </a:extLst>
          </p:cNvPr>
          <p:cNvSpPr>
            <a:spLocks noGrp="1"/>
          </p:cNvSpPr>
          <p:nvPr>
            <p:ph type="title"/>
          </p:nvPr>
        </p:nvSpPr>
        <p:spPr/>
        <p:txBody>
          <a:bodyPr/>
          <a:lstStyle/>
          <a:p>
            <a:r>
              <a:rPr lang="en-US" dirty="0"/>
              <a:t>Envoy Proxy Configuration </a:t>
            </a:r>
          </a:p>
        </p:txBody>
      </p:sp>
      <p:pic>
        <p:nvPicPr>
          <p:cNvPr id="7" name="Picture 6">
            <a:extLst>
              <a:ext uri="{FF2B5EF4-FFF2-40B4-BE49-F238E27FC236}">
                <a16:creationId xmlns:a16="http://schemas.microsoft.com/office/drawing/2014/main" id="{F2BFACD0-73E6-4E67-A6F5-7C5EC33F9292}"/>
              </a:ext>
            </a:extLst>
          </p:cNvPr>
          <p:cNvPicPr>
            <a:picLocks noChangeAspect="1"/>
          </p:cNvPicPr>
          <p:nvPr/>
        </p:nvPicPr>
        <p:blipFill>
          <a:blip r:embed="rId2"/>
          <a:stretch>
            <a:fillRect/>
          </a:stretch>
        </p:blipFill>
        <p:spPr>
          <a:xfrm>
            <a:off x="401451" y="1877272"/>
            <a:ext cx="11389097" cy="3103456"/>
          </a:xfrm>
          <a:prstGeom prst="rect">
            <a:avLst/>
          </a:prstGeom>
        </p:spPr>
      </p:pic>
      <p:sp>
        <p:nvSpPr>
          <p:cNvPr id="10" name="TextBox 9">
            <a:extLst>
              <a:ext uri="{FF2B5EF4-FFF2-40B4-BE49-F238E27FC236}">
                <a16:creationId xmlns:a16="http://schemas.microsoft.com/office/drawing/2014/main" id="{72778003-7E49-4572-8266-1E544328EBC2}"/>
              </a:ext>
            </a:extLst>
          </p:cNvPr>
          <p:cNvSpPr txBox="1"/>
          <p:nvPr/>
        </p:nvSpPr>
        <p:spPr>
          <a:xfrm>
            <a:off x="445770" y="5292631"/>
            <a:ext cx="2591672" cy="954107"/>
          </a:xfrm>
          <a:prstGeom prst="rect">
            <a:avLst/>
          </a:prstGeom>
          <a:noFill/>
        </p:spPr>
        <p:txBody>
          <a:bodyPr wrap="none" rtlCol="0">
            <a:spAutoFit/>
          </a:bodyPr>
          <a:lstStyle/>
          <a:p>
            <a:pPr marL="285750" indent="-285750">
              <a:buFont typeface="Arial" panose="020B0604020202020204" pitchFamily="34" charset="0"/>
              <a:buChar char="•"/>
            </a:pPr>
            <a:r>
              <a:rPr lang="en-US" sz="1400" dirty="0"/>
              <a:t>CDS: Cluster </a:t>
            </a:r>
          </a:p>
          <a:p>
            <a:pPr marL="285750" indent="-285750">
              <a:buFont typeface="Arial" panose="020B0604020202020204" pitchFamily="34" charset="0"/>
              <a:buChar char="•"/>
            </a:pPr>
            <a:r>
              <a:rPr lang="en-US" sz="1400" dirty="0"/>
              <a:t>LDS:  Listener (TCP, UDP)</a:t>
            </a:r>
          </a:p>
          <a:p>
            <a:pPr marL="285750" indent="-285750">
              <a:buFont typeface="Arial" panose="020B0604020202020204" pitchFamily="34" charset="0"/>
              <a:buChar char="•"/>
            </a:pPr>
            <a:r>
              <a:rPr lang="en-US" sz="1400" dirty="0"/>
              <a:t>EDS: Endpoint</a:t>
            </a:r>
          </a:p>
          <a:p>
            <a:pPr marL="285750" indent="-285750">
              <a:buFont typeface="Arial" panose="020B0604020202020204" pitchFamily="34" charset="0"/>
              <a:buChar char="•"/>
            </a:pPr>
            <a:r>
              <a:rPr lang="en-US" sz="1400" dirty="0"/>
              <a:t>RDS: Route</a:t>
            </a:r>
          </a:p>
        </p:txBody>
      </p:sp>
      <p:sp>
        <p:nvSpPr>
          <p:cNvPr id="12" name="Rectangle 11">
            <a:extLst>
              <a:ext uri="{FF2B5EF4-FFF2-40B4-BE49-F238E27FC236}">
                <a16:creationId xmlns:a16="http://schemas.microsoft.com/office/drawing/2014/main" id="{CB3537C8-E219-48D2-BE62-9E1C4C7E2483}"/>
              </a:ext>
            </a:extLst>
          </p:cNvPr>
          <p:cNvSpPr/>
          <p:nvPr/>
        </p:nvSpPr>
        <p:spPr>
          <a:xfrm>
            <a:off x="434340" y="5292631"/>
            <a:ext cx="2591672" cy="9541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400D714-F191-4FE6-9042-2E57259F8E0C}"/>
              </a:ext>
            </a:extLst>
          </p:cNvPr>
          <p:cNvSpPr/>
          <p:nvPr/>
        </p:nvSpPr>
        <p:spPr>
          <a:xfrm>
            <a:off x="3554730" y="5292631"/>
            <a:ext cx="8389620" cy="14510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p>
        </p:txBody>
      </p:sp>
      <p:sp>
        <p:nvSpPr>
          <p:cNvPr id="15" name="Rectangle 1">
            <a:extLst>
              <a:ext uri="{FF2B5EF4-FFF2-40B4-BE49-F238E27FC236}">
                <a16:creationId xmlns:a16="http://schemas.microsoft.com/office/drawing/2014/main" id="{AA3A4FD8-172E-406B-BA2D-2CE1A4F212F5}"/>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89FFF14C-495F-42E1-B463-2B672E3630B2}"/>
              </a:ext>
            </a:extLst>
          </p:cNvPr>
          <p:cNvSpPr txBox="1"/>
          <p:nvPr/>
        </p:nvSpPr>
        <p:spPr>
          <a:xfrm>
            <a:off x="3671968" y="5331475"/>
            <a:ext cx="8389620" cy="1661993"/>
          </a:xfrm>
          <a:prstGeom prst="rect">
            <a:avLst/>
          </a:prstGeom>
          <a:noFill/>
        </p:spPr>
        <p:txBody>
          <a:bodyPr wrap="square" rtlCol="0">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1400" dirty="0"/>
              <a:t>SYNCED: Envoy has acknowledged the last configuration Pilot has sent to it.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1400" dirty="0"/>
              <a:t>NOT SENT: Pilot hasn’t sent anything to Envoy. This usually is because Pilot has nothing to send.</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1400" dirty="0"/>
              <a:t>STALE: Pilot has sent an update to Envoy but has not received an acknowledgement.  This usually indicates a networking issue between Envoy and Pilot or a bug with Istio itself.</a:t>
            </a:r>
          </a:p>
          <a:p>
            <a:endParaRPr lang="en-US" dirty="0"/>
          </a:p>
        </p:txBody>
      </p:sp>
    </p:spTree>
    <p:extLst>
      <p:ext uri="{BB962C8B-B14F-4D97-AF65-F5344CB8AC3E}">
        <p14:creationId xmlns:p14="http://schemas.microsoft.com/office/powerpoint/2010/main" val="3661389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1" strike="noStrike" spc="-1">
                <a:solidFill>
                  <a:srgbClr val="000000"/>
                </a:solidFill>
                <a:latin typeface="Inter"/>
              </a:rPr>
              <a:t>Contents</a:t>
            </a:r>
            <a:endParaRPr lang="en-US" sz="4400" b="0" strike="noStrike" spc="-1">
              <a:solidFill>
                <a:srgbClr val="000000"/>
              </a:solidFill>
              <a:latin typeface="Calibri"/>
            </a:endParaRPr>
          </a:p>
        </p:txBody>
      </p:sp>
      <p:sp>
        <p:nvSpPr>
          <p:cNvPr id="131" name="TextShape 2"/>
          <p:cNvSpPr txBox="1"/>
          <p:nvPr/>
        </p:nvSpPr>
        <p:spPr>
          <a:xfrm>
            <a:off x="838080" y="1825560"/>
            <a:ext cx="10515240" cy="4350960"/>
          </a:xfrm>
          <a:prstGeom prst="rect">
            <a:avLst/>
          </a:prstGeom>
          <a:noFill/>
          <a:ln>
            <a:noFill/>
          </a:ln>
        </p:spPr>
        <p:txBody>
          <a:bodyPr/>
          <a:lstStyle/>
          <a:p>
            <a:pPr marL="228600" indent="-228240">
              <a:lnSpc>
                <a:spcPct val="90000"/>
              </a:lnSpc>
              <a:spcBef>
                <a:spcPts val="1001"/>
              </a:spcBef>
              <a:buClr>
                <a:srgbClr val="000000"/>
              </a:buClr>
              <a:buFont typeface="Arial"/>
              <a:buChar char="•"/>
            </a:pPr>
            <a:r>
              <a:rPr lang="en-US" sz="2800" b="1" strike="noStrike" spc="-1" dirty="0">
                <a:solidFill>
                  <a:srgbClr val="000000"/>
                </a:solidFill>
                <a:latin typeface="Inter"/>
              </a:rPr>
              <a:t>Cilium, Skupper, Istio, libP2P</a:t>
            </a:r>
            <a:endParaRPr lang="en-US" sz="2800" b="0" strike="noStrike" spc="-1" dirty="0">
              <a:solidFill>
                <a:srgbClr val="000000"/>
              </a:solidFill>
              <a:latin typeface="Calibri"/>
            </a:endParaRPr>
          </a:p>
          <a:p>
            <a:pPr marL="685800" lvl="1" indent="-228240">
              <a:lnSpc>
                <a:spcPct val="100000"/>
              </a:lnSpc>
              <a:spcBef>
                <a:spcPts val="499"/>
              </a:spcBef>
              <a:buClr>
                <a:srgbClr val="1D1C1D"/>
              </a:buClr>
              <a:buFont typeface="Arial"/>
              <a:buChar char="•"/>
            </a:pPr>
            <a:r>
              <a:rPr lang="en-US" sz="2400" b="0" strike="noStrike" spc="-1" dirty="0">
                <a:solidFill>
                  <a:srgbClr val="1D1C1D"/>
                </a:solidFill>
                <a:latin typeface="Slack-Lato"/>
              </a:rPr>
              <a:t>What they do?</a:t>
            </a:r>
            <a:endParaRPr lang="en-US" sz="2400" b="0" strike="noStrike" spc="-1" dirty="0">
              <a:solidFill>
                <a:srgbClr val="000000"/>
              </a:solidFill>
              <a:latin typeface="Calibri"/>
            </a:endParaRPr>
          </a:p>
          <a:p>
            <a:pPr marL="685800" lvl="1" indent="-228240">
              <a:lnSpc>
                <a:spcPct val="100000"/>
              </a:lnSpc>
              <a:spcBef>
                <a:spcPts val="499"/>
              </a:spcBef>
              <a:buClr>
                <a:srgbClr val="1D1C1D"/>
              </a:buClr>
              <a:buFont typeface="Arial"/>
              <a:buChar char="•"/>
            </a:pPr>
            <a:r>
              <a:rPr lang="en-US" sz="2400" b="0" strike="noStrike" spc="-1" dirty="0">
                <a:solidFill>
                  <a:srgbClr val="1D1C1D"/>
                </a:solidFill>
                <a:latin typeface="Slack-Lato"/>
              </a:rPr>
              <a:t>How they are implemented?</a:t>
            </a:r>
            <a:endParaRPr lang="en-US" sz="2400" b="0" strike="noStrike" spc="-1" dirty="0">
              <a:solidFill>
                <a:srgbClr val="000000"/>
              </a:solidFill>
              <a:latin typeface="Calibri"/>
            </a:endParaRPr>
          </a:p>
          <a:p>
            <a:pPr marL="685800" lvl="1" indent="-228240">
              <a:lnSpc>
                <a:spcPct val="100000"/>
              </a:lnSpc>
              <a:spcBef>
                <a:spcPts val="499"/>
              </a:spcBef>
              <a:buClr>
                <a:srgbClr val="1D1C1D"/>
              </a:buClr>
              <a:buFont typeface="Arial"/>
              <a:buChar char="•"/>
            </a:pPr>
            <a:r>
              <a:rPr lang="en-US" sz="2400" b="0" strike="noStrike" spc="-1" dirty="0">
                <a:solidFill>
                  <a:srgbClr val="1D1C1D"/>
                </a:solidFill>
                <a:latin typeface="Slack-Lato"/>
              </a:rPr>
              <a:t>Whether they could be used for our p2p solution?</a:t>
            </a:r>
            <a:endParaRPr lang="en-US" sz="2400" b="0" strike="noStrike" spc="-1" dirty="0">
              <a:solidFill>
                <a:srgbClr val="000000"/>
              </a:solid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8037033-35F0-4C2F-BDA4-37BBB5D5CA05}"/>
              </a:ext>
            </a:extLst>
          </p:cNvPr>
          <p:cNvPicPr>
            <a:picLocks noChangeAspect="1"/>
          </p:cNvPicPr>
          <p:nvPr/>
        </p:nvPicPr>
        <p:blipFill>
          <a:blip r:embed="rId2"/>
          <a:stretch>
            <a:fillRect/>
          </a:stretch>
        </p:blipFill>
        <p:spPr>
          <a:xfrm>
            <a:off x="321269" y="2616350"/>
            <a:ext cx="7050258" cy="3587460"/>
          </a:xfrm>
          <a:prstGeom prst="rect">
            <a:avLst/>
          </a:prstGeom>
        </p:spPr>
      </p:pic>
      <p:sp>
        <p:nvSpPr>
          <p:cNvPr id="2" name="Title 1">
            <a:extLst>
              <a:ext uri="{FF2B5EF4-FFF2-40B4-BE49-F238E27FC236}">
                <a16:creationId xmlns:a16="http://schemas.microsoft.com/office/drawing/2014/main" id="{65E20FB0-1DF4-4495-889A-2AE7599225AC}"/>
              </a:ext>
            </a:extLst>
          </p:cNvPr>
          <p:cNvSpPr>
            <a:spLocks noGrp="1"/>
          </p:cNvSpPr>
          <p:nvPr>
            <p:ph type="title"/>
          </p:nvPr>
        </p:nvSpPr>
        <p:spPr>
          <a:xfrm>
            <a:off x="140850" y="118625"/>
            <a:ext cx="11826360" cy="400770"/>
          </a:xfrm>
        </p:spPr>
        <p:txBody>
          <a:bodyPr>
            <a:noAutofit/>
          </a:bodyPr>
          <a:lstStyle/>
          <a:p>
            <a:r>
              <a:rPr lang="en-US" sz="3200" dirty="0"/>
              <a:t>Example: </a:t>
            </a:r>
            <a:r>
              <a:rPr lang="en-US" sz="3200" b="1" i="0" dirty="0">
                <a:solidFill>
                  <a:srgbClr val="1E1E4B"/>
                </a:solidFill>
                <a:effectLst/>
              </a:rPr>
              <a:t>Envoy handles route forwarding</a:t>
            </a:r>
            <a:endParaRPr lang="en-US" sz="3200" dirty="0"/>
          </a:p>
        </p:txBody>
      </p:sp>
      <p:pic>
        <p:nvPicPr>
          <p:cNvPr id="5" name="Picture 4">
            <a:extLst>
              <a:ext uri="{FF2B5EF4-FFF2-40B4-BE49-F238E27FC236}">
                <a16:creationId xmlns:a16="http://schemas.microsoft.com/office/drawing/2014/main" id="{EECBEB0C-206C-40DB-841A-E44240CF19E6}"/>
              </a:ext>
            </a:extLst>
          </p:cNvPr>
          <p:cNvPicPr>
            <a:picLocks noChangeAspect="1"/>
          </p:cNvPicPr>
          <p:nvPr/>
        </p:nvPicPr>
        <p:blipFill>
          <a:blip r:embed="rId3"/>
          <a:stretch>
            <a:fillRect/>
          </a:stretch>
        </p:blipFill>
        <p:spPr>
          <a:xfrm>
            <a:off x="4837674" y="580149"/>
            <a:ext cx="7354326" cy="6277851"/>
          </a:xfrm>
          <a:prstGeom prst="rect">
            <a:avLst/>
          </a:prstGeom>
        </p:spPr>
      </p:pic>
      <p:pic>
        <p:nvPicPr>
          <p:cNvPr id="9" name="Picture 8">
            <a:extLst>
              <a:ext uri="{FF2B5EF4-FFF2-40B4-BE49-F238E27FC236}">
                <a16:creationId xmlns:a16="http://schemas.microsoft.com/office/drawing/2014/main" id="{45BE3903-2672-4DC7-BF60-69D6F15AC5F9}"/>
              </a:ext>
            </a:extLst>
          </p:cNvPr>
          <p:cNvPicPr>
            <a:picLocks noChangeAspect="1"/>
          </p:cNvPicPr>
          <p:nvPr/>
        </p:nvPicPr>
        <p:blipFill>
          <a:blip r:embed="rId4"/>
          <a:stretch>
            <a:fillRect/>
          </a:stretch>
        </p:blipFill>
        <p:spPr>
          <a:xfrm>
            <a:off x="1728267" y="1227701"/>
            <a:ext cx="3200847" cy="1019317"/>
          </a:xfrm>
          <a:prstGeom prst="rect">
            <a:avLst/>
          </a:prstGeom>
        </p:spPr>
      </p:pic>
      <p:sp>
        <p:nvSpPr>
          <p:cNvPr id="11" name="TextBox 10">
            <a:extLst>
              <a:ext uri="{FF2B5EF4-FFF2-40B4-BE49-F238E27FC236}">
                <a16:creationId xmlns:a16="http://schemas.microsoft.com/office/drawing/2014/main" id="{7EB7F35E-08AF-49D0-8585-0DD2DB443DD0}"/>
              </a:ext>
            </a:extLst>
          </p:cNvPr>
          <p:cNvSpPr txBox="1"/>
          <p:nvPr/>
        </p:nvSpPr>
        <p:spPr>
          <a:xfrm>
            <a:off x="574358" y="858369"/>
            <a:ext cx="6155054" cy="369332"/>
          </a:xfrm>
          <a:prstGeom prst="rect">
            <a:avLst/>
          </a:prstGeom>
          <a:noFill/>
        </p:spPr>
        <p:txBody>
          <a:bodyPr wrap="square">
            <a:spAutoFit/>
          </a:bodyPr>
          <a:lstStyle/>
          <a:p>
            <a:r>
              <a:rPr lang="en-US" b="0" i="0" dirty="0">
                <a:solidFill>
                  <a:srgbClr val="E83E8C"/>
                </a:solidFill>
                <a:effectLst/>
                <a:latin typeface="SFMono-Regular"/>
              </a:rPr>
              <a:t>http://reviews.default.svc.cluster.local:9080/</a:t>
            </a:r>
            <a:endParaRPr lang="en-US" dirty="0"/>
          </a:p>
        </p:txBody>
      </p:sp>
    </p:spTree>
    <p:extLst>
      <p:ext uri="{BB962C8B-B14F-4D97-AF65-F5344CB8AC3E}">
        <p14:creationId xmlns:p14="http://schemas.microsoft.com/office/powerpoint/2010/main" val="2085310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387F3-F776-4868-A7D5-D4E4D61012CA}"/>
              </a:ext>
            </a:extLst>
          </p:cNvPr>
          <p:cNvSpPr>
            <a:spLocks noGrp="1"/>
          </p:cNvSpPr>
          <p:nvPr>
            <p:ph type="title"/>
          </p:nvPr>
        </p:nvSpPr>
        <p:spPr/>
        <p:txBody>
          <a:bodyPr/>
          <a:lstStyle/>
          <a:p>
            <a:r>
              <a:rPr lang="en-US" dirty="0"/>
              <a:t>Envoy Proxy Data Format</a:t>
            </a:r>
          </a:p>
        </p:txBody>
      </p:sp>
      <p:pic>
        <p:nvPicPr>
          <p:cNvPr id="5" name="Picture 4">
            <a:extLst>
              <a:ext uri="{FF2B5EF4-FFF2-40B4-BE49-F238E27FC236}">
                <a16:creationId xmlns:a16="http://schemas.microsoft.com/office/drawing/2014/main" id="{C5241A27-0A87-42B3-97CD-145180F0447E}"/>
              </a:ext>
            </a:extLst>
          </p:cNvPr>
          <p:cNvPicPr>
            <a:picLocks noChangeAspect="1"/>
          </p:cNvPicPr>
          <p:nvPr/>
        </p:nvPicPr>
        <p:blipFill>
          <a:blip r:embed="rId2"/>
          <a:stretch>
            <a:fillRect/>
          </a:stretch>
        </p:blipFill>
        <p:spPr>
          <a:xfrm>
            <a:off x="674370" y="1471038"/>
            <a:ext cx="7084333" cy="5386962"/>
          </a:xfrm>
          <a:prstGeom prst="rect">
            <a:avLst/>
          </a:prstGeom>
        </p:spPr>
      </p:pic>
    </p:spTree>
    <p:extLst>
      <p:ext uri="{BB962C8B-B14F-4D97-AF65-F5344CB8AC3E}">
        <p14:creationId xmlns:p14="http://schemas.microsoft.com/office/powerpoint/2010/main" val="989472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996F0-B199-4139-819F-0EE81C550BDE}"/>
              </a:ext>
            </a:extLst>
          </p:cNvPr>
          <p:cNvSpPr>
            <a:spLocks noGrp="1"/>
          </p:cNvSpPr>
          <p:nvPr>
            <p:ph type="title"/>
          </p:nvPr>
        </p:nvSpPr>
        <p:spPr/>
        <p:txBody>
          <a:bodyPr/>
          <a:lstStyle/>
          <a:p>
            <a:r>
              <a:rPr lang="en-US" dirty="0"/>
              <a:t>4. libP2P</a:t>
            </a:r>
          </a:p>
        </p:txBody>
      </p:sp>
      <p:sp>
        <p:nvSpPr>
          <p:cNvPr id="3" name="Text Placeholder 2">
            <a:extLst>
              <a:ext uri="{FF2B5EF4-FFF2-40B4-BE49-F238E27FC236}">
                <a16:creationId xmlns:a16="http://schemas.microsoft.com/office/drawing/2014/main" id="{77E1698D-D071-44C1-B5AC-9D20A51F2761}"/>
              </a:ext>
            </a:extLst>
          </p:cNvPr>
          <p:cNvSpPr>
            <a:spLocks noGrp="1"/>
          </p:cNvSpPr>
          <p:nvPr>
            <p:ph type="body"/>
          </p:nvPr>
        </p:nvSpPr>
        <p:spPr/>
        <p:txBody>
          <a:bodyPr>
            <a:normAutofit fontScale="92500" lnSpcReduction="10000"/>
          </a:bodyPr>
          <a:lstStyle/>
          <a:p>
            <a:r>
              <a:rPr lang="en-US" b="0" i="0" dirty="0">
                <a:effectLst/>
                <a:latin typeface="IBM Plex Sans"/>
              </a:rPr>
              <a:t>libp2p began as part of the </a:t>
            </a:r>
            <a:r>
              <a:rPr lang="en-US" b="0" i="0" u="none" strike="noStrike" dirty="0">
                <a:effectLst/>
                <a:latin typeface="IBM Plex Sans"/>
                <a:hlinkClick r:id="rId2"/>
              </a:rPr>
              <a:t>IPFS</a:t>
            </a:r>
            <a:r>
              <a:rPr lang="en-US" b="0" i="0" dirty="0">
                <a:effectLst/>
                <a:latin typeface="IBM Plex Sans"/>
              </a:rPr>
              <a:t> project (</a:t>
            </a:r>
            <a:r>
              <a:rPr lang="en-US" b="0" i="0" dirty="0" err="1">
                <a:effectLst/>
                <a:latin typeface="IBM Plex Sans"/>
              </a:rPr>
              <a:t>InterPlanetary</a:t>
            </a:r>
            <a:r>
              <a:rPr lang="en-US" b="0" i="0" dirty="0">
                <a:effectLst/>
                <a:latin typeface="IBM Plex Sans"/>
              </a:rPr>
              <a:t> File System)</a:t>
            </a:r>
            <a:endParaRPr lang="en-US" dirty="0">
              <a:latin typeface="IBM Plex Sans"/>
            </a:endParaRPr>
          </a:p>
          <a:p>
            <a:pPr lvl="1"/>
            <a:r>
              <a:rPr lang="en-US" dirty="0"/>
              <a:t>Transport</a:t>
            </a:r>
          </a:p>
          <a:p>
            <a:pPr lvl="1"/>
            <a:r>
              <a:rPr lang="en-US" dirty="0"/>
              <a:t>NAT Traversal</a:t>
            </a:r>
          </a:p>
          <a:p>
            <a:pPr lvl="1"/>
            <a:r>
              <a:rPr lang="en-US" dirty="0"/>
              <a:t>Secure Communication</a:t>
            </a:r>
          </a:p>
          <a:p>
            <a:pPr lvl="1"/>
            <a:r>
              <a:rPr lang="en-US" dirty="0"/>
              <a:t>Circuit Relay</a:t>
            </a:r>
          </a:p>
          <a:p>
            <a:pPr lvl="1"/>
            <a:r>
              <a:rPr lang="en-US" dirty="0"/>
              <a:t>Protocols</a:t>
            </a:r>
          </a:p>
          <a:p>
            <a:pPr lvl="1"/>
            <a:r>
              <a:rPr lang="en-US" dirty="0"/>
              <a:t>Peer Identity</a:t>
            </a:r>
          </a:p>
          <a:p>
            <a:pPr lvl="1"/>
            <a:r>
              <a:rPr lang="en-US" dirty="0">
                <a:solidFill>
                  <a:srgbClr val="FF0000"/>
                </a:solidFill>
              </a:rPr>
              <a:t>Content Routing</a:t>
            </a:r>
          </a:p>
          <a:p>
            <a:pPr lvl="1"/>
            <a:r>
              <a:rPr lang="en-US" dirty="0">
                <a:solidFill>
                  <a:srgbClr val="FF0000"/>
                </a:solidFill>
              </a:rPr>
              <a:t>Peer Routing</a:t>
            </a:r>
          </a:p>
          <a:p>
            <a:pPr lvl="1"/>
            <a:r>
              <a:rPr lang="en-US" dirty="0"/>
              <a:t>Addressing</a:t>
            </a:r>
          </a:p>
          <a:p>
            <a:pPr lvl="1"/>
            <a:r>
              <a:rPr lang="en-US" dirty="0"/>
              <a:t>Security Considerations</a:t>
            </a:r>
          </a:p>
          <a:p>
            <a:pPr lvl="1"/>
            <a:r>
              <a:rPr lang="en-US" dirty="0"/>
              <a:t>Publish/Subscribe</a:t>
            </a:r>
          </a:p>
          <a:p>
            <a:pPr lvl="1"/>
            <a:r>
              <a:rPr lang="en-US" dirty="0"/>
              <a:t>Stream Multiplexing</a:t>
            </a:r>
          </a:p>
        </p:txBody>
      </p:sp>
    </p:spTree>
    <p:extLst>
      <p:ext uri="{BB962C8B-B14F-4D97-AF65-F5344CB8AC3E}">
        <p14:creationId xmlns:p14="http://schemas.microsoft.com/office/powerpoint/2010/main" val="2561649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4775-566E-4DC6-9194-A55EE71A257C}"/>
              </a:ext>
            </a:extLst>
          </p:cNvPr>
          <p:cNvSpPr txBox="1">
            <a:spLocks/>
          </p:cNvSpPr>
          <p:nvPr/>
        </p:nvSpPr>
        <p:spPr>
          <a:xfrm>
            <a:off x="838080" y="365040"/>
            <a:ext cx="10515240" cy="13251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IPFS – Distributed Object</a:t>
            </a:r>
            <a:endParaRPr lang="en-US" dirty="0"/>
          </a:p>
        </p:txBody>
      </p:sp>
      <p:pic>
        <p:nvPicPr>
          <p:cNvPr id="3" name="Picture 4" descr="IPFS: A Distributed File Store. How IPFS works and its limitations | by  Usman Fazil | Block360 Labs | Medium">
            <a:extLst>
              <a:ext uri="{FF2B5EF4-FFF2-40B4-BE49-F238E27FC236}">
                <a16:creationId xmlns:a16="http://schemas.microsoft.com/office/drawing/2014/main" id="{1C752E36-4E12-4FB0-9E94-9D8A40F8C7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1054" y="2926497"/>
            <a:ext cx="5691766" cy="35026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An Introduction to IPFS (Interplanetary File System) | Infura Blog |  Tutorials, Case Studies, News, Feature Announcements">
            <a:extLst>
              <a:ext uri="{FF2B5EF4-FFF2-40B4-BE49-F238E27FC236}">
                <a16:creationId xmlns:a16="http://schemas.microsoft.com/office/drawing/2014/main" id="{9D0CB1F2-BF3C-4CFB-BFB5-0880065A57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941" y="2879902"/>
            <a:ext cx="6062113" cy="35958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2AB3779-52BF-4440-BAE3-EA31057164F5}"/>
              </a:ext>
            </a:extLst>
          </p:cNvPr>
          <p:cNvSpPr txBox="1"/>
          <p:nvPr/>
        </p:nvSpPr>
        <p:spPr>
          <a:xfrm>
            <a:off x="704336" y="1840890"/>
            <a:ext cx="3717684" cy="923330"/>
          </a:xfrm>
          <a:prstGeom prst="rect">
            <a:avLst/>
          </a:prstGeom>
          <a:noFill/>
        </p:spPr>
        <p:txBody>
          <a:bodyPr wrap="none" rtlCol="0">
            <a:spAutoFit/>
          </a:bodyPr>
          <a:lstStyle/>
          <a:p>
            <a:pPr marL="285750" indent="-285750">
              <a:buFont typeface="Arial" panose="020B0604020202020204" pitchFamily="34" charset="0"/>
              <a:buChar char="•"/>
            </a:pPr>
            <a:r>
              <a:rPr lang="en-US" dirty="0"/>
              <a:t>Split a file to 256 kb </a:t>
            </a:r>
          </a:p>
          <a:p>
            <a:pPr marL="285750" indent="-285750">
              <a:buFont typeface="Arial" panose="020B0604020202020204" pitchFamily="34" charset="0"/>
              <a:buChar char="•"/>
            </a:pPr>
            <a:r>
              <a:rPr lang="en-US" dirty="0"/>
              <a:t>Hash each split</a:t>
            </a:r>
          </a:p>
          <a:p>
            <a:pPr marL="285750" indent="-285750">
              <a:buFont typeface="Arial" panose="020B0604020202020204" pitchFamily="34" charset="0"/>
              <a:buChar char="•"/>
            </a:pPr>
            <a:r>
              <a:rPr lang="en-US" dirty="0"/>
              <a:t>IPFS object : &lt;name, link, size&gt;</a:t>
            </a:r>
          </a:p>
        </p:txBody>
      </p:sp>
    </p:spTree>
    <p:extLst>
      <p:ext uri="{BB962C8B-B14F-4D97-AF65-F5344CB8AC3E}">
        <p14:creationId xmlns:p14="http://schemas.microsoft.com/office/powerpoint/2010/main" val="1218384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2. A routing of one triple into the distributed network composed of... |  Download Scientific Diagram">
            <a:extLst>
              <a:ext uri="{FF2B5EF4-FFF2-40B4-BE49-F238E27FC236}">
                <a16:creationId xmlns:a16="http://schemas.microsoft.com/office/drawing/2014/main" id="{F68D1A09-F908-4D19-A4CA-05172681B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9806" y="1825560"/>
            <a:ext cx="6212481" cy="469955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FB41588F-EF16-45B3-943A-08A420C035BD}"/>
              </a:ext>
            </a:extLst>
          </p:cNvPr>
          <p:cNvSpPr txBox="1">
            <a:spLocks/>
          </p:cNvSpPr>
          <p:nvPr/>
        </p:nvSpPr>
        <p:spPr>
          <a:xfrm>
            <a:off x="838080" y="365040"/>
            <a:ext cx="10515240" cy="13251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t>IPFS Routing - DHT (Distributed Table Hashing)</a:t>
            </a:r>
            <a:endParaRPr lang="en-US" sz="3600" dirty="0"/>
          </a:p>
        </p:txBody>
      </p:sp>
      <p:sp>
        <p:nvSpPr>
          <p:cNvPr id="4" name="Text Placeholder 2">
            <a:extLst>
              <a:ext uri="{FF2B5EF4-FFF2-40B4-BE49-F238E27FC236}">
                <a16:creationId xmlns:a16="http://schemas.microsoft.com/office/drawing/2014/main" id="{F9792996-63F0-4B47-8D6C-E0FE6E37F4CE}"/>
              </a:ext>
            </a:extLst>
          </p:cNvPr>
          <p:cNvSpPr txBox="1">
            <a:spLocks/>
          </p:cNvSpPr>
          <p:nvPr/>
        </p:nvSpPr>
        <p:spPr>
          <a:xfrm>
            <a:off x="838080" y="1825560"/>
            <a:ext cx="5928480" cy="44838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rgbClr val="202124"/>
                </a:solidFill>
                <a:latin typeface="Roboto" panose="02000000000000000000" pitchFamily="2" charset="0"/>
              </a:rPr>
              <a:t>The </a:t>
            </a:r>
            <a:r>
              <a:rPr lang="en-US" b="1">
                <a:solidFill>
                  <a:srgbClr val="202124"/>
                </a:solidFill>
                <a:latin typeface="Roboto" panose="02000000000000000000" pitchFamily="2" charset="0"/>
              </a:rPr>
              <a:t>IPFS</a:t>
            </a:r>
            <a:r>
              <a:rPr lang="en-US">
                <a:solidFill>
                  <a:srgbClr val="202124"/>
                </a:solidFill>
                <a:latin typeface="Roboto" panose="02000000000000000000" pitchFamily="2" charset="0"/>
              </a:rPr>
              <a:t> discover </a:t>
            </a:r>
            <a:r>
              <a:rPr lang="en-US" b="1">
                <a:solidFill>
                  <a:srgbClr val="202124"/>
                </a:solidFill>
                <a:latin typeface="Roboto" panose="02000000000000000000" pitchFamily="2" charset="0"/>
              </a:rPr>
              <a:t>content</a:t>
            </a:r>
            <a:r>
              <a:rPr lang="en-US">
                <a:solidFill>
                  <a:srgbClr val="202124"/>
                </a:solidFill>
                <a:latin typeface="Roboto" panose="02000000000000000000" pitchFamily="2" charset="0"/>
              </a:rPr>
              <a:t> using a DHT that's provided by libp2p</a:t>
            </a:r>
            <a:endParaRPr lang="en-US" dirty="0"/>
          </a:p>
        </p:txBody>
      </p:sp>
    </p:spTree>
    <p:extLst>
      <p:ext uri="{BB962C8B-B14F-4D97-AF65-F5344CB8AC3E}">
        <p14:creationId xmlns:p14="http://schemas.microsoft.com/office/powerpoint/2010/main" val="1756183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388629" y="0"/>
            <a:ext cx="10515240" cy="1325160"/>
          </a:xfrm>
          <a:prstGeom prst="rect">
            <a:avLst/>
          </a:prstGeom>
          <a:noFill/>
          <a:ln>
            <a:noFill/>
          </a:ln>
        </p:spPr>
        <p:txBody>
          <a:bodyPr anchor="ctr"/>
          <a:lstStyle/>
          <a:p>
            <a:pPr>
              <a:lnSpc>
                <a:spcPct val="90000"/>
              </a:lnSpc>
            </a:pPr>
            <a:r>
              <a:rPr lang="en-US" sz="4400" b="0" strike="noStrike" spc="-1" dirty="0" err="1">
                <a:solidFill>
                  <a:srgbClr val="000000"/>
                </a:solidFill>
                <a:latin typeface="Calibri Light"/>
              </a:rPr>
              <a:t>Cillium</a:t>
            </a:r>
            <a:r>
              <a:rPr lang="en-US" sz="4400" b="0" strike="noStrike" spc="-1" dirty="0">
                <a:solidFill>
                  <a:srgbClr val="000000"/>
                </a:solidFill>
                <a:latin typeface="Calibri Light"/>
              </a:rPr>
              <a:t>, Skupper, Istio, libP2P</a:t>
            </a:r>
            <a:endParaRPr lang="en-US" sz="4400" b="0" strike="noStrike" spc="-1" dirty="0">
              <a:solidFill>
                <a:srgbClr val="000000"/>
              </a:solidFill>
              <a:latin typeface="Calibri"/>
            </a:endParaRPr>
          </a:p>
        </p:txBody>
      </p:sp>
      <p:graphicFrame>
        <p:nvGraphicFramePr>
          <p:cNvPr id="186" name="Table 2"/>
          <p:cNvGraphicFramePr/>
          <p:nvPr>
            <p:extLst>
              <p:ext uri="{D42A27DB-BD31-4B8C-83A1-F6EECF244321}">
                <p14:modId xmlns:p14="http://schemas.microsoft.com/office/powerpoint/2010/main" val="1110771826"/>
              </p:ext>
            </p:extLst>
          </p:nvPr>
        </p:nvGraphicFramePr>
        <p:xfrm>
          <a:off x="175647" y="1177871"/>
          <a:ext cx="11840705" cy="5461267"/>
        </p:xfrm>
        <a:graphic>
          <a:graphicData uri="http://schemas.openxmlformats.org/drawingml/2006/table">
            <a:tbl>
              <a:tblPr/>
              <a:tblGrid>
                <a:gridCol w="2056891">
                  <a:extLst>
                    <a:ext uri="{9D8B030D-6E8A-4147-A177-3AD203B41FA5}">
                      <a16:colId xmlns:a16="http://schemas.microsoft.com/office/drawing/2014/main" val="20000"/>
                    </a:ext>
                  </a:extLst>
                </a:gridCol>
                <a:gridCol w="2570331">
                  <a:extLst>
                    <a:ext uri="{9D8B030D-6E8A-4147-A177-3AD203B41FA5}">
                      <a16:colId xmlns:a16="http://schemas.microsoft.com/office/drawing/2014/main" val="20001"/>
                    </a:ext>
                  </a:extLst>
                </a:gridCol>
                <a:gridCol w="2913438">
                  <a:extLst>
                    <a:ext uri="{9D8B030D-6E8A-4147-A177-3AD203B41FA5}">
                      <a16:colId xmlns:a16="http://schemas.microsoft.com/office/drawing/2014/main" val="20002"/>
                    </a:ext>
                  </a:extLst>
                </a:gridCol>
                <a:gridCol w="2669410">
                  <a:extLst>
                    <a:ext uri="{9D8B030D-6E8A-4147-A177-3AD203B41FA5}">
                      <a16:colId xmlns:a16="http://schemas.microsoft.com/office/drawing/2014/main" val="20003"/>
                    </a:ext>
                  </a:extLst>
                </a:gridCol>
                <a:gridCol w="1630635">
                  <a:extLst>
                    <a:ext uri="{9D8B030D-6E8A-4147-A177-3AD203B41FA5}">
                      <a16:colId xmlns:a16="http://schemas.microsoft.com/office/drawing/2014/main" val="3606860038"/>
                    </a:ext>
                  </a:extLst>
                </a:gridCol>
              </a:tblGrid>
              <a:tr h="540547">
                <a:tc>
                  <a:txBody>
                    <a:bodyPr/>
                    <a:lstStyle/>
                    <a:p>
                      <a:endParaRPr lang="en-US"/>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nSpc>
                          <a:spcPct val="100000"/>
                        </a:lnSpc>
                      </a:pPr>
                      <a:r>
                        <a:rPr lang="en-US" sz="1800" b="1" strike="noStrike" spc="-1">
                          <a:solidFill>
                            <a:srgbClr val="FFFFFF"/>
                          </a:solidFill>
                          <a:latin typeface="Calibri"/>
                        </a:rPr>
                        <a:t>Cillium</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nSpc>
                          <a:spcPct val="100000"/>
                        </a:lnSpc>
                      </a:pPr>
                      <a:r>
                        <a:rPr lang="en-US" sz="1800" b="1" strike="noStrike" spc="-1">
                          <a:solidFill>
                            <a:srgbClr val="FFFFFF"/>
                          </a:solidFill>
                          <a:latin typeface="Calibri"/>
                        </a:rPr>
                        <a:t>Skupper</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nSpc>
                          <a:spcPct val="100000"/>
                        </a:lnSpc>
                      </a:pPr>
                      <a:r>
                        <a:rPr lang="en-US" sz="1800" b="1" strike="noStrike" spc="-1" dirty="0">
                          <a:solidFill>
                            <a:srgbClr val="FFFFFF"/>
                          </a:solidFill>
                          <a:latin typeface="Calibri"/>
                        </a:rPr>
                        <a:t>Istio</a:t>
                      </a:r>
                      <a:endParaRPr lang="en-US" sz="1800" b="0" strike="noStrike" spc="-1" dirty="0">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38160">
                      <a:solidFill>
                        <a:srgbClr val="FFFFFF"/>
                      </a:solidFill>
                    </a:lnB>
                    <a:solidFill>
                      <a:srgbClr val="4472C4"/>
                    </a:solidFill>
                  </a:tcPr>
                </a:tc>
                <a:tc>
                  <a:txBody>
                    <a:bodyPr/>
                    <a:lstStyle/>
                    <a:p>
                      <a:pPr>
                        <a:lnSpc>
                          <a:spcPct val="100000"/>
                        </a:lnSpc>
                      </a:pPr>
                      <a:r>
                        <a:rPr lang="en-US" sz="1800" b="1" strike="noStrike" spc="-1" dirty="0">
                          <a:solidFill>
                            <a:srgbClr val="FFFFFF"/>
                          </a:solidFill>
                          <a:latin typeface="Calibri"/>
                        </a:rPr>
                        <a:t>libP2P</a:t>
                      </a:r>
                      <a:endParaRPr lang="en-US" sz="1800" b="0" strike="noStrike" spc="-1" dirty="0">
                        <a:latin typeface="Arial"/>
                      </a:endParaRPr>
                    </a:p>
                  </a:txBody>
                  <a:tcPr>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10000"/>
                  </a:ext>
                </a:extLst>
              </a:tr>
              <a:tr h="611771">
                <a:tc>
                  <a:txBody>
                    <a:bodyPr/>
                    <a:lstStyle/>
                    <a:p>
                      <a:pPr>
                        <a:lnSpc>
                          <a:spcPct val="100000"/>
                        </a:lnSpc>
                      </a:pPr>
                      <a:r>
                        <a:rPr lang="en-US" sz="1800" b="0" strike="noStrike" spc="-1">
                          <a:solidFill>
                            <a:srgbClr val="000000"/>
                          </a:solidFill>
                          <a:latin typeface="Calibri"/>
                        </a:rPr>
                        <a:t>Target</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tc>
                  <a:txBody>
                    <a:bodyPr/>
                    <a:lstStyle/>
                    <a:p>
                      <a:pPr>
                        <a:lnSpc>
                          <a:spcPct val="100000"/>
                        </a:lnSpc>
                      </a:pPr>
                      <a:r>
                        <a:rPr lang="en-US" sz="1800" b="0" strike="noStrike" spc="-1">
                          <a:solidFill>
                            <a:srgbClr val="000000"/>
                          </a:solidFill>
                          <a:latin typeface="Calibri"/>
                        </a:rPr>
                        <a:t>Cluster of heterogeneous cloud providers</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tc>
                  <a:txBody>
                    <a:bodyPr/>
                    <a:lstStyle/>
                    <a:p>
                      <a:pPr>
                        <a:lnSpc>
                          <a:spcPct val="100000"/>
                        </a:lnSpc>
                      </a:pPr>
                      <a:r>
                        <a:rPr lang="en-US" sz="1800" b="0" strike="noStrike" spc="-1" dirty="0">
                          <a:solidFill>
                            <a:srgbClr val="000000"/>
                          </a:solidFill>
                          <a:latin typeface="Calibri"/>
                        </a:rPr>
                        <a:t>IoT Edge clusters </a:t>
                      </a:r>
                      <a:endParaRPr lang="en-US" sz="18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tc>
                  <a:txBody>
                    <a:bodyPr/>
                    <a:lstStyle/>
                    <a:p>
                      <a:pPr>
                        <a:lnSpc>
                          <a:spcPct val="100000"/>
                        </a:lnSpc>
                      </a:pPr>
                      <a:r>
                        <a:rPr lang="en-US" sz="1800" b="0" strike="noStrike" spc="-1">
                          <a:solidFill>
                            <a:srgbClr val="000000"/>
                          </a:solidFill>
                          <a:latin typeface="Calibri"/>
                        </a:rPr>
                        <a:t>Service mesh</a:t>
                      </a:r>
                      <a:endParaRPr lang="en-US" sz="1800" b="0" strike="noStrike" spc="-1">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tc>
                  <a:txBody>
                    <a:bodyPr/>
                    <a:lstStyle/>
                    <a:p>
                      <a:pPr>
                        <a:lnSpc>
                          <a:spcPct val="100000"/>
                        </a:lnSpc>
                      </a:pPr>
                      <a:r>
                        <a:rPr lang="en-US" sz="1800" b="0" strike="noStrike" spc="-1" dirty="0">
                          <a:latin typeface="Arial"/>
                        </a:rPr>
                        <a:t>Distributed web contents</a:t>
                      </a:r>
                    </a:p>
                  </a:txBody>
                  <a:tcPr>
                    <a:lnL w="12240" cap="flat" cmpd="sng" algn="ctr">
                      <a:solidFill>
                        <a:srgbClr val="FFFFFF"/>
                      </a:solidFill>
                      <a:prstDash val="solid"/>
                      <a:round/>
                      <a:headEnd type="none" w="med" len="med"/>
                      <a:tailEnd type="none" w="med" len="med"/>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CFD5E9"/>
                    </a:solidFill>
                  </a:tcPr>
                </a:tc>
                <a:extLst>
                  <a:ext uri="{0D108BD9-81ED-4DB2-BD59-A6C34878D82A}">
                    <a16:rowId xmlns:a16="http://schemas.microsoft.com/office/drawing/2014/main" val="10001"/>
                  </a:ext>
                </a:extLst>
              </a:tr>
              <a:tr h="611771">
                <a:tc>
                  <a:txBody>
                    <a:bodyPr/>
                    <a:lstStyle/>
                    <a:p>
                      <a:pPr>
                        <a:lnSpc>
                          <a:spcPct val="100000"/>
                        </a:lnSpc>
                      </a:pPr>
                      <a:r>
                        <a:rPr lang="en-US" sz="1800" b="0" strike="noStrike" spc="-1">
                          <a:solidFill>
                            <a:srgbClr val="000000"/>
                          </a:solidFill>
                          <a:latin typeface="Calibri"/>
                        </a:rPr>
                        <a:t>Messaging technique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US" sz="1800" b="0" strike="noStrike" spc="-1" dirty="0" err="1">
                          <a:solidFill>
                            <a:srgbClr val="000000"/>
                          </a:solidFill>
                          <a:latin typeface="Calibri"/>
                        </a:rPr>
                        <a:t>eBPF</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US" sz="1800" b="0" strike="noStrike" spc="-1" dirty="0">
                          <a:solidFill>
                            <a:srgbClr val="151515"/>
                          </a:solidFill>
                          <a:latin typeface="Calibri"/>
                        </a:rPr>
                        <a:t>AMQP, </a:t>
                      </a:r>
                      <a:r>
                        <a:rPr lang="en-US" sz="1800" b="0" u="sng" strike="noStrike" spc="-1" dirty="0">
                          <a:solidFill>
                            <a:srgbClr val="0563C1"/>
                          </a:solidFill>
                          <a:uFillTx/>
                          <a:latin typeface="Calibri"/>
                          <a:hlinkClick r:id="rId2"/>
                        </a:rPr>
                        <a:t>Apache </a:t>
                      </a:r>
                      <a:r>
                        <a:rPr lang="en-US" sz="1800" b="0" u="sng" strike="noStrike" spc="-1" dirty="0" err="1">
                          <a:solidFill>
                            <a:srgbClr val="0563C1"/>
                          </a:solidFill>
                          <a:uFillTx/>
                          <a:latin typeface="Calibri"/>
                          <a:hlinkClick r:id="rId2"/>
                        </a:rPr>
                        <a:t>Qpid</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US" sz="1800" b="0" strike="noStrike" spc="-1">
                          <a:solidFill>
                            <a:srgbClr val="000000"/>
                          </a:solidFill>
                          <a:latin typeface="Calibri"/>
                        </a:rPr>
                        <a:t>Envoy Proxy (including amqp)</a:t>
                      </a:r>
                      <a:endParaRPr lang="en-US" sz="1800" b="0" strike="noStrike" spc="-1">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E8EBF4"/>
                    </a:solidFill>
                  </a:tcPr>
                </a:tc>
                <a:tc>
                  <a:txBody>
                    <a:bodyPr/>
                    <a:lstStyle/>
                    <a:p>
                      <a:pPr>
                        <a:lnSpc>
                          <a:spcPct val="100000"/>
                        </a:lnSpc>
                      </a:pPr>
                      <a:r>
                        <a:rPr lang="en-US" sz="1800" b="0" strike="noStrike" spc="-1" dirty="0">
                          <a:latin typeface="Arial"/>
                        </a:rPr>
                        <a:t>Hash table</a:t>
                      </a:r>
                    </a:p>
                  </a:txBody>
                  <a:tcPr>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8EBF4"/>
                    </a:solidFill>
                  </a:tcPr>
                </a:tc>
                <a:extLst>
                  <a:ext uri="{0D108BD9-81ED-4DB2-BD59-A6C34878D82A}">
                    <a16:rowId xmlns:a16="http://schemas.microsoft.com/office/drawing/2014/main" val="10002"/>
                  </a:ext>
                </a:extLst>
              </a:tr>
              <a:tr h="873958">
                <a:tc>
                  <a:txBody>
                    <a:bodyPr/>
                    <a:lstStyle/>
                    <a:p>
                      <a:pPr>
                        <a:lnSpc>
                          <a:spcPct val="100000"/>
                        </a:lnSpc>
                      </a:pPr>
                      <a:r>
                        <a:rPr lang="en-US" sz="1800" b="0" strike="noStrike" spc="-1">
                          <a:solidFill>
                            <a:srgbClr val="000000"/>
                          </a:solidFill>
                          <a:latin typeface="Calibri"/>
                        </a:rPr>
                        <a:t>Components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US" sz="1800" b="0" strike="noStrike" spc="-1">
                          <a:solidFill>
                            <a:srgbClr val="000000"/>
                          </a:solidFill>
                          <a:latin typeface="Calibri"/>
                        </a:rPr>
                        <a:t>Cillium Agent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US" sz="1800" b="0" strike="noStrike" spc="-1">
                          <a:solidFill>
                            <a:srgbClr val="0A0A0A"/>
                          </a:solidFill>
                          <a:latin typeface="Calibri"/>
                        </a:rPr>
                        <a:t>skupper-router</a:t>
                      </a:r>
                      <a:r>
                        <a:rPr lang="en-US" sz="1800" b="0" strike="noStrike" spc="-1">
                          <a:solidFill>
                            <a:srgbClr val="151515"/>
                          </a:solidFill>
                          <a:latin typeface="Calibri"/>
                        </a:rPr>
                        <a:t> </a:t>
                      </a:r>
                      <a:endParaRPr lang="en-US" sz="1800" b="0" strike="noStrike" spc="-1">
                        <a:latin typeface="Arial"/>
                      </a:endParaRPr>
                    </a:p>
                    <a:p>
                      <a:pPr>
                        <a:lnSpc>
                          <a:spcPct val="100000"/>
                        </a:lnSpc>
                      </a:pPr>
                      <a:r>
                        <a:rPr lang="en-US" sz="1800" b="0" strike="noStrike" spc="-1">
                          <a:solidFill>
                            <a:srgbClr val="0A0A0A"/>
                          </a:solidFill>
                          <a:latin typeface="Calibri"/>
                        </a:rPr>
                        <a:t>skupper-proxy-controller</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US" sz="1800" b="0" strike="noStrike" spc="-1">
                          <a:solidFill>
                            <a:srgbClr val="000000"/>
                          </a:solidFill>
                          <a:latin typeface="Calibri"/>
                        </a:rPr>
                        <a:t>Pilot, Mixer, Citadel</a:t>
                      </a:r>
                      <a:endParaRPr lang="en-US" sz="1800" b="0" strike="noStrike" spc="-1">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CFD5E9"/>
                    </a:solidFill>
                  </a:tcPr>
                </a:tc>
                <a:tc>
                  <a:txBody>
                    <a:bodyPr/>
                    <a:lstStyle/>
                    <a:p>
                      <a:pPr>
                        <a:lnSpc>
                          <a:spcPct val="100000"/>
                        </a:lnSpc>
                      </a:pPr>
                      <a:r>
                        <a:rPr lang="en-US" sz="1800" b="0" strike="noStrike" spc="-1" dirty="0">
                          <a:latin typeface="Arial"/>
                        </a:rPr>
                        <a:t>Transport, Routing, </a:t>
                      </a:r>
                      <a:r>
                        <a:rPr lang="en-US" sz="1800" b="0" strike="noStrike" spc="-1" dirty="0" err="1">
                          <a:latin typeface="Arial"/>
                        </a:rPr>
                        <a:t>PubSub</a:t>
                      </a:r>
                      <a:r>
                        <a:rPr lang="en-US" sz="1800" b="0" strike="noStrike" spc="-1" dirty="0">
                          <a:latin typeface="Arial"/>
                        </a:rPr>
                        <a:t>…</a:t>
                      </a:r>
                    </a:p>
                  </a:txBody>
                  <a:tcPr>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CFD5E9"/>
                    </a:solidFill>
                  </a:tcPr>
                </a:tc>
                <a:extLst>
                  <a:ext uri="{0D108BD9-81ED-4DB2-BD59-A6C34878D82A}">
                    <a16:rowId xmlns:a16="http://schemas.microsoft.com/office/drawing/2014/main" val="10003"/>
                  </a:ext>
                </a:extLst>
              </a:tr>
              <a:tr h="531600">
                <a:tc>
                  <a:txBody>
                    <a:bodyPr/>
                    <a:lstStyle/>
                    <a:p>
                      <a:pPr>
                        <a:lnSpc>
                          <a:spcPct val="100000"/>
                        </a:lnSpc>
                      </a:pPr>
                      <a:r>
                        <a:rPr lang="en-US" sz="1800" b="0" strike="noStrike" spc="-1">
                          <a:solidFill>
                            <a:srgbClr val="000000"/>
                          </a:solidFill>
                          <a:latin typeface="Calibri"/>
                        </a:rPr>
                        <a:t>Security</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US" sz="1800" b="0" strike="noStrike" spc="-1">
                          <a:solidFill>
                            <a:srgbClr val="000000"/>
                          </a:solidFill>
                          <a:latin typeface="Calibri"/>
                        </a:rPr>
                        <a:t>Layer3 IPSEC</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US" sz="1800" b="0" strike="noStrike" spc="-1">
                          <a:solidFill>
                            <a:srgbClr val="000000"/>
                          </a:solidFill>
                          <a:latin typeface="Calibri"/>
                        </a:rPr>
                        <a:t>Layer7</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US" sz="1800" b="0" strike="noStrike" spc="-1">
                          <a:solidFill>
                            <a:srgbClr val="000000"/>
                          </a:solidFill>
                          <a:latin typeface="Calibri"/>
                        </a:rPr>
                        <a:t>Layer7</a:t>
                      </a:r>
                      <a:endParaRPr lang="en-US" sz="1800" b="0" strike="noStrike" spc="-1">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E8EBF4"/>
                    </a:solidFill>
                  </a:tcPr>
                </a:tc>
                <a:tc>
                  <a:txBody>
                    <a:bodyPr/>
                    <a:lstStyle/>
                    <a:p>
                      <a:pPr>
                        <a:lnSpc>
                          <a:spcPct val="100000"/>
                        </a:lnSpc>
                      </a:pPr>
                      <a:r>
                        <a:rPr lang="en-US" sz="1800" b="0" strike="noStrike" spc="-1" dirty="0">
                          <a:latin typeface="Arial"/>
                        </a:rPr>
                        <a:t>n/w stack</a:t>
                      </a:r>
                    </a:p>
                  </a:txBody>
                  <a:tcPr>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8EBF4"/>
                    </a:solidFill>
                  </a:tcPr>
                </a:tc>
                <a:extLst>
                  <a:ext uri="{0D108BD9-81ED-4DB2-BD59-A6C34878D82A}">
                    <a16:rowId xmlns:a16="http://schemas.microsoft.com/office/drawing/2014/main" val="10004"/>
                  </a:ext>
                </a:extLst>
              </a:tr>
              <a:tr h="873958">
                <a:tc>
                  <a:txBody>
                    <a:bodyPr/>
                    <a:lstStyle/>
                    <a:p>
                      <a:pPr>
                        <a:lnSpc>
                          <a:spcPct val="100000"/>
                        </a:lnSpc>
                      </a:pPr>
                      <a:r>
                        <a:rPr lang="en-US" sz="1800" b="0" strike="noStrike" spc="-1">
                          <a:solidFill>
                            <a:srgbClr val="000000"/>
                          </a:solidFill>
                          <a:latin typeface="Calibri"/>
                        </a:rPr>
                        <a:t>Service Discovery</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US" sz="1800" b="0" strike="noStrike" spc="-1" dirty="0">
                          <a:solidFill>
                            <a:srgbClr val="000000"/>
                          </a:solidFill>
                          <a:latin typeface="Calibri"/>
                        </a:rPr>
                        <a:t>Agent etcd proxy</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US" sz="1800" b="0" strike="noStrike" spc="-1" dirty="0">
                          <a:solidFill>
                            <a:srgbClr val="000000"/>
                          </a:solidFill>
                          <a:latin typeface="Calibri"/>
                        </a:rPr>
                        <a:t>Service proxy watches service events</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US" sz="1800" b="0" strike="noStrike" spc="-1">
                          <a:solidFill>
                            <a:srgbClr val="000000"/>
                          </a:solidFill>
                          <a:latin typeface="Calibri"/>
                        </a:rPr>
                        <a:t>Pilot transform service data format for Envoy Proxy</a:t>
                      </a:r>
                      <a:endParaRPr lang="en-US" sz="1800" b="0" strike="noStrike" spc="-1">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CFD5E9"/>
                    </a:solidFill>
                  </a:tcPr>
                </a:tc>
                <a:tc>
                  <a:txBody>
                    <a:bodyPr/>
                    <a:lstStyle/>
                    <a:p>
                      <a:pPr>
                        <a:lnSpc>
                          <a:spcPct val="100000"/>
                        </a:lnSpc>
                      </a:pPr>
                      <a:r>
                        <a:rPr lang="en-US" sz="1800" b="0" strike="noStrike" spc="-1" dirty="0">
                          <a:latin typeface="Arial"/>
                        </a:rPr>
                        <a:t>DHT</a:t>
                      </a:r>
                    </a:p>
                  </a:txBody>
                  <a:tcPr>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CFD5E9"/>
                    </a:solidFill>
                  </a:tcPr>
                </a:tc>
                <a:extLst>
                  <a:ext uri="{0D108BD9-81ED-4DB2-BD59-A6C34878D82A}">
                    <a16:rowId xmlns:a16="http://schemas.microsoft.com/office/drawing/2014/main" val="10005"/>
                  </a:ext>
                </a:extLst>
              </a:tr>
              <a:tr h="611771">
                <a:tc>
                  <a:txBody>
                    <a:bodyPr/>
                    <a:lstStyle/>
                    <a:p>
                      <a:pPr>
                        <a:lnSpc>
                          <a:spcPct val="100000"/>
                        </a:lnSpc>
                      </a:pPr>
                      <a:r>
                        <a:rPr lang="en-US" sz="1800" b="0" strike="noStrike" spc="-1">
                          <a:solidFill>
                            <a:srgbClr val="000000"/>
                          </a:solidFill>
                          <a:latin typeface="Calibri"/>
                        </a:rPr>
                        <a:t>Advantage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strike="noStrike" spc="-1" dirty="0" err="1">
                          <a:solidFill>
                            <a:srgbClr val="000000"/>
                          </a:solidFill>
                          <a:latin typeface="Calibri"/>
                        </a:rPr>
                        <a:t>eBPF</a:t>
                      </a:r>
                      <a:r>
                        <a:rPr lang="en-US" sz="1800" b="0" strike="noStrike" spc="-1" dirty="0">
                          <a:solidFill>
                            <a:srgbClr val="000000"/>
                          </a:solidFill>
                          <a:latin typeface="Calibri"/>
                        </a:rPr>
                        <a:t> based</a:t>
                      </a:r>
                      <a:endParaRPr lang="en-US" sz="1800" b="0" strike="noStrike" spc="-1" dirty="0">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strike="noStrike" spc="-1" dirty="0">
                          <a:solidFill>
                            <a:srgbClr val="000000"/>
                          </a:solidFill>
                          <a:latin typeface="Calibri"/>
                        </a:rPr>
                        <a:t>no Layer3 VPN, scalable</a:t>
                      </a:r>
                      <a:endParaRPr lang="en-US" sz="1800" b="0" strike="noStrike" spc="-1" dirty="0">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US" sz="1800" b="0" strike="noStrike" spc="-1" dirty="0">
                          <a:solidFill>
                            <a:srgbClr val="000000"/>
                          </a:solidFill>
                          <a:latin typeface="Calibri"/>
                        </a:rPr>
                        <a:t>no Layer3 VPN, support many protocols</a:t>
                      </a:r>
                      <a:endParaRPr lang="en-US" sz="1800" b="0" strike="noStrike" spc="-1" dirty="0">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E8EBF4"/>
                    </a:solidFill>
                  </a:tcPr>
                </a:tc>
                <a:tc>
                  <a:txBody>
                    <a:bodyPr/>
                    <a:lstStyle/>
                    <a:p>
                      <a:pPr>
                        <a:lnSpc>
                          <a:spcPct val="100000"/>
                        </a:lnSpc>
                      </a:pPr>
                      <a:r>
                        <a:rPr lang="en-US" sz="1800" b="0" strike="noStrike" spc="-1" dirty="0">
                          <a:latin typeface="Arial"/>
                        </a:rPr>
                        <a:t>Flexible</a:t>
                      </a:r>
                    </a:p>
                  </a:txBody>
                  <a:tcPr>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8EBF4"/>
                    </a:solidFill>
                  </a:tcPr>
                </a:tc>
                <a:extLst>
                  <a:ext uri="{0D108BD9-81ED-4DB2-BD59-A6C34878D82A}">
                    <a16:rowId xmlns:a16="http://schemas.microsoft.com/office/drawing/2014/main" val="10006"/>
                  </a:ext>
                </a:extLst>
              </a:tr>
              <a:tr h="598549">
                <a:tc>
                  <a:txBody>
                    <a:bodyPr/>
                    <a:lstStyle/>
                    <a:p>
                      <a:pPr>
                        <a:lnSpc>
                          <a:spcPct val="100000"/>
                        </a:lnSpc>
                      </a:pPr>
                      <a:r>
                        <a:rPr lang="en-US" sz="1800" b="0" strike="noStrike" spc="-1">
                          <a:solidFill>
                            <a:srgbClr val="000000"/>
                          </a:solidFill>
                          <a:latin typeface="Calibri"/>
                        </a:rPr>
                        <a:t>Disadvantage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US" sz="1800" b="0" strike="noStrike" spc="-1" dirty="0">
                          <a:solidFill>
                            <a:srgbClr val="000000"/>
                          </a:solidFill>
                          <a:latin typeface="Calibri"/>
                        </a:rPr>
                        <a:t>Additional Layer3 VPN</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US" sz="1800" b="0" strike="noStrike" spc="-1" dirty="0">
                          <a:solidFill>
                            <a:srgbClr val="000000"/>
                          </a:solidFill>
                          <a:latin typeface="Calibri"/>
                        </a:rPr>
                        <a:t>AMQP is active?</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too many things</a:t>
                      </a:r>
                      <a:endParaRPr lang="en-US" b="0" dirty="0"/>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CFD5E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How to apply to cloud?</a:t>
                      </a:r>
                    </a:p>
                  </a:txBody>
                  <a:tcPr>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CFD5E9"/>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Calibri Light"/>
              </a:rPr>
              <a:t>Demo</a:t>
            </a:r>
            <a:endParaRPr lang="en-US" sz="4400" b="0" strike="noStrike" spc="-1">
              <a:solidFill>
                <a:srgbClr val="000000"/>
              </a:solidFill>
              <a:latin typeface="Calibri"/>
            </a:endParaRPr>
          </a:p>
        </p:txBody>
      </p:sp>
      <p:sp>
        <p:nvSpPr>
          <p:cNvPr id="188" name="TextShape 2"/>
          <p:cNvSpPr txBox="1"/>
          <p:nvPr/>
        </p:nvSpPr>
        <p:spPr>
          <a:xfrm>
            <a:off x="838080" y="1825560"/>
            <a:ext cx="10515240" cy="4350960"/>
          </a:xfrm>
          <a:prstGeom prst="rect">
            <a:avLst/>
          </a:prstGeom>
          <a:noFill/>
          <a:ln>
            <a:noFill/>
          </a:ln>
        </p:spPr>
        <p:txBody>
          <a:bodyPr/>
          <a:lstStyle/>
          <a:p>
            <a:endParaRPr lang="en-US" sz="2800" b="0" strike="noStrike" spc="-1">
              <a:solidFill>
                <a:srgbClr val="000000"/>
              </a:solidFill>
              <a:latin typeface="Calibri"/>
            </a:endParaRPr>
          </a:p>
        </p:txBody>
      </p:sp>
      <p:pic>
        <p:nvPicPr>
          <p:cNvPr id="4" name="Picture 5">
            <a:extLst>
              <a:ext uri="{FF2B5EF4-FFF2-40B4-BE49-F238E27FC236}">
                <a16:creationId xmlns:a16="http://schemas.microsoft.com/office/drawing/2014/main" id="{F00DA0B6-6E5C-47B5-B21F-7BBA70F70969}"/>
              </a:ext>
            </a:extLst>
          </p:cNvPr>
          <p:cNvPicPr/>
          <p:nvPr/>
        </p:nvPicPr>
        <p:blipFill>
          <a:blip r:embed="rId2"/>
          <a:stretch/>
        </p:blipFill>
        <p:spPr>
          <a:xfrm>
            <a:off x="838080" y="1911240"/>
            <a:ext cx="10515240" cy="4179600"/>
          </a:xfrm>
          <a:prstGeom prst="rect">
            <a:avLst/>
          </a:prstGeom>
          <a:ln>
            <a:noFill/>
          </a:ln>
        </p:spPr>
      </p:pic>
      <p:sp>
        <p:nvSpPr>
          <p:cNvPr id="5" name="CustomShape 2">
            <a:extLst>
              <a:ext uri="{FF2B5EF4-FFF2-40B4-BE49-F238E27FC236}">
                <a16:creationId xmlns:a16="http://schemas.microsoft.com/office/drawing/2014/main" id="{37E3ADE3-BBAA-40DD-B602-DE81ADA1F273}"/>
              </a:ext>
            </a:extLst>
          </p:cNvPr>
          <p:cNvSpPr/>
          <p:nvPr/>
        </p:nvSpPr>
        <p:spPr>
          <a:xfrm>
            <a:off x="5943600" y="3276720"/>
            <a:ext cx="304560" cy="3045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dirty="0">
                <a:solidFill>
                  <a:srgbClr val="000000"/>
                </a:solidFill>
                <a:latin typeface="Inter"/>
              </a:rPr>
              <a:t>1. Cilium</a:t>
            </a:r>
            <a:endParaRPr lang="en-US" sz="4400" b="0" strike="noStrike" spc="-1" dirty="0">
              <a:solidFill>
                <a:srgbClr val="000000"/>
              </a:solidFill>
              <a:latin typeface="Calibri"/>
            </a:endParaRPr>
          </a:p>
        </p:txBody>
      </p:sp>
      <p:sp>
        <p:nvSpPr>
          <p:cNvPr id="133" name="TextShape 2"/>
          <p:cNvSpPr txBox="1"/>
          <p:nvPr/>
        </p:nvSpPr>
        <p:spPr>
          <a:xfrm>
            <a:off x="838080" y="1825560"/>
            <a:ext cx="10515240" cy="4350960"/>
          </a:xfrm>
          <a:prstGeom prst="rect">
            <a:avLst/>
          </a:prstGeom>
          <a:noFill/>
          <a:ln>
            <a:noFill/>
          </a:ln>
        </p:spPr>
        <p:txBody>
          <a:bodyPr/>
          <a:lstStyle/>
          <a:p>
            <a:pPr marL="228600" indent="-228240">
              <a:lnSpc>
                <a:spcPct val="90000"/>
              </a:lnSpc>
              <a:spcBef>
                <a:spcPts val="1001"/>
              </a:spcBef>
              <a:buClr>
                <a:srgbClr val="000000"/>
              </a:buClr>
              <a:buFont typeface="Arial"/>
              <a:buChar char="•"/>
            </a:pPr>
            <a:r>
              <a:rPr lang="en-US" sz="2800" b="0" strike="noStrike" spc="-1" dirty="0" err="1">
                <a:solidFill>
                  <a:srgbClr val="000000"/>
                </a:solidFill>
                <a:latin typeface="Calibri"/>
              </a:rPr>
              <a:t>eBPF</a:t>
            </a:r>
            <a:r>
              <a:rPr lang="en-US" sz="2800" b="0" strike="noStrike" spc="-1" dirty="0">
                <a:solidFill>
                  <a:srgbClr val="000000"/>
                </a:solidFill>
                <a:latin typeface="Calibri"/>
              </a:rPr>
              <a:t>-based Networking, Observability, and Security</a:t>
            </a: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Functions:</a:t>
            </a:r>
          </a:p>
          <a:p>
            <a:pPr marL="685800" lvl="1" indent="-228240">
              <a:lnSpc>
                <a:spcPct val="100000"/>
              </a:lnSpc>
              <a:spcBef>
                <a:spcPts val="499"/>
              </a:spcBef>
              <a:buClr>
                <a:srgbClr val="000000"/>
              </a:buClr>
              <a:buFont typeface="Arial"/>
              <a:buChar char="-"/>
            </a:pPr>
            <a:r>
              <a:rPr lang="en-US" sz="2400" b="0" strike="noStrike" spc="-1" dirty="0">
                <a:solidFill>
                  <a:srgbClr val="000000"/>
                </a:solidFill>
                <a:latin typeface="Calibri"/>
              </a:rPr>
              <a:t>CNI plugin </a:t>
            </a:r>
          </a:p>
          <a:p>
            <a:pPr marL="685800" lvl="1" indent="-228240">
              <a:lnSpc>
                <a:spcPct val="100000"/>
              </a:lnSpc>
              <a:spcBef>
                <a:spcPts val="499"/>
              </a:spcBef>
              <a:buClr>
                <a:srgbClr val="000000"/>
              </a:buClr>
              <a:buFont typeface="Arial"/>
              <a:buChar char="-"/>
            </a:pPr>
            <a:r>
              <a:rPr lang="en-US" sz="2400" b="0" strike="noStrike" spc="-1" dirty="0">
                <a:solidFill>
                  <a:srgbClr val="000000"/>
                </a:solidFill>
                <a:latin typeface="Calibri"/>
              </a:rPr>
              <a:t>Networking among clusters across heterogeneous cloud providers</a:t>
            </a:r>
          </a:p>
          <a:p>
            <a:pPr marL="1143000" lvl="2" indent="-228240">
              <a:lnSpc>
                <a:spcPct val="100000"/>
              </a:lnSpc>
              <a:spcBef>
                <a:spcPts val="499"/>
              </a:spcBef>
              <a:buClr>
                <a:srgbClr val="000000"/>
              </a:buClr>
              <a:buFont typeface="Arial"/>
              <a:buChar char="-"/>
            </a:pPr>
            <a:r>
              <a:rPr lang="en-US" sz="2000" b="0" strike="noStrike" spc="-1" dirty="0">
                <a:solidFill>
                  <a:srgbClr val="000000"/>
                </a:solidFill>
                <a:latin typeface="Calibri"/>
              </a:rPr>
              <a:t>Non-overlapping CIDR ranges among VPCs </a:t>
            </a:r>
          </a:p>
          <a:p>
            <a:pPr marL="1143000" lvl="2" indent="-228240">
              <a:lnSpc>
                <a:spcPct val="100000"/>
              </a:lnSpc>
              <a:spcBef>
                <a:spcPts val="499"/>
              </a:spcBef>
              <a:buClr>
                <a:srgbClr val="000000"/>
              </a:buClr>
              <a:buFont typeface="Arial"/>
              <a:buChar char="-"/>
            </a:pPr>
            <a:r>
              <a:rPr lang="en-US" sz="2000" b="0" strike="noStrike" spc="-1" dirty="0">
                <a:solidFill>
                  <a:srgbClr val="000000"/>
                </a:solidFill>
                <a:latin typeface="Calibri"/>
              </a:rPr>
              <a:t>Overlapping CIDR ranges among VPCs (complicated)</a:t>
            </a:r>
          </a:p>
          <a:p>
            <a:pPr marL="685800" lvl="1" indent="-228240">
              <a:lnSpc>
                <a:spcPct val="100000"/>
              </a:lnSpc>
              <a:spcBef>
                <a:spcPts val="499"/>
              </a:spcBef>
              <a:buClr>
                <a:srgbClr val="000000"/>
              </a:buClr>
              <a:buFont typeface="Arial"/>
              <a:buChar char="-"/>
            </a:pPr>
            <a:r>
              <a:rPr lang="en-US" sz="2400" b="0" strike="noStrike" spc="-1" dirty="0">
                <a:solidFill>
                  <a:srgbClr val="000000"/>
                </a:solidFill>
                <a:latin typeface="Calibri"/>
              </a:rPr>
              <a:t>Network security </a:t>
            </a:r>
          </a:p>
          <a:p>
            <a:pPr marL="685800" lvl="1" indent="-228240">
              <a:lnSpc>
                <a:spcPct val="100000"/>
              </a:lnSpc>
              <a:spcBef>
                <a:spcPts val="499"/>
              </a:spcBef>
              <a:buClr>
                <a:srgbClr val="000000"/>
              </a:buClr>
              <a:buFont typeface="Arial"/>
              <a:buChar char="-"/>
            </a:pPr>
            <a:r>
              <a:rPr lang="en-US" sz="2400" b="0" strike="noStrike" spc="-1" dirty="0">
                <a:solidFill>
                  <a:srgbClr val="000000"/>
                </a:solidFill>
                <a:latin typeface="Calibri"/>
              </a:rPr>
              <a:t>Load Balance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Inter"/>
              </a:rPr>
              <a:t>Cilium – Control Plane</a:t>
            </a:r>
            <a:endParaRPr lang="en-US" sz="4400" b="0" strike="noStrike" spc="-1">
              <a:solidFill>
                <a:srgbClr val="000000"/>
              </a:solidFill>
              <a:latin typeface="Calibri"/>
            </a:endParaRPr>
          </a:p>
        </p:txBody>
      </p:sp>
      <p:pic>
        <p:nvPicPr>
          <p:cNvPr id="135" name="Picture 4"/>
          <p:cNvPicPr/>
          <p:nvPr/>
        </p:nvPicPr>
        <p:blipFill>
          <a:blip r:embed="rId3"/>
          <a:stretch/>
        </p:blipFill>
        <p:spPr>
          <a:xfrm>
            <a:off x="240480" y="2434320"/>
            <a:ext cx="11793600" cy="4053960"/>
          </a:xfrm>
          <a:prstGeom prst="rect">
            <a:avLst/>
          </a:prstGeom>
          <a:ln>
            <a:noFill/>
          </a:ln>
        </p:spPr>
      </p:pic>
      <p:sp>
        <p:nvSpPr>
          <p:cNvPr id="136" name="CustomShape 2"/>
          <p:cNvSpPr/>
          <p:nvPr/>
        </p:nvSpPr>
        <p:spPr>
          <a:xfrm>
            <a:off x="2161440" y="2611440"/>
            <a:ext cx="33516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strike="noStrike" spc="-1">
                <a:solidFill>
                  <a:srgbClr val="000000"/>
                </a:solidFill>
                <a:latin typeface="Calibri"/>
              </a:rPr>
              <a:t>1</a:t>
            </a:r>
            <a:endParaRPr lang="en-US" sz="2400" b="0" strike="noStrike" spc="-1">
              <a:latin typeface="Arial"/>
            </a:endParaRPr>
          </a:p>
        </p:txBody>
      </p:sp>
      <p:sp>
        <p:nvSpPr>
          <p:cNvPr id="137" name="CustomShape 3"/>
          <p:cNvSpPr/>
          <p:nvPr/>
        </p:nvSpPr>
        <p:spPr>
          <a:xfrm>
            <a:off x="8100720" y="2600280"/>
            <a:ext cx="33516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strike="noStrike" spc="-1">
                <a:solidFill>
                  <a:srgbClr val="000000"/>
                </a:solidFill>
                <a:latin typeface="Calibri"/>
              </a:rPr>
              <a:t>2</a:t>
            </a:r>
            <a:endParaRPr lang="en-US" sz="2400" b="0" strike="noStrike" spc="-1">
              <a:latin typeface="Arial"/>
            </a:endParaRPr>
          </a:p>
        </p:txBody>
      </p:sp>
      <p:sp>
        <p:nvSpPr>
          <p:cNvPr id="138" name="CustomShape 4"/>
          <p:cNvSpPr/>
          <p:nvPr/>
        </p:nvSpPr>
        <p:spPr>
          <a:xfrm>
            <a:off x="160200" y="6488640"/>
            <a:ext cx="60933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rPr>
              <a:t>(1) https://cilium.io/blog/2019/03/12/clustermesh</a:t>
            </a:r>
            <a:endParaRPr lang="en-US" sz="1800" b="0" strike="noStrike" spc="-1">
              <a:latin typeface="Arial"/>
            </a:endParaRPr>
          </a:p>
        </p:txBody>
      </p:sp>
      <p:sp>
        <p:nvSpPr>
          <p:cNvPr id="139" name="CustomShape 5"/>
          <p:cNvSpPr/>
          <p:nvPr/>
        </p:nvSpPr>
        <p:spPr>
          <a:xfrm>
            <a:off x="2837520" y="5934600"/>
            <a:ext cx="7387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FF0000"/>
                </a:solidFill>
                <a:latin typeface="Calibri"/>
              </a:rPr>
              <a:t>eBPF</a:t>
            </a:r>
            <a:endParaRPr lang="en-US" sz="1800" b="0" strike="noStrike" spc="-1">
              <a:latin typeface="Arial"/>
            </a:endParaRPr>
          </a:p>
        </p:txBody>
      </p:sp>
      <p:sp>
        <p:nvSpPr>
          <p:cNvPr id="140" name="CustomShape 6"/>
          <p:cNvSpPr/>
          <p:nvPr/>
        </p:nvSpPr>
        <p:spPr>
          <a:xfrm>
            <a:off x="3510360" y="2433960"/>
            <a:ext cx="33462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FF0000"/>
                </a:solidFill>
                <a:latin typeface="Calibri"/>
              </a:rPr>
              <a:t>etcd &amp; etcd proxy per cluster </a:t>
            </a:r>
            <a:endParaRPr lang="en-US" sz="1800" b="0" strike="noStrike" spc="-1">
              <a:latin typeface="Arial"/>
            </a:endParaRPr>
          </a:p>
        </p:txBody>
      </p:sp>
      <p:sp>
        <p:nvSpPr>
          <p:cNvPr id="141" name="CustomShape 7"/>
          <p:cNvSpPr/>
          <p:nvPr/>
        </p:nvSpPr>
        <p:spPr>
          <a:xfrm>
            <a:off x="5367240" y="5336640"/>
            <a:ext cx="46605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FF0000"/>
                </a:solidFill>
                <a:latin typeface="Calibri"/>
              </a:rPr>
              <a:t>Security between cluster communication</a:t>
            </a:r>
            <a:endParaRPr lang="en-US" sz="1800" b="0" strike="noStrike" spc="-1">
              <a:latin typeface="Arial"/>
            </a:endParaRPr>
          </a:p>
        </p:txBody>
      </p:sp>
      <p:sp>
        <p:nvSpPr>
          <p:cNvPr id="142" name="TextShape 8"/>
          <p:cNvSpPr txBox="1"/>
          <p:nvPr/>
        </p:nvSpPr>
        <p:spPr>
          <a:xfrm>
            <a:off x="838080" y="1825560"/>
            <a:ext cx="10515240" cy="878040"/>
          </a:xfrm>
          <a:prstGeom prst="rect">
            <a:avLst/>
          </a:prstGeom>
          <a:noFill/>
          <a:ln>
            <a:noFill/>
          </a:ln>
        </p:spPr>
        <p:txBody>
          <a:bodyPr>
            <a:normAutofit/>
          </a:bodyPr>
          <a:lstStyle/>
          <a:p>
            <a:pPr marL="228600" indent="-228240">
              <a:lnSpc>
                <a:spcPct val="90000"/>
              </a:lnSpc>
              <a:spcBef>
                <a:spcPts val="1001"/>
              </a:spcBef>
              <a:buClr>
                <a:srgbClr val="474747"/>
              </a:buClr>
              <a:buFont typeface="Arial"/>
              <a:buChar char="•"/>
            </a:pPr>
            <a:r>
              <a:rPr lang="en-US" sz="2400" b="0" strike="noStrike" spc="-1">
                <a:solidFill>
                  <a:srgbClr val="474747"/>
                </a:solidFill>
                <a:latin typeface="Calibri"/>
              </a:rPr>
              <a:t>Control plane is based on etcd &amp; maintain cluster status.</a:t>
            </a:r>
            <a:endParaRPr lang="en-US" sz="2400" b="0" strike="noStrike" spc="-1">
              <a:solidFill>
                <a:srgbClr val="000000"/>
              </a:solid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Inter"/>
              </a:rPr>
              <a:t>Cilium – Agent</a:t>
            </a:r>
            <a:endParaRPr lang="en-US" sz="4400" b="0" strike="noStrike" spc="-1">
              <a:solidFill>
                <a:srgbClr val="000000"/>
              </a:solidFill>
              <a:latin typeface="Calibri"/>
            </a:endParaRPr>
          </a:p>
        </p:txBody>
      </p:sp>
      <p:sp>
        <p:nvSpPr>
          <p:cNvPr id="144" name="TextShape 2"/>
          <p:cNvSpPr txBox="1"/>
          <p:nvPr/>
        </p:nvSpPr>
        <p:spPr>
          <a:xfrm>
            <a:off x="838080" y="1825560"/>
            <a:ext cx="10515240" cy="435096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Listens for events from Kubernetes when containers are started and stopped. </a:t>
            </a:r>
          </a:p>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Manages the eBPF programs which the Linux kernel uses to control all network access in / out of those containers.</a:t>
            </a:r>
          </a:p>
          <a:p>
            <a:pPr>
              <a:lnSpc>
                <a:spcPct val="90000"/>
              </a:lnSpc>
              <a:spcBef>
                <a:spcPts val="1001"/>
              </a:spcBef>
            </a:pPr>
            <a:endParaRPr lang="en-US" sz="2800" b="0" strike="noStrike" spc="-1">
              <a:solidFill>
                <a:srgbClr val="000000"/>
              </a:solidFill>
              <a:latin typeface="Calibri"/>
            </a:endParaRPr>
          </a:p>
        </p:txBody>
      </p:sp>
      <p:pic>
        <p:nvPicPr>
          <p:cNvPr id="145" name="Picture 2"/>
          <p:cNvPicPr/>
          <p:nvPr/>
        </p:nvPicPr>
        <p:blipFill>
          <a:blip r:embed="rId2"/>
          <a:stretch/>
        </p:blipFill>
        <p:spPr>
          <a:xfrm>
            <a:off x="1295280" y="3824640"/>
            <a:ext cx="9219960" cy="2667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Inter"/>
              </a:rPr>
              <a:t>Cilium – Agent : Service Discovery</a:t>
            </a:r>
            <a:endParaRPr lang="en-US" sz="4400" b="0" strike="noStrike" spc="-1">
              <a:solidFill>
                <a:srgbClr val="000000"/>
              </a:solidFill>
              <a:latin typeface="Calibri"/>
            </a:endParaRPr>
          </a:p>
        </p:txBody>
      </p:sp>
      <p:sp>
        <p:nvSpPr>
          <p:cNvPr id="147" name="TextShape 2"/>
          <p:cNvSpPr txBox="1"/>
          <p:nvPr/>
        </p:nvSpPr>
        <p:spPr>
          <a:xfrm>
            <a:off x="838080" y="1825560"/>
            <a:ext cx="10515240" cy="551520"/>
          </a:xfrm>
          <a:prstGeom prst="rect">
            <a:avLst/>
          </a:prstGeom>
          <a:noFill/>
          <a:ln>
            <a:noFill/>
          </a:ln>
        </p:spPr>
        <p:txBody>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Kubernetes Service</a:t>
            </a:r>
          </a:p>
          <a:p>
            <a:pPr>
              <a:lnSpc>
                <a:spcPct val="90000"/>
              </a:lnSpc>
              <a:spcBef>
                <a:spcPts val="1001"/>
              </a:spcBef>
            </a:pPr>
            <a:endParaRPr lang="en-US" sz="2800" b="0" strike="noStrike" spc="-1">
              <a:solidFill>
                <a:srgbClr val="000000"/>
              </a:solidFill>
              <a:latin typeface="Calibri"/>
            </a:endParaRPr>
          </a:p>
        </p:txBody>
      </p:sp>
      <p:sp>
        <p:nvSpPr>
          <p:cNvPr id="148" name="CustomShape 3"/>
          <p:cNvSpPr/>
          <p:nvPr/>
        </p:nvSpPr>
        <p:spPr>
          <a:xfrm>
            <a:off x="992880" y="2495160"/>
            <a:ext cx="4762800" cy="3799080"/>
          </a:xfrm>
          <a:prstGeom prst="rect">
            <a:avLst/>
          </a:prstGeom>
          <a:noFill/>
          <a:ln/>
        </p:spPr>
        <p:style>
          <a:lnRef idx="2">
            <a:schemeClr val="accent1">
              <a:shade val="50000"/>
            </a:schemeClr>
          </a:lnRef>
          <a:fillRef idx="1">
            <a:schemeClr val="accent1"/>
          </a:fillRef>
          <a:effectRef idx="0">
            <a:schemeClr val="accent1"/>
          </a:effectRef>
          <a:fontRef idx="minor"/>
        </p:style>
      </p:sp>
      <p:pic>
        <p:nvPicPr>
          <p:cNvPr id="149" name="Picture 8"/>
          <p:cNvPicPr/>
          <p:nvPr/>
        </p:nvPicPr>
        <p:blipFill>
          <a:blip r:embed="rId3"/>
          <a:stretch/>
        </p:blipFill>
        <p:spPr>
          <a:xfrm>
            <a:off x="1005840" y="2512440"/>
            <a:ext cx="4749840" cy="3781440"/>
          </a:xfrm>
          <a:prstGeom prst="rect">
            <a:avLst/>
          </a:prstGeom>
          <a:ln>
            <a:noFill/>
          </a:ln>
        </p:spPr>
      </p:pic>
      <p:sp>
        <p:nvSpPr>
          <p:cNvPr id="6" name="TextBox 5">
            <a:extLst>
              <a:ext uri="{FF2B5EF4-FFF2-40B4-BE49-F238E27FC236}">
                <a16:creationId xmlns:a16="http://schemas.microsoft.com/office/drawing/2014/main" id="{0361C41D-1F41-424E-A43C-ED396B1BF675}"/>
              </a:ext>
            </a:extLst>
          </p:cNvPr>
          <p:cNvSpPr txBox="1"/>
          <p:nvPr/>
        </p:nvSpPr>
        <p:spPr>
          <a:xfrm>
            <a:off x="5861246" y="2512440"/>
            <a:ext cx="5250155" cy="923330"/>
          </a:xfrm>
          <a:prstGeom prst="rect">
            <a:avLst/>
          </a:prstGeom>
          <a:noFill/>
        </p:spPr>
        <p:txBody>
          <a:bodyPr wrap="none" rtlCol="0">
            <a:spAutoFit/>
          </a:bodyPr>
          <a:lstStyle/>
          <a:p>
            <a:r>
              <a:rPr lang="en-US" sz="1800" dirty="0"/>
              <a:t>monitors Kubernetes services and endpoints and </a:t>
            </a:r>
          </a:p>
          <a:p>
            <a:r>
              <a:rPr lang="en-US" sz="1800" dirty="0"/>
              <a:t>watches for services with an annotation </a:t>
            </a:r>
          </a:p>
          <a:p>
            <a:r>
              <a:rPr lang="en-US" sz="1800" dirty="0" err="1">
                <a:solidFill>
                  <a:srgbClr val="FF0000"/>
                </a:solidFill>
              </a:rPr>
              <a:t>io.cilium</a:t>
            </a:r>
            <a:r>
              <a:rPr lang="en-US" sz="1800" dirty="0">
                <a:solidFill>
                  <a:srgbClr val="FF0000"/>
                </a:solidFill>
              </a:rPr>
              <a:t>/global-service: "true“</a:t>
            </a:r>
          </a:p>
        </p:txBody>
      </p:sp>
      <p:sp>
        <p:nvSpPr>
          <p:cNvPr id="7" name="TextBox 6">
            <a:extLst>
              <a:ext uri="{FF2B5EF4-FFF2-40B4-BE49-F238E27FC236}">
                <a16:creationId xmlns:a16="http://schemas.microsoft.com/office/drawing/2014/main" id="{CEC19C57-E918-40F8-AFBE-5A037C40B6C3}"/>
              </a:ext>
            </a:extLst>
          </p:cNvPr>
          <p:cNvSpPr txBox="1"/>
          <p:nvPr/>
        </p:nvSpPr>
        <p:spPr>
          <a:xfrm>
            <a:off x="5861246" y="3571130"/>
            <a:ext cx="5711820" cy="369332"/>
          </a:xfrm>
          <a:prstGeom prst="rect">
            <a:avLst/>
          </a:prstGeom>
          <a:noFill/>
        </p:spPr>
        <p:txBody>
          <a:bodyPr wrap="none" rtlCol="0">
            <a:spAutoFit/>
          </a:bodyPr>
          <a:lstStyle/>
          <a:p>
            <a:r>
              <a:rPr lang="en-US" dirty="0"/>
              <a:t>F</a:t>
            </a:r>
            <a:r>
              <a:rPr lang="en-US" sz="1800" dirty="0"/>
              <a:t>orm a global service that is available across clusters</a:t>
            </a:r>
            <a:endParaRPr lang="en-US" dirty="0"/>
          </a:p>
        </p:txBody>
      </p:sp>
      <p:sp>
        <p:nvSpPr>
          <p:cNvPr id="3" name="Rectangle 2">
            <a:extLst>
              <a:ext uri="{FF2B5EF4-FFF2-40B4-BE49-F238E27FC236}">
                <a16:creationId xmlns:a16="http://schemas.microsoft.com/office/drawing/2014/main" id="{828D742A-9F08-4CA8-92E1-12934D9467F2}"/>
              </a:ext>
            </a:extLst>
          </p:cNvPr>
          <p:cNvSpPr/>
          <p:nvPr/>
        </p:nvSpPr>
        <p:spPr>
          <a:xfrm>
            <a:off x="5861246" y="2525975"/>
            <a:ext cx="5711820" cy="9030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01054E-777C-461D-B267-6A82101AAA50}"/>
              </a:ext>
            </a:extLst>
          </p:cNvPr>
          <p:cNvSpPr/>
          <p:nvPr/>
        </p:nvSpPr>
        <p:spPr>
          <a:xfrm>
            <a:off x="5861246" y="3624310"/>
            <a:ext cx="5711820"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Inter"/>
              </a:rPr>
              <a:t>Cilium – Agent : Multi-cluster network policy</a:t>
            </a:r>
            <a:endParaRPr lang="en-US" sz="4400" b="0" strike="noStrike" spc="-1">
              <a:solidFill>
                <a:srgbClr val="000000"/>
              </a:solidFill>
              <a:latin typeface="Calibri"/>
            </a:endParaRPr>
          </a:p>
        </p:txBody>
      </p:sp>
      <p:pic>
        <p:nvPicPr>
          <p:cNvPr id="151" name="Content Placeholder 4"/>
          <p:cNvPicPr/>
          <p:nvPr/>
        </p:nvPicPr>
        <p:blipFill>
          <a:blip r:embed="rId2"/>
          <a:stretch/>
        </p:blipFill>
        <p:spPr>
          <a:xfrm>
            <a:off x="829440" y="1737360"/>
            <a:ext cx="8040240" cy="4350960"/>
          </a:xfrm>
          <a:prstGeom prst="rect">
            <a:avLst/>
          </a:prstGeom>
          <a:ln>
            <a:solidFill>
              <a:schemeClr val="accent1">
                <a:shade val="50000"/>
              </a:schemeClr>
            </a:solidFill>
          </a:ln>
        </p:spPr>
      </p:pic>
      <p:sp>
        <p:nvSpPr>
          <p:cNvPr id="152" name="CustomShape 2"/>
          <p:cNvSpPr/>
          <p:nvPr/>
        </p:nvSpPr>
        <p:spPr>
          <a:xfrm>
            <a:off x="838080" y="6065280"/>
            <a:ext cx="109310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474747"/>
                </a:solidFill>
                <a:latin typeface="Inter"/>
              </a:rPr>
              <a:t>Cilium does </a:t>
            </a:r>
            <a:r>
              <a:rPr lang="en-US" sz="1800" b="0" i="1" strike="noStrike" spc="-1">
                <a:solidFill>
                  <a:srgbClr val="474747"/>
                </a:solidFill>
                <a:latin typeface="Inter"/>
              </a:rPr>
              <a:t>not</a:t>
            </a:r>
            <a:r>
              <a:rPr lang="en-US" sz="1800" b="0" strike="noStrike" spc="-1">
                <a:solidFill>
                  <a:srgbClr val="474747"/>
                </a:solidFill>
                <a:latin typeface="Inter"/>
              </a:rPr>
              <a:t> automatically propagate NetworkPolicy or CiliumNetworkPolicy across clusters. It is the responsibility of the user to import the policy into all clusters.</a:t>
            </a:r>
            <a:endParaRPr lang="en-US" sz="1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Inter"/>
              </a:rPr>
              <a:t>Cilium – Agent : Transparent Encryption</a:t>
            </a:r>
            <a:endParaRPr lang="en-US" sz="4400" b="0" strike="noStrike" spc="-1">
              <a:solidFill>
                <a:srgbClr val="000000"/>
              </a:solidFill>
              <a:latin typeface="Calibri"/>
            </a:endParaRPr>
          </a:p>
        </p:txBody>
      </p:sp>
      <p:pic>
        <p:nvPicPr>
          <p:cNvPr id="154" name="Picture 2"/>
          <p:cNvPicPr/>
          <p:nvPr/>
        </p:nvPicPr>
        <p:blipFill>
          <a:blip r:embed="rId2"/>
          <a:stretch/>
        </p:blipFill>
        <p:spPr>
          <a:xfrm>
            <a:off x="1400040" y="2065320"/>
            <a:ext cx="6752880" cy="1990440"/>
          </a:xfrm>
          <a:prstGeom prst="rect">
            <a:avLst/>
          </a:prstGeom>
          <a:ln>
            <a:noFill/>
          </a:ln>
        </p:spPr>
      </p:pic>
      <p:sp>
        <p:nvSpPr>
          <p:cNvPr id="155" name="CustomShape 2"/>
          <p:cNvSpPr/>
          <p:nvPr/>
        </p:nvSpPr>
        <p:spPr>
          <a:xfrm>
            <a:off x="1400040" y="4430880"/>
            <a:ext cx="609336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474747"/>
                </a:solidFill>
                <a:latin typeface="Inter"/>
              </a:rPr>
              <a:t>Make sure to configure all nodes across all clusters with a common key and all communication between nodes is automatically encrypted.</a:t>
            </a:r>
            <a:endParaRPr lang="en-US" sz="18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1" strike="noStrike" spc="-1" dirty="0">
                <a:solidFill>
                  <a:srgbClr val="000000"/>
                </a:solidFill>
                <a:latin typeface="Calibri Light"/>
              </a:rPr>
              <a:t>2. Skupper</a:t>
            </a:r>
            <a:endParaRPr lang="en-US" sz="4400" b="0" strike="noStrike" spc="-1" dirty="0">
              <a:solidFill>
                <a:srgbClr val="000000"/>
              </a:solidFill>
              <a:latin typeface="Calibri"/>
            </a:endParaRPr>
          </a:p>
        </p:txBody>
      </p:sp>
      <p:sp>
        <p:nvSpPr>
          <p:cNvPr id="157" name="TextShape 2"/>
          <p:cNvSpPr txBox="1"/>
          <p:nvPr/>
        </p:nvSpPr>
        <p:spPr>
          <a:xfrm>
            <a:off x="838080" y="1825560"/>
            <a:ext cx="10515240" cy="4350960"/>
          </a:xfrm>
          <a:prstGeom prst="rect">
            <a:avLst/>
          </a:prstGeom>
          <a:noFill/>
          <a:ln>
            <a:noFill/>
          </a:ln>
        </p:spPr>
        <p:txBody>
          <a:bodyPr/>
          <a:lstStyle/>
          <a:p>
            <a:pPr marL="228600" indent="-228240">
              <a:lnSpc>
                <a:spcPct val="90000"/>
              </a:lnSpc>
              <a:spcBef>
                <a:spcPts val="1001"/>
              </a:spcBef>
              <a:buClr>
                <a:srgbClr val="000000"/>
              </a:buClr>
              <a:buFont typeface="Arial"/>
              <a:buChar char="•"/>
            </a:pPr>
            <a:r>
              <a:rPr lang="en-US" sz="2800" b="0" strike="noStrike" spc="-1" dirty="0">
                <a:solidFill>
                  <a:srgbClr val="000000"/>
                </a:solidFill>
                <a:latin typeface="Lato"/>
              </a:rPr>
              <a:t>Virtual Application Network (VAN)</a:t>
            </a:r>
            <a:endParaRPr lang="en-US" sz="2800" b="0" strike="noStrike" spc="-1" dirty="0">
              <a:solidFill>
                <a:srgbClr val="000000"/>
              </a:solidFill>
              <a:latin typeface="Calibri"/>
            </a:endParaRP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Lato"/>
              </a:rPr>
              <a:t>VAN connects the services in a distributed application with a microservices architecture.</a:t>
            </a:r>
            <a:endParaRPr lang="en-US" sz="2800" b="0" strike="noStrike" spc="-1" dirty="0">
              <a:solidFill>
                <a:srgbClr val="000000"/>
              </a:solidFill>
              <a:latin typeface="Calibri"/>
            </a:endParaRP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Layer7 encryption</a:t>
            </a: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Alegreya Sans"/>
              </a:rPr>
              <a:t>Skupper is a layer 7 service interconnect. It enables secure communication across Kubernetes clusters with no VPNs or special firewall rules.</a:t>
            </a:r>
            <a:endParaRPr lang="en-US" sz="2800" b="0" strike="noStrike" spc="-1" dirty="0">
              <a:solidFill>
                <a:srgbClr val="000000"/>
              </a:solidFill>
              <a:latin typeface="Calibri"/>
            </a:endParaRPr>
          </a:p>
          <a:p>
            <a:pPr>
              <a:lnSpc>
                <a:spcPct val="90000"/>
              </a:lnSpc>
              <a:spcBef>
                <a:spcPts val="1001"/>
              </a:spcBef>
            </a:pPr>
            <a:endParaRPr lang="en-US" sz="2800" b="0" strike="noStrike" spc="-1" dirty="0">
              <a:solidFill>
                <a:srgbClr val="000000"/>
              </a:solid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18049</TotalTime>
  <Words>1006</Words>
  <Application>Microsoft Office PowerPoint</Application>
  <PresentationFormat>Widescreen</PresentationFormat>
  <Paragraphs>158</Paragraphs>
  <Slides>26</Slides>
  <Notes>3</Notes>
  <HiddenSlides>0</HiddenSlides>
  <MMClips>0</MMClips>
  <ScaleCrop>false</ScaleCrop>
  <HeadingPairs>
    <vt:vector size="6" baseType="variant">
      <vt:variant>
        <vt:lpstr>Fonts Used</vt:lpstr>
      </vt:variant>
      <vt:variant>
        <vt:i4>17</vt:i4>
      </vt:variant>
      <vt:variant>
        <vt:lpstr>Theme</vt:lpstr>
      </vt:variant>
      <vt:variant>
        <vt:i4>3</vt:i4>
      </vt:variant>
      <vt:variant>
        <vt:lpstr>Slide Titles</vt:lpstr>
      </vt:variant>
      <vt:variant>
        <vt:i4>26</vt:i4>
      </vt:variant>
    </vt:vector>
  </HeadingPairs>
  <TitlesOfParts>
    <vt:vector size="46" baseType="lpstr">
      <vt:lpstr>Alegreya Sans</vt:lpstr>
      <vt:lpstr>-apple-system</vt:lpstr>
      <vt:lpstr>Arial</vt:lpstr>
      <vt:lpstr>Barlow</vt:lpstr>
      <vt:lpstr>Calibri</vt:lpstr>
      <vt:lpstr>Calibri Light</vt:lpstr>
      <vt:lpstr>IBM Plex Sans</vt:lpstr>
      <vt:lpstr>inherit</vt:lpstr>
      <vt:lpstr>Inter</vt:lpstr>
      <vt:lpstr>Lato</vt:lpstr>
      <vt:lpstr>Roboto</vt:lpstr>
      <vt:lpstr>SFMono-Regular</vt:lpstr>
      <vt:lpstr>Slack-Lato</vt:lpstr>
      <vt:lpstr>Symbol</vt:lpstr>
      <vt:lpstr>Times New Roman</vt:lpstr>
      <vt:lpstr>Wingdings</vt:lpstr>
      <vt:lpstr>Work Sans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Envoy Proxy</vt:lpstr>
      <vt:lpstr>Envoy Proxy Configuration </vt:lpstr>
      <vt:lpstr>Example: Envoy handles route forwarding</vt:lpstr>
      <vt:lpstr>Envoy Proxy Data Format</vt:lpstr>
      <vt:lpstr>4. libP2P</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Eunju Kim</dc:creator>
  <dc:description/>
  <cp:lastModifiedBy>Eunju Kim</cp:lastModifiedBy>
  <cp:revision>79</cp:revision>
  <dcterms:created xsi:type="dcterms:W3CDTF">2021-06-16T16:46:09Z</dcterms:created>
  <dcterms:modified xsi:type="dcterms:W3CDTF">2021-06-30T18:09:37Z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19</vt:i4>
  </property>
</Properties>
</file>