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076137554" r:id="rId4"/>
    <p:sldId id="2076137555" r:id="rId5"/>
    <p:sldId id="257" r:id="rId6"/>
    <p:sldId id="263" r:id="rId7"/>
    <p:sldId id="258" r:id="rId8"/>
    <p:sldId id="259" r:id="rId9"/>
    <p:sldId id="262" r:id="rId10"/>
    <p:sldId id="265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8"/>
    <p:restoredTop sz="96327"/>
  </p:normalViewPr>
  <p:slideViewPr>
    <p:cSldViewPr snapToGrid="0">
      <p:cViewPr>
        <p:scale>
          <a:sx n="123" d="100"/>
          <a:sy n="123" d="100"/>
        </p:scale>
        <p:origin x="472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8C12F-437F-1C4D-90EC-E5EC19CCD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1DD4A-E365-EA20-9B43-684C1686B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3454D-27C0-C8D1-EBF1-31FF784D4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61FB-AFAA-C642-A6EE-2331850BE63F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E3960-1E17-2AED-42D2-C3A877954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0F2CD-10E8-929B-F910-84586AAAD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54D2-0C62-0142-9F05-801B4CB13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3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B09ED-EFBC-58AF-A641-E280768CA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EDB8D-D005-6EB3-850D-E56F7634C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B7289-0645-6DE3-46E9-A4C45444A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61FB-AFAA-C642-A6EE-2331850BE63F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6187C-57BC-BBEF-D6A4-98B10987B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35761-F19A-F329-5159-73158D3D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54D2-0C62-0142-9F05-801B4CB13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14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884781-A1D1-A842-0733-6DAF5B4B3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16C05-D5F0-A5F5-2A0E-7A380EAF1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B8F6A-5FC0-3C70-4823-96868353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61FB-AFAA-C642-A6EE-2331850BE63F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CE0CB-5A93-1755-FC4E-3DDE20A58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4FE9A-1E3E-066B-8E1A-2553026A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54D2-0C62-0142-9F05-801B4CB13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4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A42D3-8C7D-4325-7404-A21ED11C8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B0CC4-F76D-0789-5F37-584149606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64674-E254-E347-A7BC-0D83887DF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61FB-AFAA-C642-A6EE-2331850BE63F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C8828-E75A-ED31-4928-0B990076C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A22DF-EC0A-79E2-27AA-C363A85D1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54D2-0C62-0142-9F05-801B4CB13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93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F7CD7-A188-231B-1E37-53F1E561D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0E321-478D-159E-995F-66103E3EB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6111D-8F9B-8CF6-285E-DA02E918A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61FB-AFAA-C642-A6EE-2331850BE63F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DFB46-0F39-9A73-A6B1-6C35A9A34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A4D36-1BC9-819F-03E5-0BC8017D5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54D2-0C62-0142-9F05-801B4CB13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674F-C461-4341-DAB7-B76B6F099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1F04D-9C69-3C80-1FA5-4121AF7943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DA6AE-9901-4BB7-61D7-99CB0DA41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499C6-8781-BE36-C374-8C45296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61FB-AFAA-C642-A6EE-2331850BE63F}" type="datetimeFigureOut">
              <a:rPr lang="en-US" smtClean="0"/>
              <a:t>8/25/22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540AE-E787-E8C0-E4C1-287E734C5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74835-D092-15B0-EFAD-CEEEA63B0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54D2-0C62-0142-9F05-801B4CB13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1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A02A-BBCA-1FB4-D9CF-C2456139E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BF974-9267-203A-9321-A1830FB9B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F3419-B99A-9263-3994-E6B6BCF8D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02BBD-CE46-9A31-3870-414732864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AA6476-20A4-DEE7-F450-A8E652159F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396BF8-3B0A-418F-4C4C-AE850781B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61FB-AFAA-C642-A6EE-2331850BE63F}" type="datetimeFigureOut">
              <a:rPr lang="en-US" smtClean="0"/>
              <a:t>8/25/22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72283A-0B8A-7BF1-51AC-7C80BC8B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1F10CB-6460-108D-550A-5B2268AAD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54D2-0C62-0142-9F05-801B4CB13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84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AC4D4-2163-34E3-B9A4-DA2D5818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8FDFAA-715D-AD6A-33F3-DEEA9FEFE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61FB-AFAA-C642-A6EE-2331850BE63F}" type="datetimeFigureOut">
              <a:rPr lang="en-US" smtClean="0"/>
              <a:t>8/25/22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8FD28-E080-2791-E6B4-DCC91DF4A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1B3FD1-B534-00D1-DE41-A5AA23A4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54D2-0C62-0142-9F05-801B4CB13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0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06A552-E72A-2251-E21D-3ED914E11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61FB-AFAA-C642-A6EE-2331850BE63F}" type="datetimeFigureOut">
              <a:rPr lang="en-US" smtClean="0"/>
              <a:t>8/25/22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56F848-6883-DF87-A82F-D3F0F574F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3BA1D-C8D9-9E3D-7AA6-D73DCA15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54D2-0C62-0142-9F05-801B4CB13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6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9D36-7A43-3A41-47D1-66C0C32FF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651D6-A8CB-C03B-5E6D-6F29B0FD3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FF3AD-5BD9-FE49-F82F-89F0F43B0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2C642-B61D-B9E4-CB24-4AA4510F1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61FB-AFAA-C642-A6EE-2331850BE63F}" type="datetimeFigureOut">
              <a:rPr lang="en-US" smtClean="0"/>
              <a:t>8/25/22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DF327-61C4-089F-7512-020CD6D96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B28F5-81B9-50E8-F5C4-B2E325251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54D2-0C62-0142-9F05-801B4CB13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99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EB075-4830-DCFC-224D-9D5532A1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9E0477-ECF4-36B2-D536-6E8C5D237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E02FCB-08B9-F34B-570C-64490CAF4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3F52A-0FB4-D68D-667A-BF44D255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61FB-AFAA-C642-A6EE-2331850BE63F}" type="datetimeFigureOut">
              <a:rPr lang="en-US" smtClean="0"/>
              <a:t>8/25/22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E6DD6-59D2-3473-135B-5F52BF572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24271-4D20-333A-EA9C-6207D6379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54D2-0C62-0142-9F05-801B4CB13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9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CF28AE-AC78-DB5C-6081-803B51866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08554-2554-5442-5C3C-63D3B2679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17FE8-7154-CEBF-1D17-813924FDC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461FB-AFAA-C642-A6EE-2331850BE63F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EA1D2-0B79-3847-D831-9B15B7884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EE80E-F84C-A4E3-C34C-805EF60DF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054D2-0C62-0142-9F05-801B4CB13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4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53D77-FE27-E94D-AE9A-BD3FF80F5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451" y="983656"/>
            <a:ext cx="7651866" cy="2214468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Wearable Device and Edge Computing for Patient Recovery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CEF63-FD1A-1D46-BB73-287A285A3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4498" y="3743005"/>
            <a:ext cx="4688710" cy="2008466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Internship Demo</a:t>
            </a:r>
          </a:p>
          <a:p>
            <a:pPr algn="l"/>
            <a:endParaRPr lang="en-US" dirty="0"/>
          </a:p>
          <a:p>
            <a:pPr algn="r"/>
            <a:r>
              <a:rPr lang="en-US" sz="1800" i="1" dirty="0"/>
              <a:t>Yuanjun Zhang, Peng Du</a:t>
            </a:r>
          </a:p>
          <a:p>
            <a:pPr algn="r"/>
            <a:r>
              <a:rPr lang="en-US" sz="1800" dirty="0"/>
              <a:t>Friday, August 26, 2022</a:t>
            </a:r>
          </a:p>
        </p:txBody>
      </p:sp>
      <p:pic>
        <p:nvPicPr>
          <p:cNvPr id="14338" name="Picture 2" descr="Smartwatch with heart sign sketch icon Royalty Free Vector">
            <a:extLst>
              <a:ext uri="{FF2B5EF4-FFF2-40B4-BE49-F238E27FC236}">
                <a16:creationId xmlns:a16="http://schemas.microsoft.com/office/drawing/2014/main" id="{8495DDDA-9028-5041-BC44-945EC93830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55" t="18216" r="24721" b="23543"/>
          <a:stretch/>
        </p:blipFill>
        <p:spPr bwMode="auto">
          <a:xfrm>
            <a:off x="9563302" y="2194799"/>
            <a:ext cx="1914136" cy="221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571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DF1AF-A090-00AB-8359-DBB36E7F0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25" y="214124"/>
            <a:ext cx="10515600" cy="675110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952FA-59A2-0C70-1F13-A7E998B9C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314" y="1112560"/>
            <a:ext cx="10629550" cy="5221127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Docker/</a:t>
            </a:r>
            <a:r>
              <a:rPr lang="en-US" dirty="0" err="1"/>
              <a:t>Containerd</a:t>
            </a:r>
            <a:endParaRPr lang="en-US" dirty="0"/>
          </a:p>
          <a:p>
            <a:pPr lvl="1"/>
            <a:r>
              <a:rPr lang="en-US" dirty="0" err="1"/>
              <a:t>Dockerfile</a:t>
            </a:r>
            <a:endParaRPr lang="en-US" dirty="0"/>
          </a:p>
          <a:p>
            <a:pPr lvl="1"/>
            <a:r>
              <a:rPr lang="en-US" dirty="0"/>
              <a:t>Image</a:t>
            </a:r>
          </a:p>
          <a:p>
            <a:endParaRPr lang="en-US" dirty="0"/>
          </a:p>
          <a:p>
            <a:r>
              <a:rPr lang="en-US" dirty="0"/>
              <a:t>K8s</a:t>
            </a:r>
          </a:p>
          <a:p>
            <a:pPr lvl="1"/>
            <a:r>
              <a:rPr lang="en-US" dirty="0" err="1"/>
              <a:t>Kubeadm</a:t>
            </a:r>
            <a:r>
              <a:rPr lang="en-US" dirty="0"/>
              <a:t>/Kubelet/Kubectl</a:t>
            </a:r>
          </a:p>
          <a:p>
            <a:pPr lvl="1"/>
            <a:r>
              <a:rPr lang="en-US" dirty="0"/>
              <a:t>Networking: Flannel/DNS in Pod (8.8.8.8)</a:t>
            </a:r>
          </a:p>
          <a:p>
            <a:pPr lvl="1"/>
            <a:r>
              <a:rPr lang="en-US" dirty="0"/>
              <a:t>Host volume</a:t>
            </a:r>
          </a:p>
          <a:p>
            <a:pPr lvl="1"/>
            <a:r>
              <a:rPr lang="en-US" dirty="0"/>
              <a:t>Workload: Pod, Deployment</a:t>
            </a:r>
          </a:p>
          <a:p>
            <a:endParaRPr lang="en-US" dirty="0"/>
          </a:p>
          <a:p>
            <a:r>
              <a:rPr lang="en-US" dirty="0"/>
              <a:t>KubeEdge</a:t>
            </a:r>
          </a:p>
          <a:p>
            <a:pPr lvl="1"/>
            <a:r>
              <a:rPr lang="en-US" dirty="0"/>
              <a:t>Cloud- and edge-core</a:t>
            </a:r>
          </a:p>
          <a:p>
            <a:pPr lvl="1"/>
            <a:r>
              <a:rPr lang="en-US" dirty="0" err="1"/>
              <a:t>keadm</a:t>
            </a:r>
            <a:endParaRPr lang="en-US" dirty="0"/>
          </a:p>
          <a:p>
            <a:endParaRPr lang="en-US" dirty="0"/>
          </a:p>
          <a:p>
            <a:r>
              <a:rPr lang="en-US" dirty="0"/>
              <a:t>Wearable device</a:t>
            </a:r>
          </a:p>
          <a:p>
            <a:pPr lvl="1"/>
            <a:r>
              <a:rPr lang="en-US" dirty="0"/>
              <a:t>Emulator</a:t>
            </a:r>
          </a:p>
          <a:p>
            <a:endParaRPr lang="en-US" dirty="0"/>
          </a:p>
          <a:p>
            <a:r>
              <a:rPr lang="en-US" dirty="0"/>
              <a:t>AWS</a:t>
            </a:r>
          </a:p>
          <a:p>
            <a:pPr lvl="1"/>
            <a:r>
              <a:rPr lang="en-US" dirty="0"/>
              <a:t>EC2, S3</a:t>
            </a:r>
          </a:p>
          <a:p>
            <a:pPr lvl="1"/>
            <a:r>
              <a:rPr lang="en-US" dirty="0"/>
              <a:t>CLI</a:t>
            </a:r>
          </a:p>
          <a:p>
            <a:pPr lvl="1"/>
            <a:endParaRPr lang="en-US" dirty="0"/>
          </a:p>
          <a:p>
            <a:r>
              <a:rPr lang="en-US" dirty="0"/>
              <a:t>Deliverables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304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84D9A-4D44-C3B6-C180-5D4021E45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AA7D4-517E-306B-DA44-5A57FC60A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3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AD50B-286D-E02D-29D5-267DA1150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49" y="135222"/>
            <a:ext cx="8884640" cy="868057"/>
          </a:xfrm>
        </p:spPr>
        <p:txBody>
          <a:bodyPr>
            <a:normAutofit/>
          </a:bodyPr>
          <a:lstStyle/>
          <a:p>
            <a:r>
              <a:rPr lang="en-US" sz="3400" b="1" dirty="0">
                <a:latin typeface="+mn-lt"/>
              </a:rPr>
              <a:t>Cross-lab Effort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B40169B-5961-6002-25CE-E81B75A0DEE7}"/>
              </a:ext>
            </a:extLst>
          </p:cNvPr>
          <p:cNvGrpSpPr/>
          <p:nvPr/>
        </p:nvGrpSpPr>
        <p:grpSpPr>
          <a:xfrm>
            <a:off x="592640" y="1178421"/>
            <a:ext cx="4640103" cy="2368548"/>
            <a:chOff x="329592" y="873417"/>
            <a:chExt cx="4640103" cy="2368548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5E9EEEA4-CC89-92E4-8342-B3820930442F}"/>
                </a:ext>
              </a:extLst>
            </p:cNvPr>
            <p:cNvSpPr/>
            <p:nvPr/>
          </p:nvSpPr>
          <p:spPr>
            <a:xfrm>
              <a:off x="592640" y="1196827"/>
              <a:ext cx="4377055" cy="20451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pic>
          <p:nvPicPr>
            <p:cNvPr id="1026" name="Picture 2" descr="arc">
              <a:extLst>
                <a:ext uri="{FF2B5EF4-FFF2-40B4-BE49-F238E27FC236}">
                  <a16:creationId xmlns:a16="http://schemas.microsoft.com/office/drawing/2014/main" id="{81057A17-3590-9051-F74C-E41F5F986D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592" y="873417"/>
              <a:ext cx="2729064" cy="7709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AE5A69C-5A22-075D-DAD0-794D7DFA89A9}"/>
                </a:ext>
              </a:extLst>
            </p:cNvPr>
            <p:cNvSpPr txBox="1"/>
            <p:nvPr/>
          </p:nvSpPr>
          <p:spPr>
            <a:xfrm>
              <a:off x="903129" y="1992425"/>
              <a:ext cx="110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Cloud Lab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18571A-5081-17BA-BA56-ADF405748BEE}"/>
                </a:ext>
              </a:extLst>
            </p:cNvPr>
            <p:cNvSpPr txBox="1"/>
            <p:nvPr/>
          </p:nvSpPr>
          <p:spPr>
            <a:xfrm>
              <a:off x="903129" y="2546423"/>
              <a:ext cx="3540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Strategy and Business Development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C0E89C-60C6-6B76-9920-0EBFF5517D77}"/>
              </a:ext>
            </a:extLst>
          </p:cNvPr>
          <p:cNvGrpSpPr/>
          <p:nvPr/>
        </p:nvGrpSpPr>
        <p:grpSpPr>
          <a:xfrm>
            <a:off x="592640" y="4144011"/>
            <a:ext cx="4981674" cy="2296478"/>
            <a:chOff x="370949" y="3938067"/>
            <a:chExt cx="4981674" cy="2296478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DD64E91F-4237-2D8F-1FFE-6F91C6ECE1B6}"/>
                </a:ext>
              </a:extLst>
            </p:cNvPr>
            <p:cNvSpPr/>
            <p:nvPr/>
          </p:nvSpPr>
          <p:spPr>
            <a:xfrm>
              <a:off x="592640" y="4113209"/>
              <a:ext cx="4759983" cy="21213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9A6CF73-51DF-0A9A-CA1D-8C5632CC0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949" y="3938067"/>
              <a:ext cx="2729064" cy="51927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E46BE7-385D-96B4-8EEF-39B235680C56}"/>
                </a:ext>
              </a:extLst>
            </p:cNvPr>
            <p:cNvSpPr txBox="1"/>
            <p:nvPr/>
          </p:nvSpPr>
          <p:spPr>
            <a:xfrm>
              <a:off x="903129" y="4866918"/>
              <a:ext cx="435093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Engineering and Mathematics at UW Bothell</a:t>
              </a:r>
            </a:p>
            <a:p>
              <a:endParaRPr lang="en-US" dirty="0"/>
            </a:p>
            <a:p>
              <a:r>
                <a:rPr lang="en-US" u="sng" dirty="0"/>
                <a:t>Neurological Surgery at UW Seattle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87CC8F-DAB3-7078-30F2-69E5233A09B5}"/>
              </a:ext>
            </a:extLst>
          </p:cNvPr>
          <p:cNvGrpSpPr/>
          <p:nvPr/>
        </p:nvGrpSpPr>
        <p:grpSpPr>
          <a:xfrm>
            <a:off x="6369269" y="1661916"/>
            <a:ext cx="5230091" cy="3534167"/>
            <a:chOff x="6369269" y="1661916"/>
            <a:chExt cx="5230091" cy="353416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098C43A-EF8E-BD24-7BAC-AE387BE455A3}"/>
                </a:ext>
              </a:extLst>
            </p:cNvPr>
            <p:cNvGrpSpPr/>
            <p:nvPr/>
          </p:nvGrpSpPr>
          <p:grpSpPr>
            <a:xfrm>
              <a:off x="6369269" y="1661916"/>
              <a:ext cx="5230091" cy="3534167"/>
              <a:chOff x="8875921" y="536207"/>
              <a:chExt cx="3303918" cy="1997354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164EBAC2-7EF6-8EF5-D3C8-ED44A8B432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43428" y="770741"/>
                <a:ext cx="2568904" cy="176282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06CBCA-38A8-CB66-35D0-C72B25D6602E}"/>
                  </a:ext>
                </a:extLst>
              </p:cNvPr>
              <p:cNvSpPr txBox="1"/>
              <p:nvPr/>
            </p:nvSpPr>
            <p:spPr>
              <a:xfrm>
                <a:off x="8875921" y="536207"/>
                <a:ext cx="33039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Open Source Summit Europe in September</a:t>
                </a:r>
              </a:p>
            </p:txBody>
          </p:sp>
        </p:grpSp>
        <p:pic>
          <p:nvPicPr>
            <p:cNvPr id="1036" name="Picture 12" descr="Handwritten inscription dublin and brush strokes in colors of • wall  stickers tour tourism, dublin, patriotic | myloview.com">
              <a:extLst>
                <a:ext uri="{FF2B5EF4-FFF2-40B4-BE49-F238E27FC236}">
                  <a16:creationId xmlns:a16="http://schemas.microsoft.com/office/drawing/2014/main" id="{ED2B263A-ED00-12F2-4037-4D0DCD15BB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9062" y="1709342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0" name="Picture 16" descr="Beers Cheers SvgBeer SvgBeer EpsBeer DxfBeer PngDigital image 1">
            <a:extLst>
              <a:ext uri="{FF2B5EF4-FFF2-40B4-BE49-F238E27FC236}">
                <a16:creationId xmlns:a16="http://schemas.microsoft.com/office/drawing/2014/main" id="{B5DB0523-5A06-E0BB-2DD5-9367D1C55D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4" t="17183" r="17331" b="21899"/>
          <a:stretch/>
        </p:blipFill>
        <p:spPr bwMode="auto">
          <a:xfrm>
            <a:off x="10723247" y="5496507"/>
            <a:ext cx="1223005" cy="108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BF57F-58B2-09A0-6A98-B5606E471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045" y="292389"/>
            <a:ext cx="3671455" cy="538884"/>
          </a:xfrm>
        </p:spPr>
        <p:txBody>
          <a:bodyPr>
            <a:normAutofit fontScale="90000"/>
          </a:bodyPr>
          <a:lstStyle/>
          <a:p>
            <a:r>
              <a:rPr lang="en-US" dirty="0"/>
              <a:t>Motivation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541D25B2-67D2-915A-9991-E8555CA58D57}"/>
              </a:ext>
            </a:extLst>
          </p:cNvPr>
          <p:cNvGrpSpPr/>
          <p:nvPr/>
        </p:nvGrpSpPr>
        <p:grpSpPr>
          <a:xfrm>
            <a:off x="655882" y="1547253"/>
            <a:ext cx="4918360" cy="4420562"/>
            <a:chOff x="655882" y="1547253"/>
            <a:chExt cx="4918360" cy="4420562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099ED39C-273D-FD97-EAAB-E0B7BFA13FF9}"/>
                </a:ext>
              </a:extLst>
            </p:cNvPr>
            <p:cNvGrpSpPr/>
            <p:nvPr/>
          </p:nvGrpSpPr>
          <p:grpSpPr>
            <a:xfrm>
              <a:off x="655882" y="1589296"/>
              <a:ext cx="4918360" cy="4378519"/>
              <a:chOff x="332898" y="1579426"/>
              <a:chExt cx="4918360" cy="4378519"/>
            </a:xfrm>
          </p:grpSpPr>
          <p:pic>
            <p:nvPicPr>
              <p:cNvPr id="4" name="Picture 3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9876FB9C-6128-20BA-5A70-9F3947B7F4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2898" y="2211629"/>
                <a:ext cx="4881385" cy="3746316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25F797A-F89E-7908-233D-D0EBA3AA1460}"/>
                  </a:ext>
                </a:extLst>
              </p:cNvPr>
              <p:cNvSpPr txBox="1"/>
              <p:nvPr/>
            </p:nvSpPr>
            <p:spPr>
              <a:xfrm>
                <a:off x="1202201" y="1579426"/>
                <a:ext cx="404905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Spatial Neglect Rehabilitation Project</a:t>
                </a:r>
              </a:p>
            </p:txBody>
          </p:sp>
        </p:grp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E92B92BC-3944-AB9F-3FBA-DCB22F6845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9009"/>
            <a:stretch/>
          </p:blipFill>
          <p:spPr>
            <a:xfrm>
              <a:off x="692448" y="1547253"/>
              <a:ext cx="788633" cy="48419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A73ACF4-65C5-F52A-0566-8B58D10A888E}"/>
              </a:ext>
            </a:extLst>
          </p:cNvPr>
          <p:cNvGrpSpPr/>
          <p:nvPr/>
        </p:nvGrpSpPr>
        <p:grpSpPr>
          <a:xfrm>
            <a:off x="6674729" y="120109"/>
            <a:ext cx="5184372" cy="6594169"/>
            <a:chOff x="6674729" y="120109"/>
            <a:chExt cx="5184372" cy="6594169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EA3B1829-C876-1077-7D06-504AB955A0A8}"/>
                </a:ext>
              </a:extLst>
            </p:cNvPr>
            <p:cNvSpPr/>
            <p:nvPr/>
          </p:nvSpPr>
          <p:spPr>
            <a:xfrm>
              <a:off x="6899923" y="2820117"/>
              <a:ext cx="2021370" cy="275453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1E2132F8-370D-22F2-A67E-5566EDBA5D5E}"/>
                </a:ext>
              </a:extLst>
            </p:cNvPr>
            <p:cNvSpPr/>
            <p:nvPr/>
          </p:nvSpPr>
          <p:spPr>
            <a:xfrm>
              <a:off x="10368902" y="2616427"/>
              <a:ext cx="1260632" cy="65715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8B021FBB-AE06-957A-C934-89D90A616A25}"/>
                </a:ext>
              </a:extLst>
            </p:cNvPr>
            <p:cNvSpPr/>
            <p:nvPr/>
          </p:nvSpPr>
          <p:spPr>
            <a:xfrm>
              <a:off x="10338943" y="4172055"/>
              <a:ext cx="1358597" cy="60935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466D089F-C3ED-730B-9EC9-0F10B4D3011B}"/>
                </a:ext>
              </a:extLst>
            </p:cNvPr>
            <p:cNvSpPr/>
            <p:nvPr/>
          </p:nvSpPr>
          <p:spPr>
            <a:xfrm>
              <a:off x="7098883" y="478538"/>
              <a:ext cx="4389064" cy="149480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6725D0B-598C-DA3F-DBF6-A47BE26B3783}"/>
                </a:ext>
              </a:extLst>
            </p:cNvPr>
            <p:cNvSpPr/>
            <p:nvPr/>
          </p:nvSpPr>
          <p:spPr>
            <a:xfrm>
              <a:off x="7900981" y="3241443"/>
              <a:ext cx="219434" cy="21943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B48C5C3-BB0E-A617-CD7B-B1CF08D78D5B}"/>
                </a:ext>
              </a:extLst>
            </p:cNvPr>
            <p:cNvCxnSpPr>
              <a:cxnSpLocks/>
              <a:stCxn id="5" idx="2"/>
              <a:endCxn id="16" idx="7"/>
            </p:cNvCxnSpPr>
            <p:nvPr/>
          </p:nvCxnSpPr>
          <p:spPr>
            <a:xfrm flipH="1">
              <a:off x="8088280" y="1973345"/>
              <a:ext cx="1205135" cy="1300233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95D3CB7-ED10-596C-E0E1-AC2C870194E5}"/>
                </a:ext>
              </a:extLst>
            </p:cNvPr>
            <p:cNvSpPr/>
            <p:nvPr/>
          </p:nvSpPr>
          <p:spPr>
            <a:xfrm>
              <a:off x="7954000" y="3737738"/>
              <a:ext cx="219434" cy="21943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E80036A-110C-74A9-55AF-6A94A8D56F91}"/>
                </a:ext>
              </a:extLst>
            </p:cNvPr>
            <p:cNvCxnSpPr>
              <a:cxnSpLocks/>
              <a:stCxn id="16" idx="4"/>
              <a:endCxn id="22" idx="0"/>
            </p:cNvCxnSpPr>
            <p:nvPr/>
          </p:nvCxnSpPr>
          <p:spPr>
            <a:xfrm>
              <a:off x="8010698" y="3460877"/>
              <a:ext cx="53019" cy="276861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BDDC828-0A0D-0510-4067-70DB697E0D6A}"/>
                </a:ext>
              </a:extLst>
            </p:cNvPr>
            <p:cNvSpPr/>
            <p:nvPr/>
          </p:nvSpPr>
          <p:spPr>
            <a:xfrm>
              <a:off x="8353842" y="3847455"/>
              <a:ext cx="219434" cy="21943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8BA76A-9943-3364-E915-0E76BA41DDF3}"/>
                </a:ext>
              </a:extLst>
            </p:cNvPr>
            <p:cNvCxnSpPr>
              <a:cxnSpLocks/>
              <a:stCxn id="16" idx="4"/>
              <a:endCxn id="24" idx="1"/>
            </p:cNvCxnSpPr>
            <p:nvPr/>
          </p:nvCxnSpPr>
          <p:spPr>
            <a:xfrm>
              <a:off x="8010698" y="3460877"/>
              <a:ext cx="375279" cy="418713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25C78AC-5484-CE0B-8A7D-279E7717BAAF}"/>
                </a:ext>
              </a:extLst>
            </p:cNvPr>
            <p:cNvSpPr/>
            <p:nvPr/>
          </p:nvSpPr>
          <p:spPr>
            <a:xfrm>
              <a:off x="7186869" y="3660803"/>
              <a:ext cx="219434" cy="21943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AAE95D6-9F13-80C8-1896-C7785B12B5CB}"/>
                </a:ext>
              </a:extLst>
            </p:cNvPr>
            <p:cNvCxnSpPr>
              <a:cxnSpLocks/>
              <a:stCxn id="16" idx="4"/>
              <a:endCxn id="26" idx="7"/>
            </p:cNvCxnSpPr>
            <p:nvPr/>
          </p:nvCxnSpPr>
          <p:spPr>
            <a:xfrm flipH="1">
              <a:off x="7374168" y="3460877"/>
              <a:ext cx="636530" cy="232061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8B7C519-D9D3-C34F-94AF-A0BA71166144}"/>
                </a:ext>
              </a:extLst>
            </p:cNvPr>
            <p:cNvCxnSpPr>
              <a:cxnSpLocks/>
              <a:stCxn id="5" idx="2"/>
              <a:endCxn id="88" idx="1"/>
            </p:cNvCxnSpPr>
            <p:nvPr/>
          </p:nvCxnSpPr>
          <p:spPr>
            <a:xfrm>
              <a:off x="9293415" y="1973345"/>
              <a:ext cx="1403646" cy="1034600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A3B7182-D457-EEB5-B50B-C8E15E73E303}"/>
                </a:ext>
              </a:extLst>
            </p:cNvPr>
            <p:cNvSpPr txBox="1"/>
            <p:nvPr/>
          </p:nvSpPr>
          <p:spPr>
            <a:xfrm>
              <a:off x="6674729" y="120109"/>
              <a:ext cx="1087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2">
                      <a:lumMod val="50000"/>
                    </a:schemeClr>
                  </a:solidFill>
                </a:rPr>
                <a:t>Public Cloud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5" name="Can 44">
              <a:extLst>
                <a:ext uri="{FF2B5EF4-FFF2-40B4-BE49-F238E27FC236}">
                  <a16:creationId xmlns:a16="http://schemas.microsoft.com/office/drawing/2014/main" id="{666A4AC2-921F-41B8-0A5D-4244979D7047}"/>
                </a:ext>
              </a:extLst>
            </p:cNvPr>
            <p:cNvSpPr/>
            <p:nvPr/>
          </p:nvSpPr>
          <p:spPr>
            <a:xfrm>
              <a:off x="9493888" y="997886"/>
              <a:ext cx="1395059" cy="492574"/>
            </a:xfrm>
            <a:prstGeom prst="ca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Cloud Storage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1B01132-62DF-D987-9BEA-1BCF97D7AF7F}"/>
                </a:ext>
              </a:extLst>
            </p:cNvPr>
            <p:cNvSpPr txBox="1"/>
            <p:nvPr/>
          </p:nvSpPr>
          <p:spPr>
            <a:xfrm rot="5400000">
              <a:off x="6770068" y="4207633"/>
              <a:ext cx="8803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Base</a:t>
              </a:r>
              <a:r>
                <a:rPr lang="zh-CN" altLang="en-US" sz="1050" dirty="0"/>
                <a:t> </a:t>
              </a:r>
              <a:r>
                <a:rPr lang="en-US" altLang="zh-CN" sz="1050" dirty="0"/>
                <a:t>station</a:t>
              </a:r>
              <a:endParaRPr lang="en-US" sz="105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663BAF3-E5EF-B4E1-7DC0-7E34D3120F8E}"/>
                </a:ext>
              </a:extLst>
            </p:cNvPr>
            <p:cNvSpPr txBox="1"/>
            <p:nvPr/>
          </p:nvSpPr>
          <p:spPr>
            <a:xfrm rot="5400000">
              <a:off x="7355958" y="4609908"/>
              <a:ext cx="152317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Eye</a:t>
              </a:r>
              <a:r>
                <a:rPr lang="zh-CN" altLang="en-US" sz="1050" dirty="0"/>
                <a:t> </a:t>
              </a:r>
              <a:r>
                <a:rPr lang="en-US" altLang="zh-CN" sz="1050" dirty="0"/>
                <a:t>tracing</a:t>
              </a:r>
              <a:r>
                <a:rPr lang="zh-CN" altLang="en-US" sz="1050" dirty="0"/>
                <a:t> </a:t>
              </a:r>
              <a:r>
                <a:rPr lang="en-US" altLang="zh-CN" sz="1050" dirty="0"/>
                <a:t>&amp;</a:t>
              </a:r>
              <a:r>
                <a:rPr lang="zh-CN" altLang="en-US" sz="1050" dirty="0"/>
                <a:t> </a:t>
              </a:r>
              <a:r>
                <a:rPr lang="en-US" altLang="zh-CN" sz="1050" dirty="0"/>
                <a:t>processing</a:t>
              </a:r>
              <a:endParaRPr lang="en-US" sz="105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2F8ACA5-A456-FA05-0528-92C1EAAD1755}"/>
                </a:ext>
              </a:extLst>
            </p:cNvPr>
            <p:cNvSpPr txBox="1"/>
            <p:nvPr/>
          </p:nvSpPr>
          <p:spPr>
            <a:xfrm rot="5400000">
              <a:off x="8313707" y="4133849"/>
              <a:ext cx="42030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50" dirty="0"/>
                <a:t>EGG</a:t>
              </a:r>
              <a:endParaRPr lang="en-US" sz="1050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9D6EB62-E726-C6C7-5C2B-27ABBE35C21C}"/>
                </a:ext>
              </a:extLst>
            </p:cNvPr>
            <p:cNvSpPr/>
            <p:nvPr/>
          </p:nvSpPr>
          <p:spPr>
            <a:xfrm>
              <a:off x="7649274" y="3813203"/>
              <a:ext cx="219434" cy="21943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2DB5BC0-18E2-219F-537C-465D01873E70}"/>
                </a:ext>
              </a:extLst>
            </p:cNvPr>
            <p:cNvCxnSpPr>
              <a:cxnSpLocks/>
              <a:stCxn id="16" idx="4"/>
              <a:endCxn id="50" idx="7"/>
            </p:cNvCxnSpPr>
            <p:nvPr/>
          </p:nvCxnSpPr>
          <p:spPr>
            <a:xfrm flipH="1">
              <a:off x="7836573" y="3460877"/>
              <a:ext cx="174125" cy="384461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A7E4B0F-E44D-F3B1-E47D-DF17D5A8740B}"/>
                </a:ext>
              </a:extLst>
            </p:cNvPr>
            <p:cNvSpPr txBox="1"/>
            <p:nvPr/>
          </p:nvSpPr>
          <p:spPr>
            <a:xfrm rot="5400000">
              <a:off x="7407200" y="4189152"/>
              <a:ext cx="53091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Gismo</a:t>
              </a:r>
              <a:endParaRPr lang="en-US" sz="1050" dirty="0"/>
            </a:p>
          </p:txBody>
        </p:sp>
        <p:pic>
          <p:nvPicPr>
            <p:cNvPr id="55" name="Picture 2" descr="Hospital Free Icon of 780 Free Vector Emoji">
              <a:extLst>
                <a:ext uri="{FF2B5EF4-FFF2-40B4-BE49-F238E27FC236}">
                  <a16:creationId xmlns:a16="http://schemas.microsoft.com/office/drawing/2014/main" id="{B23F434D-586C-1329-7EE9-EDB171CE96E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762"/>
            <a:stretch/>
          </p:blipFill>
          <p:spPr bwMode="auto">
            <a:xfrm>
              <a:off x="7504327" y="2418920"/>
              <a:ext cx="616088" cy="537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44FAB61-AAC1-1D63-B697-BCFC96CC63EF}"/>
                </a:ext>
              </a:extLst>
            </p:cNvPr>
            <p:cNvGrpSpPr/>
            <p:nvPr/>
          </p:nvGrpSpPr>
          <p:grpSpPr>
            <a:xfrm>
              <a:off x="9752814" y="5071030"/>
              <a:ext cx="2106287" cy="1578167"/>
              <a:chOff x="9747070" y="4501582"/>
              <a:chExt cx="2106287" cy="1578167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4F5AD1F-A2C0-BF83-6BA7-7004EE63B4EF}"/>
                  </a:ext>
                </a:extLst>
              </p:cNvPr>
              <p:cNvSpPr/>
              <p:nvPr/>
            </p:nvSpPr>
            <p:spPr>
              <a:xfrm>
                <a:off x="10523933" y="5169063"/>
                <a:ext cx="219434" cy="21943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9F17F64-FAB8-EC83-7745-F2341C00CCCA}"/>
                  </a:ext>
                </a:extLst>
              </p:cNvPr>
              <p:cNvSpPr/>
              <p:nvPr/>
            </p:nvSpPr>
            <p:spPr>
              <a:xfrm>
                <a:off x="10576952" y="5665358"/>
                <a:ext cx="219434" cy="21943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4885672-88B0-3508-5E7E-C2C9EE94F8E1}"/>
                  </a:ext>
                </a:extLst>
              </p:cNvPr>
              <p:cNvCxnSpPr>
                <a:cxnSpLocks/>
                <a:stCxn id="32" idx="4"/>
                <a:endCxn id="33" idx="0"/>
              </p:cNvCxnSpPr>
              <p:nvPr/>
            </p:nvCxnSpPr>
            <p:spPr>
              <a:xfrm>
                <a:off x="10633650" y="5388497"/>
                <a:ext cx="53019" cy="276861"/>
              </a:xfrm>
              <a:prstGeom prst="line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BBC74BA-E746-97EA-E742-26A66B224211}"/>
                  </a:ext>
                </a:extLst>
              </p:cNvPr>
              <p:cNvSpPr/>
              <p:nvPr/>
            </p:nvSpPr>
            <p:spPr>
              <a:xfrm>
                <a:off x="10955456" y="5656774"/>
                <a:ext cx="219434" cy="21943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1294B28-9A9A-92B2-886B-C358D40C199A}"/>
                  </a:ext>
                </a:extLst>
              </p:cNvPr>
              <p:cNvCxnSpPr>
                <a:cxnSpLocks/>
                <a:stCxn id="32" idx="4"/>
                <a:endCxn id="35" idx="1"/>
              </p:cNvCxnSpPr>
              <p:nvPr/>
            </p:nvCxnSpPr>
            <p:spPr>
              <a:xfrm>
                <a:off x="10633650" y="5388497"/>
                <a:ext cx="353941" cy="300412"/>
              </a:xfrm>
              <a:prstGeom prst="line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A72B4FB3-FDC4-4A41-DCC5-ABC0D1A0DDAF}"/>
                  </a:ext>
                </a:extLst>
              </p:cNvPr>
              <p:cNvSpPr/>
              <p:nvPr/>
            </p:nvSpPr>
            <p:spPr>
              <a:xfrm>
                <a:off x="10177110" y="5588423"/>
                <a:ext cx="219434" cy="21943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692515B8-DBB7-786C-63E7-1612F5FAA0F0}"/>
                  </a:ext>
                </a:extLst>
              </p:cNvPr>
              <p:cNvCxnSpPr>
                <a:cxnSpLocks/>
                <a:stCxn id="32" idx="4"/>
                <a:endCxn id="37" idx="7"/>
              </p:cNvCxnSpPr>
              <p:nvPr/>
            </p:nvCxnSpPr>
            <p:spPr>
              <a:xfrm flipH="1">
                <a:off x="10364409" y="5388497"/>
                <a:ext cx="269241" cy="232061"/>
              </a:xfrm>
              <a:prstGeom prst="line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CE579562-9C12-C3BD-85F3-28E629FB7861}"/>
                  </a:ext>
                </a:extLst>
              </p:cNvPr>
              <p:cNvSpPr/>
              <p:nvPr/>
            </p:nvSpPr>
            <p:spPr>
              <a:xfrm>
                <a:off x="9917164" y="4741318"/>
                <a:ext cx="1936193" cy="1338431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DF26E5B-50D4-6566-2F08-2B49C549CBD2}"/>
                  </a:ext>
                </a:extLst>
              </p:cNvPr>
              <p:cNvSpPr/>
              <p:nvPr/>
            </p:nvSpPr>
            <p:spPr>
              <a:xfrm>
                <a:off x="11295644" y="5594009"/>
                <a:ext cx="219434" cy="21943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99302028-457D-DDAE-BF70-71A17D408E6C}"/>
                  </a:ext>
                </a:extLst>
              </p:cNvPr>
              <p:cNvCxnSpPr>
                <a:cxnSpLocks/>
                <a:stCxn id="32" idx="4"/>
                <a:endCxn id="41" idx="1"/>
              </p:cNvCxnSpPr>
              <p:nvPr/>
            </p:nvCxnSpPr>
            <p:spPr>
              <a:xfrm>
                <a:off x="10633650" y="5388497"/>
                <a:ext cx="694129" cy="237647"/>
              </a:xfrm>
              <a:prstGeom prst="line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6" name="Picture 2" descr="Hospital Free Icon of 780 Free Vector Emoji">
                <a:extLst>
                  <a:ext uri="{FF2B5EF4-FFF2-40B4-BE49-F238E27FC236}">
                    <a16:creationId xmlns:a16="http://schemas.microsoft.com/office/drawing/2014/main" id="{0EB3F47A-860B-51C7-E0F8-B83E7EF9A2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2762"/>
              <a:stretch/>
            </p:blipFill>
            <p:spPr bwMode="auto">
              <a:xfrm>
                <a:off x="9747070" y="4501582"/>
                <a:ext cx="616088" cy="5374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7" name="Picture 8" descr="House icon - Free download on Iconfinder">
              <a:extLst>
                <a:ext uri="{FF2B5EF4-FFF2-40B4-BE49-F238E27FC236}">
                  <a16:creationId xmlns:a16="http://schemas.microsoft.com/office/drawing/2014/main" id="{1B9B0392-D24E-80A9-8DC7-1B4A6411C5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38405" y="2248915"/>
              <a:ext cx="676673" cy="676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8295D6FF-8E88-61BA-C3A6-54255B54472D}"/>
                </a:ext>
              </a:extLst>
            </p:cNvPr>
            <p:cNvSpPr/>
            <p:nvPr/>
          </p:nvSpPr>
          <p:spPr>
            <a:xfrm>
              <a:off x="7740942" y="891259"/>
              <a:ext cx="1468615" cy="64956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Cloud Compute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90AFE704-3A8A-D409-B49C-4FCA3A16F49E}"/>
                </a:ext>
              </a:extLst>
            </p:cNvPr>
            <p:cNvSpPr/>
            <p:nvPr/>
          </p:nvSpPr>
          <p:spPr>
            <a:xfrm>
              <a:off x="10664926" y="2975810"/>
              <a:ext cx="219434" cy="21943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77B51DA-E3B3-FFE1-4A4D-CBD331BD8269}"/>
                </a:ext>
              </a:extLst>
            </p:cNvPr>
            <p:cNvSpPr txBox="1"/>
            <p:nvPr/>
          </p:nvSpPr>
          <p:spPr>
            <a:xfrm>
              <a:off x="9970665" y="2168303"/>
              <a:ext cx="1188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r>
                <a:rPr lang="en-US" altLang="zh-CN" dirty="0"/>
                <a:t>Patient</a:t>
              </a:r>
              <a:r>
                <a:rPr lang="zh-CN" altLang="en-US" dirty="0"/>
                <a:t> </a:t>
              </a:r>
              <a:r>
                <a:rPr lang="en-US" altLang="zh-CN" dirty="0"/>
                <a:t>house</a:t>
              </a:r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3EB4E81-5E98-E55A-A486-51B6F82F772D}"/>
                </a:ext>
              </a:extLst>
            </p:cNvPr>
            <p:cNvSpPr txBox="1"/>
            <p:nvPr/>
          </p:nvSpPr>
          <p:spPr>
            <a:xfrm>
              <a:off x="6785467" y="2468398"/>
              <a:ext cx="7675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hospital</a:t>
              </a:r>
              <a:endParaRPr lang="en-US" sz="1400" dirty="0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280ED18-C892-A343-097A-7C78AD9630F3}"/>
                </a:ext>
              </a:extLst>
            </p:cNvPr>
            <p:cNvCxnSpPr>
              <a:cxnSpLocks/>
              <a:stCxn id="5" idx="2"/>
              <a:endCxn id="95" idx="1"/>
            </p:cNvCxnSpPr>
            <p:nvPr/>
          </p:nvCxnSpPr>
          <p:spPr>
            <a:xfrm>
              <a:off x="9293415" y="1973345"/>
              <a:ext cx="1696372" cy="2480415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2" name="Picture 2" descr="Hospital Free Icon of 780 Free Vector Emoji">
              <a:extLst>
                <a:ext uri="{FF2B5EF4-FFF2-40B4-BE49-F238E27FC236}">
                  <a16:creationId xmlns:a16="http://schemas.microsoft.com/office/drawing/2014/main" id="{4B327D1C-18E6-52C0-B050-8712B6CD96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762"/>
            <a:stretch/>
          </p:blipFill>
          <p:spPr bwMode="auto">
            <a:xfrm>
              <a:off x="11204180" y="3831472"/>
              <a:ext cx="616088" cy="537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C5A19F23-71B8-CEB2-7FBA-7F3029ADC5D1}"/>
                </a:ext>
              </a:extLst>
            </p:cNvPr>
            <p:cNvSpPr/>
            <p:nvPr/>
          </p:nvSpPr>
          <p:spPr>
            <a:xfrm>
              <a:off x="10957652" y="4421625"/>
              <a:ext cx="219434" cy="21943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CD9D0438-EA47-2B21-D1F2-4999FDD50DD6}"/>
                </a:ext>
              </a:extLst>
            </p:cNvPr>
            <p:cNvGrpSpPr/>
            <p:nvPr/>
          </p:nvGrpSpPr>
          <p:grpSpPr>
            <a:xfrm>
              <a:off x="7036556" y="6055499"/>
              <a:ext cx="2215537" cy="658779"/>
              <a:chOff x="7411333" y="5859713"/>
              <a:chExt cx="2215537" cy="658779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2E83C08C-F19E-6F1B-BECB-ECD6E9D7C312}"/>
                  </a:ext>
                </a:extLst>
              </p:cNvPr>
              <p:cNvSpPr/>
              <p:nvPr/>
            </p:nvSpPr>
            <p:spPr>
              <a:xfrm>
                <a:off x="7411333" y="5888717"/>
                <a:ext cx="219434" cy="21943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F6E4D02-8EA1-4FFE-C669-40E23C7D2650}"/>
                  </a:ext>
                </a:extLst>
              </p:cNvPr>
              <p:cNvSpPr txBox="1"/>
              <p:nvPr/>
            </p:nvSpPr>
            <p:spPr>
              <a:xfrm>
                <a:off x="7654342" y="5859713"/>
                <a:ext cx="10947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Edge Compute</a:t>
                </a: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46E81FC7-5571-325B-11B5-59F4F5BBA2A7}"/>
                  </a:ext>
                </a:extLst>
              </p:cNvPr>
              <p:cNvSpPr/>
              <p:nvPr/>
            </p:nvSpPr>
            <p:spPr>
              <a:xfrm>
                <a:off x="7411333" y="6270497"/>
                <a:ext cx="219434" cy="21943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1CB0B57-0F61-2E0A-53B6-C39106F666A5}"/>
                  </a:ext>
                </a:extLst>
              </p:cNvPr>
              <p:cNvSpPr txBox="1"/>
              <p:nvPr/>
            </p:nvSpPr>
            <p:spPr>
              <a:xfrm>
                <a:off x="7654342" y="6241493"/>
                <a:ext cx="19725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Edge Compute Control Plane</a:t>
                </a:r>
              </a:p>
            </p:txBody>
          </p:sp>
        </p:grpSp>
        <p:cxnSp>
          <p:nvCxnSpPr>
            <p:cNvPr id="112" name="Elbow Connector 111">
              <a:extLst>
                <a:ext uri="{FF2B5EF4-FFF2-40B4-BE49-F238E27FC236}">
                  <a16:creationId xmlns:a16="http://schemas.microsoft.com/office/drawing/2014/main" id="{27E85D25-21DF-9897-FBBD-4D9360CFC228}"/>
                </a:ext>
              </a:extLst>
            </p:cNvPr>
            <p:cNvCxnSpPr>
              <a:cxnSpLocks/>
              <a:stCxn id="16" idx="6"/>
              <a:endCxn id="32" idx="2"/>
            </p:cNvCxnSpPr>
            <p:nvPr/>
          </p:nvCxnSpPr>
          <p:spPr>
            <a:xfrm>
              <a:off x="8120415" y="3351160"/>
              <a:ext cx="2409262" cy="2497068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677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163F052B-071E-038A-29AF-93B11BC7B155}"/>
              </a:ext>
            </a:extLst>
          </p:cNvPr>
          <p:cNvGrpSpPr/>
          <p:nvPr/>
        </p:nvGrpSpPr>
        <p:grpSpPr>
          <a:xfrm>
            <a:off x="7820564" y="2919235"/>
            <a:ext cx="4238968" cy="3569904"/>
            <a:chOff x="7820565" y="2955588"/>
            <a:chExt cx="4238968" cy="3569904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1EE2DFF8-27D7-6E57-B309-61640AE0AF7E}"/>
                </a:ext>
              </a:extLst>
            </p:cNvPr>
            <p:cNvSpPr/>
            <p:nvPr/>
          </p:nvSpPr>
          <p:spPr>
            <a:xfrm>
              <a:off x="7820565" y="3347440"/>
              <a:ext cx="4238968" cy="317805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992F8193-3C08-BC54-22F2-2D88020E856D}"/>
                </a:ext>
              </a:extLst>
            </p:cNvPr>
            <p:cNvSpPr/>
            <p:nvPr/>
          </p:nvSpPr>
          <p:spPr>
            <a:xfrm>
              <a:off x="9126507" y="3816300"/>
              <a:ext cx="2277283" cy="88864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Cloud Compute</a:t>
              </a:r>
            </a:p>
          </p:txBody>
        </p:sp>
        <p:sp>
          <p:nvSpPr>
            <p:cNvPr id="21" name="Can 20">
              <a:extLst>
                <a:ext uri="{FF2B5EF4-FFF2-40B4-BE49-F238E27FC236}">
                  <a16:creationId xmlns:a16="http://schemas.microsoft.com/office/drawing/2014/main" id="{46A7815E-422D-E272-EAF0-490DB82D4B4A}"/>
                </a:ext>
              </a:extLst>
            </p:cNvPr>
            <p:cNvSpPr/>
            <p:nvPr/>
          </p:nvSpPr>
          <p:spPr>
            <a:xfrm>
              <a:off x="9126507" y="5173583"/>
              <a:ext cx="1395059" cy="649566"/>
            </a:xfrm>
            <a:prstGeom prst="ca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Cloud Storage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28C1FA4-833B-9413-F24A-48FAE6204251}"/>
                </a:ext>
              </a:extLst>
            </p:cNvPr>
            <p:cNvSpPr txBox="1"/>
            <p:nvPr/>
          </p:nvSpPr>
          <p:spPr>
            <a:xfrm>
              <a:off x="10369454" y="2955588"/>
              <a:ext cx="1345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Public Cloud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61EF37F-5811-68AC-3962-13602611B92B}"/>
              </a:ext>
            </a:extLst>
          </p:cNvPr>
          <p:cNvGrpSpPr/>
          <p:nvPr/>
        </p:nvGrpSpPr>
        <p:grpSpPr>
          <a:xfrm>
            <a:off x="6334276" y="3347439"/>
            <a:ext cx="924332" cy="623017"/>
            <a:chOff x="6334276" y="3347439"/>
            <a:chExt cx="924332" cy="623017"/>
          </a:xfrm>
        </p:grpSpPr>
        <p:pic>
          <p:nvPicPr>
            <p:cNvPr id="36" name="Picture 2" descr="Hospital Free Icon of 780 Free Vector Emoji">
              <a:extLst>
                <a:ext uri="{FF2B5EF4-FFF2-40B4-BE49-F238E27FC236}">
                  <a16:creationId xmlns:a16="http://schemas.microsoft.com/office/drawing/2014/main" id="{252AAF60-4921-2030-EFFF-345270E2E6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762"/>
            <a:stretch/>
          </p:blipFill>
          <p:spPr bwMode="auto">
            <a:xfrm>
              <a:off x="6713817" y="3347439"/>
              <a:ext cx="544791" cy="475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Hospital Free Icon of 780 Free Vector Emoji">
              <a:extLst>
                <a:ext uri="{FF2B5EF4-FFF2-40B4-BE49-F238E27FC236}">
                  <a16:creationId xmlns:a16="http://schemas.microsoft.com/office/drawing/2014/main" id="{6F9E05AC-BDEB-1D7C-3FE6-42D6C560DAB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762"/>
            <a:stretch/>
          </p:blipFill>
          <p:spPr bwMode="auto">
            <a:xfrm>
              <a:off x="6334276" y="3495192"/>
              <a:ext cx="544791" cy="475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0A8DDD-EFAE-A968-F04E-7C1DD38C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10" y="209262"/>
            <a:ext cx="10515600" cy="1325563"/>
          </a:xfrm>
        </p:spPr>
        <p:txBody>
          <a:bodyPr/>
          <a:lstStyle/>
          <a:p>
            <a:r>
              <a:rPr lang="en-US" u="sng" dirty="0"/>
              <a:t>Internship Period</a:t>
            </a:r>
            <a:r>
              <a:rPr lang="en-US" dirty="0"/>
              <a:t>:  </a:t>
            </a:r>
            <a:r>
              <a:rPr lang="en-US" b="1" dirty="0"/>
              <a:t>7</a:t>
            </a:r>
            <a:r>
              <a:rPr lang="en-US" dirty="0"/>
              <a:t> weeks </a:t>
            </a:r>
            <a:r>
              <a:rPr lang="en-US" sz="1400" dirty="0"/>
              <a:t>(1.75 months)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D2A47C3-D359-8E34-77DF-31E27259D220}"/>
              </a:ext>
            </a:extLst>
          </p:cNvPr>
          <p:cNvSpPr txBox="1">
            <a:spLocks/>
          </p:cNvSpPr>
          <p:nvPr/>
        </p:nvSpPr>
        <p:spPr>
          <a:xfrm>
            <a:off x="218210" y="1672936"/>
            <a:ext cx="10823864" cy="1156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/>
              <a:t>Goal</a:t>
            </a:r>
            <a:r>
              <a:rPr lang="en-US" dirty="0"/>
              <a:t>: End-to-end setup following the data flow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9DAD666-7D8B-A7DA-BD92-B5D01B0A6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585" y="3758415"/>
            <a:ext cx="924333" cy="154932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D359AEC-218E-6324-9A51-37C88CD66DD8}"/>
              </a:ext>
            </a:extLst>
          </p:cNvPr>
          <p:cNvGrpSpPr/>
          <p:nvPr/>
        </p:nvGrpSpPr>
        <p:grpSpPr>
          <a:xfrm>
            <a:off x="3672379" y="3732824"/>
            <a:ext cx="2839274" cy="2069411"/>
            <a:chOff x="3672379" y="3732824"/>
            <a:chExt cx="2839274" cy="2069411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FA7353B0-DAE2-6684-45E6-FBD0ED0B7A56}"/>
                </a:ext>
              </a:extLst>
            </p:cNvPr>
            <p:cNvSpPr/>
            <p:nvPr/>
          </p:nvSpPr>
          <p:spPr>
            <a:xfrm>
              <a:off x="3672379" y="4282041"/>
              <a:ext cx="2340724" cy="152019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Picture 2" descr="Hospital Free Icon of 780 Free Vector Emoji">
              <a:extLst>
                <a:ext uri="{FF2B5EF4-FFF2-40B4-BE49-F238E27FC236}">
                  <a16:creationId xmlns:a16="http://schemas.microsoft.com/office/drawing/2014/main" id="{12A4B133-D665-6E01-B080-F12573FE83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762"/>
            <a:stretch/>
          </p:blipFill>
          <p:spPr bwMode="auto">
            <a:xfrm>
              <a:off x="5587321" y="3732824"/>
              <a:ext cx="924332" cy="806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1B3598-5F5F-4FC6-6CF2-F9CBF6CB36B8}"/>
                </a:ext>
              </a:extLst>
            </p:cNvPr>
            <p:cNvSpPr txBox="1"/>
            <p:nvPr/>
          </p:nvSpPr>
          <p:spPr>
            <a:xfrm>
              <a:off x="3998211" y="3923787"/>
              <a:ext cx="1576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Edge (e.g.) hospital</a:t>
              </a:r>
              <a:endParaRPr lang="en-US" sz="1400" dirty="0"/>
            </a:p>
          </p:txBody>
        </p:sp>
      </p:grpSp>
      <p:sp>
        <p:nvSpPr>
          <p:cNvPr id="26" name="Regular Pentagon 25">
            <a:extLst>
              <a:ext uri="{FF2B5EF4-FFF2-40B4-BE49-F238E27FC236}">
                <a16:creationId xmlns:a16="http://schemas.microsoft.com/office/drawing/2014/main" id="{551779FE-2EC6-95E9-4810-1ACC2C0AF130}"/>
              </a:ext>
            </a:extLst>
          </p:cNvPr>
          <p:cNvSpPr/>
          <p:nvPr/>
        </p:nvSpPr>
        <p:spPr>
          <a:xfrm>
            <a:off x="3846086" y="4704187"/>
            <a:ext cx="960120" cy="914400"/>
          </a:xfrm>
          <a:prstGeom prst="pent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31B7BD6-DB35-AD33-37C4-BEF7C838A031}"/>
              </a:ext>
            </a:extLst>
          </p:cNvPr>
          <p:cNvGrpSpPr/>
          <p:nvPr/>
        </p:nvGrpSpPr>
        <p:grpSpPr>
          <a:xfrm>
            <a:off x="3975729" y="4893986"/>
            <a:ext cx="2070221" cy="644236"/>
            <a:chOff x="3975729" y="4893986"/>
            <a:chExt cx="2070221" cy="644236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523C3F9-FA21-059B-BC03-F2993A2E51CF}"/>
                </a:ext>
              </a:extLst>
            </p:cNvPr>
            <p:cNvSpPr/>
            <p:nvPr/>
          </p:nvSpPr>
          <p:spPr>
            <a:xfrm>
              <a:off x="3975729" y="4893986"/>
              <a:ext cx="700834" cy="64423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Edge APP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6D83111-C9BC-7EC1-2D1A-AD1F9A34B43E}"/>
                </a:ext>
              </a:extLst>
            </p:cNvPr>
            <p:cNvSpPr txBox="1"/>
            <p:nvPr/>
          </p:nvSpPr>
          <p:spPr>
            <a:xfrm>
              <a:off x="4729564" y="5013094"/>
              <a:ext cx="131638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100" dirty="0"/>
                <a:t>Cleansing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100" dirty="0"/>
                <a:t>Pre-processing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1E1887C-A51C-0BB5-AEB2-3D0FA315696A}"/>
              </a:ext>
            </a:extLst>
          </p:cNvPr>
          <p:cNvGrpSpPr/>
          <p:nvPr/>
        </p:nvGrpSpPr>
        <p:grpSpPr>
          <a:xfrm>
            <a:off x="1949702" y="4992960"/>
            <a:ext cx="750616" cy="939851"/>
            <a:chOff x="1949702" y="4992960"/>
            <a:chExt cx="750616" cy="939851"/>
          </a:xfrm>
        </p:grpSpPr>
        <p:pic>
          <p:nvPicPr>
            <p:cNvPr id="11" name="Graphic 10" descr="Document outline">
              <a:extLst>
                <a:ext uri="{FF2B5EF4-FFF2-40B4-BE49-F238E27FC236}">
                  <a16:creationId xmlns:a16="http://schemas.microsoft.com/office/drawing/2014/main" id="{23135770-9F84-E49E-CFB3-B656CA124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49702" y="4992960"/>
              <a:ext cx="750616" cy="750616"/>
            </a:xfrm>
            <a:prstGeom prst="rect">
              <a:avLst/>
            </a:prstGeom>
          </p:spPr>
        </p:pic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9C1019B-5F51-D962-7457-D715D14170E3}"/>
                </a:ext>
              </a:extLst>
            </p:cNvPr>
            <p:cNvSpPr/>
            <p:nvPr/>
          </p:nvSpPr>
          <p:spPr>
            <a:xfrm>
              <a:off x="2220142" y="5723075"/>
              <a:ext cx="209736" cy="20973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CD7F3AA-5151-D92E-759A-88B40163F980}"/>
              </a:ext>
            </a:extLst>
          </p:cNvPr>
          <p:cNvGrpSpPr/>
          <p:nvPr/>
        </p:nvGrpSpPr>
        <p:grpSpPr>
          <a:xfrm>
            <a:off x="6050284" y="5319964"/>
            <a:ext cx="597920" cy="816850"/>
            <a:chOff x="6050284" y="5319964"/>
            <a:chExt cx="597920" cy="816850"/>
          </a:xfrm>
        </p:grpSpPr>
        <p:pic>
          <p:nvPicPr>
            <p:cNvPr id="32" name="Graphic 31" descr="Document outline">
              <a:extLst>
                <a:ext uri="{FF2B5EF4-FFF2-40B4-BE49-F238E27FC236}">
                  <a16:creationId xmlns:a16="http://schemas.microsoft.com/office/drawing/2014/main" id="{53A41CAE-DA83-7514-ACF8-44FA671FB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50284" y="5319964"/>
              <a:ext cx="597920" cy="597920"/>
            </a:xfrm>
            <a:prstGeom prst="rect">
              <a:avLst/>
            </a:prstGeom>
          </p:spPr>
        </p:pic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4932259-8FCB-5CB1-D0D7-4B44F5250FB8}"/>
                </a:ext>
              </a:extLst>
            </p:cNvPr>
            <p:cNvSpPr/>
            <p:nvPr/>
          </p:nvSpPr>
          <p:spPr>
            <a:xfrm>
              <a:off x="6244376" y="5927078"/>
              <a:ext cx="209736" cy="20973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7E9D900-62E5-04BC-996E-7A188371101C}"/>
              </a:ext>
            </a:extLst>
          </p:cNvPr>
          <p:cNvGrpSpPr/>
          <p:nvPr/>
        </p:nvGrpSpPr>
        <p:grpSpPr>
          <a:xfrm>
            <a:off x="8564954" y="5143412"/>
            <a:ext cx="3396885" cy="1030112"/>
            <a:chOff x="8564954" y="5143412"/>
            <a:chExt cx="3396885" cy="103011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7CBC034-B69A-BD67-89A4-DA2F10C7711C}"/>
                </a:ext>
              </a:extLst>
            </p:cNvPr>
            <p:cNvSpPr txBox="1"/>
            <p:nvPr/>
          </p:nvSpPr>
          <p:spPr>
            <a:xfrm>
              <a:off x="10590951" y="5143412"/>
              <a:ext cx="1370888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100" dirty="0"/>
                <a:t>Backup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100" dirty="0"/>
                <a:t>Post-processing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100" dirty="0"/>
                <a:t>Training DB</a:t>
              </a:r>
            </a:p>
          </p:txBody>
        </p:sp>
        <p:pic>
          <p:nvPicPr>
            <p:cNvPr id="42" name="Graphic 41" descr="Document outline">
              <a:extLst>
                <a:ext uri="{FF2B5EF4-FFF2-40B4-BE49-F238E27FC236}">
                  <a16:creationId xmlns:a16="http://schemas.microsoft.com/office/drawing/2014/main" id="{3C27B91B-3536-60B8-0559-2E3E973388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564954" y="5356674"/>
              <a:ext cx="597920" cy="597920"/>
            </a:xfrm>
            <a:prstGeom prst="rect">
              <a:avLst/>
            </a:prstGeom>
          </p:spPr>
        </p:pic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38FBEE0-576C-2EE2-6687-66197764D28F}"/>
                </a:ext>
              </a:extLst>
            </p:cNvPr>
            <p:cNvSpPr/>
            <p:nvPr/>
          </p:nvSpPr>
          <p:spPr>
            <a:xfrm>
              <a:off x="8759046" y="5963788"/>
              <a:ext cx="209736" cy="20973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44" name="Regular Pentagon 43">
            <a:extLst>
              <a:ext uri="{FF2B5EF4-FFF2-40B4-BE49-F238E27FC236}">
                <a16:creationId xmlns:a16="http://schemas.microsoft.com/office/drawing/2014/main" id="{DDC85355-00FF-46F6-23B6-2853F7F9BE1E}"/>
              </a:ext>
            </a:extLst>
          </p:cNvPr>
          <p:cNvSpPr/>
          <p:nvPr/>
        </p:nvSpPr>
        <p:spPr>
          <a:xfrm>
            <a:off x="8129357" y="4028211"/>
            <a:ext cx="1259378" cy="1113850"/>
          </a:xfrm>
          <a:prstGeom prst="pent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60D1709-10A1-4493-937F-07F03B30AB79}"/>
              </a:ext>
            </a:extLst>
          </p:cNvPr>
          <p:cNvSpPr/>
          <p:nvPr/>
        </p:nvSpPr>
        <p:spPr>
          <a:xfrm>
            <a:off x="8325511" y="4217753"/>
            <a:ext cx="896810" cy="82438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Cloud APP</a:t>
            </a:r>
          </a:p>
        </p:txBody>
      </p:sp>
    </p:spTree>
    <p:extLst>
      <p:ext uri="{BB962C8B-B14F-4D97-AF65-F5344CB8AC3E}">
        <p14:creationId xmlns:p14="http://schemas.microsoft.com/office/powerpoint/2010/main" val="29393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6" grpId="0" animBg="1"/>
      <p:bldP spid="44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F39AC4C-6A50-48CB-D151-81D5F6DAB800}"/>
              </a:ext>
            </a:extLst>
          </p:cNvPr>
          <p:cNvSpPr/>
          <p:nvPr/>
        </p:nvSpPr>
        <p:spPr>
          <a:xfrm>
            <a:off x="4433777" y="453323"/>
            <a:ext cx="6400800" cy="39698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3D5ED2E-6985-F212-DD4C-89E5BD40956A}"/>
              </a:ext>
            </a:extLst>
          </p:cNvPr>
          <p:cNvSpPr/>
          <p:nvPr/>
        </p:nvSpPr>
        <p:spPr>
          <a:xfrm>
            <a:off x="2506524" y="5204236"/>
            <a:ext cx="2520917" cy="12491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Edge Node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ABB9C73-70E8-C334-1D95-B0817D0648E1}"/>
              </a:ext>
            </a:extLst>
          </p:cNvPr>
          <p:cNvSpPr/>
          <p:nvPr/>
        </p:nvSpPr>
        <p:spPr>
          <a:xfrm>
            <a:off x="6021554" y="693558"/>
            <a:ext cx="2147220" cy="43762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Cloud Control Plane</a:t>
            </a:r>
          </a:p>
        </p:txBody>
      </p:sp>
      <p:pic>
        <p:nvPicPr>
          <p:cNvPr id="13" name="Graphic 12" descr="Watch outline">
            <a:extLst>
              <a:ext uri="{FF2B5EF4-FFF2-40B4-BE49-F238E27FC236}">
                <a16:creationId xmlns:a16="http://schemas.microsoft.com/office/drawing/2014/main" id="{B022B814-C2B9-75F3-39A3-AEE422E3E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5051" y="5828813"/>
            <a:ext cx="695772" cy="695772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0848C704-482D-57A4-EEF9-3D7C3B3BAD00}"/>
              </a:ext>
            </a:extLst>
          </p:cNvPr>
          <p:cNvGrpSpPr/>
          <p:nvPr/>
        </p:nvGrpSpPr>
        <p:grpSpPr>
          <a:xfrm>
            <a:off x="8086694" y="3439632"/>
            <a:ext cx="875242" cy="663946"/>
            <a:chOff x="9674941" y="4139381"/>
            <a:chExt cx="1700982" cy="1290341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DB8CEC7-29AD-3271-17A9-F0AD4974F1BD}"/>
                </a:ext>
              </a:extLst>
            </p:cNvPr>
            <p:cNvCxnSpPr>
              <a:cxnSpLocks/>
              <a:stCxn id="15" idx="2"/>
              <a:endCxn id="16" idx="2"/>
            </p:cNvCxnSpPr>
            <p:nvPr/>
          </p:nvCxnSpPr>
          <p:spPr>
            <a:xfrm>
              <a:off x="9674942" y="4390104"/>
              <a:ext cx="208935" cy="8504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08C5D94-0FE2-5D08-613D-AEAE747F1F29}"/>
                </a:ext>
              </a:extLst>
            </p:cNvPr>
            <p:cNvCxnSpPr>
              <a:cxnSpLocks/>
              <a:stCxn id="15" idx="6"/>
              <a:endCxn id="16" idx="6"/>
            </p:cNvCxnSpPr>
            <p:nvPr/>
          </p:nvCxnSpPr>
          <p:spPr>
            <a:xfrm flipH="1">
              <a:off x="11166986" y="4390104"/>
              <a:ext cx="208937" cy="8504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rapezoid 23">
              <a:extLst>
                <a:ext uri="{FF2B5EF4-FFF2-40B4-BE49-F238E27FC236}">
                  <a16:creationId xmlns:a16="http://schemas.microsoft.com/office/drawing/2014/main" id="{03CC060C-B1AF-0352-A515-336C8AC6D878}"/>
                </a:ext>
              </a:extLst>
            </p:cNvPr>
            <p:cNvSpPr/>
            <p:nvPr/>
          </p:nvSpPr>
          <p:spPr>
            <a:xfrm rot="10800000">
              <a:off x="9674941" y="4390102"/>
              <a:ext cx="1700981" cy="850491"/>
            </a:xfrm>
            <a:prstGeom prst="trapezoid">
              <a:avLst>
                <a:gd name="adj" fmla="val 23170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68CDB7-063C-CED4-C69D-3B30A9E269E5}"/>
                </a:ext>
              </a:extLst>
            </p:cNvPr>
            <p:cNvSpPr/>
            <p:nvPr/>
          </p:nvSpPr>
          <p:spPr>
            <a:xfrm>
              <a:off x="9674942" y="4139381"/>
              <a:ext cx="1700981" cy="50144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A1F0EA2-D937-7465-1B61-DB4366F59B0A}"/>
                </a:ext>
              </a:extLst>
            </p:cNvPr>
            <p:cNvSpPr/>
            <p:nvPr/>
          </p:nvSpPr>
          <p:spPr>
            <a:xfrm>
              <a:off x="9883877" y="5051465"/>
              <a:ext cx="1283109" cy="3782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F73A415-3763-0FD9-1EB1-F6E1E7BDBC53}"/>
              </a:ext>
            </a:extLst>
          </p:cNvPr>
          <p:cNvGrpSpPr/>
          <p:nvPr/>
        </p:nvGrpSpPr>
        <p:grpSpPr>
          <a:xfrm>
            <a:off x="5078607" y="3462198"/>
            <a:ext cx="875242" cy="663946"/>
            <a:chOff x="9674941" y="4139381"/>
            <a:chExt cx="1700982" cy="12903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1470460-2B61-B32E-F0D2-82D1E0BFE643}"/>
                </a:ext>
              </a:extLst>
            </p:cNvPr>
            <p:cNvCxnSpPr>
              <a:cxnSpLocks/>
              <a:stCxn id="42" idx="2"/>
              <a:endCxn id="43" idx="2"/>
            </p:cNvCxnSpPr>
            <p:nvPr/>
          </p:nvCxnSpPr>
          <p:spPr>
            <a:xfrm>
              <a:off x="9674942" y="4390104"/>
              <a:ext cx="208935" cy="8504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4E8ACDF-F4A3-8DDC-ECBF-A96420C47762}"/>
                </a:ext>
              </a:extLst>
            </p:cNvPr>
            <p:cNvCxnSpPr>
              <a:cxnSpLocks/>
              <a:stCxn id="42" idx="6"/>
              <a:endCxn id="43" idx="6"/>
            </p:cNvCxnSpPr>
            <p:nvPr/>
          </p:nvCxnSpPr>
          <p:spPr>
            <a:xfrm flipH="1">
              <a:off x="11166986" y="4390104"/>
              <a:ext cx="208937" cy="8504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rapezoid 40">
              <a:extLst>
                <a:ext uri="{FF2B5EF4-FFF2-40B4-BE49-F238E27FC236}">
                  <a16:creationId xmlns:a16="http://schemas.microsoft.com/office/drawing/2014/main" id="{543F2CE7-3D26-2180-D678-FA29C4DEBBF9}"/>
                </a:ext>
              </a:extLst>
            </p:cNvPr>
            <p:cNvSpPr/>
            <p:nvPr/>
          </p:nvSpPr>
          <p:spPr>
            <a:xfrm rot="10800000">
              <a:off x="9674941" y="4390102"/>
              <a:ext cx="1700981" cy="850491"/>
            </a:xfrm>
            <a:prstGeom prst="trapezoid">
              <a:avLst>
                <a:gd name="adj" fmla="val 23170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931DDC9-8B79-9251-A8F7-C1FEF5B0E041}"/>
                </a:ext>
              </a:extLst>
            </p:cNvPr>
            <p:cNvSpPr/>
            <p:nvPr/>
          </p:nvSpPr>
          <p:spPr>
            <a:xfrm>
              <a:off x="9674942" y="4139381"/>
              <a:ext cx="1700981" cy="50144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D0953BF-C414-B2D2-3638-C2FD4FCEEEAD}"/>
                </a:ext>
              </a:extLst>
            </p:cNvPr>
            <p:cNvSpPr/>
            <p:nvPr/>
          </p:nvSpPr>
          <p:spPr>
            <a:xfrm>
              <a:off x="9883877" y="5051465"/>
              <a:ext cx="1283109" cy="3782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3B2A52F-EAA1-E0AA-6C13-C648C25DAC1D}"/>
              </a:ext>
            </a:extLst>
          </p:cNvPr>
          <p:cNvSpPr txBox="1"/>
          <p:nvPr/>
        </p:nvSpPr>
        <p:spPr>
          <a:xfrm>
            <a:off x="8466300" y="83990"/>
            <a:ext cx="236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Cloud (e.g. AWS)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668E35DD-781C-DCA1-0FD7-D1B247F3CF9C}"/>
              </a:ext>
            </a:extLst>
          </p:cNvPr>
          <p:cNvSpPr/>
          <p:nvPr/>
        </p:nvSpPr>
        <p:spPr>
          <a:xfrm>
            <a:off x="8961935" y="1125953"/>
            <a:ext cx="1099020" cy="74696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59AF966-3861-B218-A8AF-ABAA1E3CEC4B}"/>
              </a:ext>
            </a:extLst>
          </p:cNvPr>
          <p:cNvSpPr/>
          <p:nvPr/>
        </p:nvSpPr>
        <p:spPr>
          <a:xfrm>
            <a:off x="8746668" y="1263033"/>
            <a:ext cx="1099020" cy="74696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984E851-2756-00C9-332C-EE6CD4600928}"/>
              </a:ext>
            </a:extLst>
          </p:cNvPr>
          <p:cNvSpPr/>
          <p:nvPr/>
        </p:nvSpPr>
        <p:spPr>
          <a:xfrm>
            <a:off x="6826103" y="1499434"/>
            <a:ext cx="2685342" cy="11877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Cloud Worker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7230395A-E847-ACA1-7E06-3ADADB41953D}"/>
              </a:ext>
            </a:extLst>
          </p:cNvPr>
          <p:cNvCxnSpPr>
            <a:cxnSpLocks/>
            <a:stCxn id="49" idx="3"/>
            <a:endCxn id="16" idx="4"/>
          </p:cNvCxnSpPr>
          <p:nvPr/>
        </p:nvCxnSpPr>
        <p:spPr>
          <a:xfrm flipV="1">
            <a:off x="5900094" y="4103578"/>
            <a:ext cx="2624221" cy="1429331"/>
          </a:xfrm>
          <a:prstGeom prst="bentConnector2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A60AB79-0A1C-26BA-93A6-F4247F1FD2F7}"/>
              </a:ext>
            </a:extLst>
          </p:cNvPr>
          <p:cNvSpPr txBox="1"/>
          <p:nvPr/>
        </p:nvSpPr>
        <p:spPr>
          <a:xfrm>
            <a:off x="4380126" y="5317465"/>
            <a:ext cx="1519968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100" dirty="0"/>
              <a:t>Data cleansing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100" dirty="0"/>
              <a:t>Model inferencing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BE70020D-C641-DAC1-E7DD-3F862019631C}"/>
              </a:ext>
            </a:extLst>
          </p:cNvPr>
          <p:cNvCxnSpPr>
            <a:cxnSpLocks/>
            <a:stCxn id="15" idx="0"/>
            <a:endCxn id="62" idx="2"/>
          </p:cNvCxnSpPr>
          <p:nvPr/>
        </p:nvCxnSpPr>
        <p:spPr>
          <a:xfrm rot="5400000" flipH="1" flipV="1">
            <a:off x="8493967" y="2808089"/>
            <a:ext cx="661893" cy="601195"/>
          </a:xfrm>
          <a:prstGeom prst="bentConnector3">
            <a:avLst>
              <a:gd name="adj1" fmla="val 50000"/>
            </a:avLst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6AB8EB7-9713-5D04-E179-94E6FE31E01D}"/>
              </a:ext>
            </a:extLst>
          </p:cNvPr>
          <p:cNvSpPr txBox="1"/>
          <p:nvPr/>
        </p:nvSpPr>
        <p:spPr>
          <a:xfrm>
            <a:off x="5906303" y="3720217"/>
            <a:ext cx="1200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Cloud Storage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DD6792-7253-91BD-F23D-306D38F36EA3}"/>
              </a:ext>
            </a:extLst>
          </p:cNvPr>
          <p:cNvSpPr txBox="1"/>
          <p:nvPr/>
        </p:nvSpPr>
        <p:spPr>
          <a:xfrm>
            <a:off x="8814970" y="3838113"/>
            <a:ext cx="1431802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285750" indent="-285750">
              <a:buFont typeface="Courier New" panose="02070309020205020404" pitchFamily="49" charset="0"/>
              <a:buChar char="o"/>
              <a:defRPr sz="1100"/>
            </a:lvl1pPr>
          </a:lstStyle>
          <a:p>
            <a:r>
              <a:rPr lang="en-US" dirty="0"/>
              <a:t>Data backup</a:t>
            </a:r>
          </a:p>
          <a:p>
            <a:r>
              <a:rPr lang="en-US" dirty="0"/>
              <a:t>Data Warehouse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D3CB3AC-11D7-5341-6E13-D01C27E5CF50}"/>
              </a:ext>
            </a:extLst>
          </p:cNvPr>
          <p:cNvSpPr txBox="1"/>
          <p:nvPr/>
        </p:nvSpPr>
        <p:spPr>
          <a:xfrm>
            <a:off x="8333467" y="2346852"/>
            <a:ext cx="1584088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100" dirty="0"/>
              <a:t>Model training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100" dirty="0"/>
              <a:t>Federated Learning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B5C89504-61D5-CA68-5E7B-263029349BD6}"/>
              </a:ext>
            </a:extLst>
          </p:cNvPr>
          <p:cNvCxnSpPr>
            <a:cxnSpLocks/>
            <a:stCxn id="62" idx="1"/>
            <a:endCxn id="42" idx="0"/>
          </p:cNvCxnSpPr>
          <p:nvPr/>
        </p:nvCxnSpPr>
        <p:spPr>
          <a:xfrm rot="10800000" flipV="1">
            <a:off x="5516229" y="2562296"/>
            <a:ext cx="2817238" cy="899902"/>
          </a:xfrm>
          <a:prstGeom prst="bentConnector2">
            <a:avLst/>
          </a:prstGeom>
          <a:ln w="15875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773D8C30-191B-DCEC-23C6-BCD198322B4D}"/>
              </a:ext>
            </a:extLst>
          </p:cNvPr>
          <p:cNvCxnSpPr>
            <a:cxnSpLocks/>
            <a:stCxn id="41" idx="3"/>
            <a:endCxn id="49" idx="0"/>
          </p:cNvCxnSpPr>
          <p:nvPr/>
        </p:nvCxnSpPr>
        <p:spPr>
          <a:xfrm rot="10800000" flipH="1" flipV="1">
            <a:off x="5129304" y="3810017"/>
            <a:ext cx="10805" cy="1507448"/>
          </a:xfrm>
          <a:prstGeom prst="bentConnector4">
            <a:avLst>
              <a:gd name="adj1" fmla="val -2115687"/>
              <a:gd name="adj2" fmla="val 57258"/>
            </a:avLst>
          </a:prstGeom>
          <a:ln w="15875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B88005BD-8FBB-29BE-CF09-A9E0DCFD72C8}"/>
              </a:ext>
            </a:extLst>
          </p:cNvPr>
          <p:cNvSpPr/>
          <p:nvPr/>
        </p:nvSpPr>
        <p:spPr>
          <a:xfrm>
            <a:off x="10282469" y="5644934"/>
            <a:ext cx="1281752" cy="6955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E7B1E3B0-319A-750A-DE1F-A172BC44F49F}"/>
              </a:ext>
            </a:extLst>
          </p:cNvPr>
          <p:cNvSpPr/>
          <p:nvPr/>
        </p:nvSpPr>
        <p:spPr>
          <a:xfrm>
            <a:off x="10434869" y="5797334"/>
            <a:ext cx="1281752" cy="6955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AABB635-039A-B27F-3644-BA7CE3D960D6}"/>
              </a:ext>
            </a:extLst>
          </p:cNvPr>
          <p:cNvSpPr/>
          <p:nvPr/>
        </p:nvSpPr>
        <p:spPr>
          <a:xfrm>
            <a:off x="10587269" y="5949734"/>
            <a:ext cx="1281752" cy="6955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Edge Node</a:t>
            </a:r>
          </a:p>
        </p:txBody>
      </p: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512CC3A1-4EAD-32AA-90A0-D6A936B21303}"/>
              </a:ext>
            </a:extLst>
          </p:cNvPr>
          <p:cNvCxnSpPr>
            <a:cxnSpLocks/>
            <a:stCxn id="71" idx="0"/>
            <a:endCxn id="16" idx="4"/>
          </p:cNvCxnSpPr>
          <p:nvPr/>
        </p:nvCxnSpPr>
        <p:spPr>
          <a:xfrm rot="16200000" flipV="1">
            <a:off x="8953152" y="3674741"/>
            <a:ext cx="1541356" cy="2399030"/>
          </a:xfrm>
          <a:prstGeom prst="bentConnector3">
            <a:avLst>
              <a:gd name="adj1" fmla="val 30685"/>
            </a:avLst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4BBE207E-A50F-FC9B-BB32-C055C23F8935}"/>
              </a:ext>
            </a:extLst>
          </p:cNvPr>
          <p:cNvCxnSpPr>
            <a:cxnSpLocks/>
            <a:stCxn id="4" idx="0"/>
            <a:endCxn id="6" idx="1"/>
          </p:cNvCxnSpPr>
          <p:nvPr/>
        </p:nvCxnSpPr>
        <p:spPr>
          <a:xfrm rot="5400000" flipH="1" flipV="1">
            <a:off x="2748334" y="1931017"/>
            <a:ext cx="4291868" cy="2254571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9A7D88DA-6503-63B6-E108-167D9B0323B5}"/>
              </a:ext>
            </a:extLst>
          </p:cNvPr>
          <p:cNvCxnSpPr>
            <a:cxnSpLocks/>
            <a:stCxn id="72" idx="0"/>
            <a:endCxn id="6" idx="3"/>
          </p:cNvCxnSpPr>
          <p:nvPr/>
        </p:nvCxnSpPr>
        <p:spPr>
          <a:xfrm rot="16200000" flipV="1">
            <a:off x="7179777" y="1901365"/>
            <a:ext cx="4884966" cy="2906971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E7CA1DE0-33A5-8661-BA30-8F2C02EA23F5}"/>
              </a:ext>
            </a:extLst>
          </p:cNvPr>
          <p:cNvCxnSpPr>
            <a:cxnSpLocks/>
            <a:stCxn id="8" idx="0"/>
            <a:endCxn id="6" idx="3"/>
          </p:cNvCxnSpPr>
          <p:nvPr/>
        </p:nvCxnSpPr>
        <p:spPr>
          <a:xfrm rot="5400000" flipH="1" flipV="1">
            <a:off x="7875241" y="1205901"/>
            <a:ext cx="587066" cy="12700"/>
          </a:xfrm>
          <a:prstGeom prst="bentConnector4">
            <a:avLst>
              <a:gd name="adj1" fmla="val 31364"/>
              <a:gd name="adj2" fmla="val -1700000"/>
            </a:avLst>
          </a:prstGeom>
          <a:ln w="12700">
            <a:solidFill>
              <a:schemeClr val="bg2">
                <a:lumMod val="50000"/>
              </a:schemeClr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2FA12D08-68D2-169C-AB8A-331459A1E5A8}"/>
              </a:ext>
            </a:extLst>
          </p:cNvPr>
          <p:cNvCxnSpPr>
            <a:cxnSpLocks/>
            <a:stCxn id="7" idx="0"/>
            <a:endCxn id="6" idx="3"/>
          </p:cNvCxnSpPr>
          <p:nvPr/>
        </p:nvCxnSpPr>
        <p:spPr>
          <a:xfrm rot="16200000" flipV="1">
            <a:off x="8557144" y="523999"/>
            <a:ext cx="350665" cy="1127404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4A0A9A34-A8F0-2BF7-D409-218F91115E5C}"/>
              </a:ext>
            </a:extLst>
          </p:cNvPr>
          <p:cNvCxnSpPr>
            <a:cxnSpLocks/>
            <a:stCxn id="45" idx="0"/>
            <a:endCxn id="6" idx="3"/>
          </p:cNvCxnSpPr>
          <p:nvPr/>
        </p:nvCxnSpPr>
        <p:spPr>
          <a:xfrm rot="16200000" flipV="1">
            <a:off x="8733318" y="347825"/>
            <a:ext cx="213585" cy="1342671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E551D40-7379-9413-494D-23D7316D45D9}"/>
              </a:ext>
            </a:extLst>
          </p:cNvPr>
          <p:cNvSpPr txBox="1"/>
          <p:nvPr/>
        </p:nvSpPr>
        <p:spPr>
          <a:xfrm>
            <a:off x="1187766" y="5427649"/>
            <a:ext cx="909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sensor data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684DE16-4C04-6142-5FF0-627247E9C6B0}"/>
              </a:ext>
            </a:extLst>
          </p:cNvPr>
          <p:cNvSpPr txBox="1"/>
          <p:nvPr/>
        </p:nvSpPr>
        <p:spPr>
          <a:xfrm>
            <a:off x="6775536" y="5287780"/>
            <a:ext cx="1433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cleaned sensor data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79BE998-9013-1A32-3984-D230AE2F929E}"/>
              </a:ext>
            </a:extLst>
          </p:cNvPr>
          <p:cNvSpPr txBox="1"/>
          <p:nvPr/>
        </p:nvSpPr>
        <p:spPr>
          <a:xfrm>
            <a:off x="5622378" y="2265064"/>
            <a:ext cx="1064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trained model</a:t>
            </a:r>
          </a:p>
        </p:txBody>
      </p:sp>
      <p:pic>
        <p:nvPicPr>
          <p:cNvPr id="120" name="Graphic 119" descr="Robot outline">
            <a:extLst>
              <a:ext uri="{FF2B5EF4-FFF2-40B4-BE49-F238E27FC236}">
                <a16:creationId xmlns:a16="http://schemas.microsoft.com/office/drawing/2014/main" id="{D6172874-34C4-EA6F-B1E4-7B7A84613E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666" y="4816270"/>
            <a:ext cx="1012543" cy="1012543"/>
          </a:xfrm>
          <a:prstGeom prst="rect">
            <a:avLst/>
          </a:prstGeom>
        </p:spPr>
      </p:pic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53229E56-4CF8-48E8-5DE1-7F30B5BF9E84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1189679" y="5532909"/>
            <a:ext cx="3190447" cy="186774"/>
          </a:xfrm>
          <a:prstGeom prst="bentConnector3">
            <a:avLst>
              <a:gd name="adj1" fmla="val 29004"/>
            </a:avLst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BF3307B-0F00-4FFE-0CD6-63573CAB9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5" y="83990"/>
            <a:ext cx="3227262" cy="822159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&amp; Architecture</a:t>
            </a:r>
          </a:p>
        </p:txBody>
      </p:sp>
    </p:spTree>
    <p:extLst>
      <p:ext uri="{BB962C8B-B14F-4D97-AF65-F5344CB8AC3E}">
        <p14:creationId xmlns:p14="http://schemas.microsoft.com/office/powerpoint/2010/main" val="2237719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5E2B-2C87-A5B1-7D9E-8E161CD7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09" y="0"/>
            <a:ext cx="10515600" cy="760529"/>
          </a:xfrm>
        </p:spPr>
        <p:txBody>
          <a:bodyPr/>
          <a:lstStyle/>
          <a:p>
            <a:r>
              <a:rPr lang="en-US" dirty="0"/>
              <a:t>Dev Environment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89AC24E-3756-D472-BA5E-8ED3316123C6}"/>
              </a:ext>
            </a:extLst>
          </p:cNvPr>
          <p:cNvGrpSpPr/>
          <p:nvPr/>
        </p:nvGrpSpPr>
        <p:grpSpPr>
          <a:xfrm>
            <a:off x="827484" y="948305"/>
            <a:ext cx="4285114" cy="2247734"/>
            <a:chOff x="754748" y="1181266"/>
            <a:chExt cx="4285114" cy="224773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61222A4-90DE-2C1E-5901-1D977CDC6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1717" y="1704486"/>
              <a:ext cx="3308145" cy="172451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279759-A7F4-471D-2C76-6D294F17EB20}"/>
                </a:ext>
              </a:extLst>
            </p:cNvPr>
            <p:cNvSpPr txBox="1"/>
            <p:nvPr/>
          </p:nvSpPr>
          <p:spPr>
            <a:xfrm>
              <a:off x="754748" y="1181266"/>
              <a:ext cx="2631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Wearable Device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92883ED-8C50-1B73-1A68-131446B648AE}"/>
              </a:ext>
            </a:extLst>
          </p:cNvPr>
          <p:cNvGrpSpPr/>
          <p:nvPr/>
        </p:nvGrpSpPr>
        <p:grpSpPr>
          <a:xfrm>
            <a:off x="827484" y="3687630"/>
            <a:ext cx="4285114" cy="2731398"/>
            <a:chOff x="1784288" y="3675752"/>
            <a:chExt cx="4285114" cy="273139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C93D93-165C-4C77-F0C5-9B9A41984F91}"/>
                </a:ext>
              </a:extLst>
            </p:cNvPr>
            <p:cNvSpPr txBox="1"/>
            <p:nvPr/>
          </p:nvSpPr>
          <p:spPr>
            <a:xfrm>
              <a:off x="1784288" y="3675752"/>
              <a:ext cx="25729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Edge Computing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F02E89D-794E-A205-F10D-1E6DF764A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31359" y="4198972"/>
              <a:ext cx="1800514" cy="220817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8194" name="Picture 2" descr="Amazon Web Services - YouTube">
              <a:extLst>
                <a:ext uri="{FF2B5EF4-FFF2-40B4-BE49-F238E27FC236}">
                  <a16:creationId xmlns:a16="http://schemas.microsoft.com/office/drawing/2014/main" id="{B7533C32-8154-D2A4-4FBC-FB4199DD42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624" y="3953167"/>
              <a:ext cx="658778" cy="65877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6E814F3-7E98-B768-E856-BBB467E69321}"/>
              </a:ext>
            </a:extLst>
          </p:cNvPr>
          <p:cNvGrpSpPr/>
          <p:nvPr/>
        </p:nvGrpSpPr>
        <p:grpSpPr>
          <a:xfrm>
            <a:off x="6583329" y="950330"/>
            <a:ext cx="4707425" cy="2596054"/>
            <a:chOff x="6716787" y="2288463"/>
            <a:chExt cx="4707425" cy="2596054"/>
          </a:xfrm>
        </p:grpSpPr>
        <p:pic>
          <p:nvPicPr>
            <p:cNvPr id="8196" name="Picture 4" descr="Kubernetes 101: Understanding What is K8S (The Hardware Edition) – Eclipsys">
              <a:extLst>
                <a:ext uri="{FF2B5EF4-FFF2-40B4-BE49-F238E27FC236}">
                  <a16:creationId xmlns:a16="http://schemas.microsoft.com/office/drawing/2014/main" id="{AA8ED912-7FB3-DAA0-1620-BA250B598B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6496" y="2874818"/>
              <a:ext cx="3588327" cy="1794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Amazon Web Services - YouTube">
              <a:extLst>
                <a:ext uri="{FF2B5EF4-FFF2-40B4-BE49-F238E27FC236}">
                  <a16:creationId xmlns:a16="http://schemas.microsoft.com/office/drawing/2014/main" id="{AE5687E0-546C-61B6-1950-5FA5DC2D7B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65434" y="4225739"/>
              <a:ext cx="658778" cy="65877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0EE2AA9-9A10-E75F-23C2-2642D2C8F95A}"/>
                </a:ext>
              </a:extLst>
            </p:cNvPr>
            <p:cNvSpPr txBox="1"/>
            <p:nvPr/>
          </p:nvSpPr>
          <p:spPr>
            <a:xfrm>
              <a:off x="6716787" y="2288463"/>
              <a:ext cx="39307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Cloud Control &amp; Compute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2BE577-43D6-C1CB-1EF2-47A4AB536478}"/>
              </a:ext>
            </a:extLst>
          </p:cNvPr>
          <p:cNvGrpSpPr/>
          <p:nvPr/>
        </p:nvGrpSpPr>
        <p:grpSpPr>
          <a:xfrm>
            <a:off x="6583329" y="3869155"/>
            <a:ext cx="4707425" cy="2522923"/>
            <a:chOff x="6510593" y="4102116"/>
            <a:chExt cx="4707425" cy="2522923"/>
          </a:xfrm>
        </p:grpSpPr>
        <p:pic>
          <p:nvPicPr>
            <p:cNvPr id="8198" name="Picture 6" descr="Amazon S3 101. S3 is a Simple Storage Service that is… | by Vedha Sankar |  featurepreneur | Medium">
              <a:extLst>
                <a:ext uri="{FF2B5EF4-FFF2-40B4-BE49-F238E27FC236}">
                  <a16:creationId xmlns:a16="http://schemas.microsoft.com/office/drawing/2014/main" id="{D45B4B7B-95F4-DD77-4C83-E810BD3C64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7924" y="4681207"/>
              <a:ext cx="2447945" cy="1833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E900FBD-386C-4DDE-7B37-BBBB5D9C1155}"/>
                </a:ext>
              </a:extLst>
            </p:cNvPr>
            <p:cNvSpPr txBox="1"/>
            <p:nvPr/>
          </p:nvSpPr>
          <p:spPr>
            <a:xfrm>
              <a:off x="6510593" y="4102116"/>
              <a:ext cx="2209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Cloud Storage</a:t>
              </a:r>
            </a:p>
          </p:txBody>
        </p:sp>
        <p:pic>
          <p:nvPicPr>
            <p:cNvPr id="17" name="Picture 2" descr="Amazon Web Services - YouTube">
              <a:extLst>
                <a:ext uri="{FF2B5EF4-FFF2-40B4-BE49-F238E27FC236}">
                  <a16:creationId xmlns:a16="http://schemas.microsoft.com/office/drawing/2014/main" id="{AB4FE760-24E0-BFF4-2DE8-D6CCC85070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59240" y="5966261"/>
              <a:ext cx="658778" cy="65877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6958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9E9E4-693F-463C-171E-7DCD7ED3C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400" b="1" dirty="0">
                <a:latin typeface="+mn-lt"/>
              </a:rPr>
              <a:t>Wearable</a:t>
            </a:r>
            <a:r>
              <a:rPr lang="zh-CN" altLang="en-US" sz="3400" b="1" dirty="0">
                <a:latin typeface="+mn-lt"/>
              </a:rPr>
              <a:t> </a:t>
            </a:r>
            <a:r>
              <a:rPr lang="en-US" altLang="zh-CN" sz="3400" b="1" dirty="0">
                <a:latin typeface="+mn-lt"/>
              </a:rPr>
              <a:t>device</a:t>
            </a:r>
            <a:r>
              <a:rPr lang="zh-CN" altLang="en-US" sz="3400" b="1" dirty="0">
                <a:latin typeface="+mn-lt"/>
              </a:rPr>
              <a:t> </a:t>
            </a:r>
            <a:r>
              <a:rPr lang="en-US" altLang="zh-CN" sz="3400" b="1" dirty="0">
                <a:latin typeface="+mn-lt"/>
              </a:rPr>
              <a:t>generate</a:t>
            </a:r>
            <a:r>
              <a:rPr lang="zh-CN" altLang="en-US" sz="3400" b="1" dirty="0">
                <a:latin typeface="+mn-lt"/>
              </a:rPr>
              <a:t> </a:t>
            </a:r>
            <a:r>
              <a:rPr lang="en-US" altLang="zh-CN" sz="3400" b="1" dirty="0">
                <a:latin typeface="+mn-lt"/>
              </a:rPr>
              <a:t>data</a:t>
            </a:r>
            <a:r>
              <a:rPr lang="zh-CN" altLang="en-US" sz="3400" b="1" dirty="0">
                <a:latin typeface="+mn-lt"/>
              </a:rPr>
              <a:t> </a:t>
            </a:r>
            <a:r>
              <a:rPr lang="en-US" altLang="zh-CN" sz="3400" b="1" dirty="0">
                <a:latin typeface="+mn-lt"/>
              </a:rPr>
              <a:t>and</a:t>
            </a:r>
            <a:r>
              <a:rPr lang="zh-CN" altLang="en-US" sz="3400" b="1" dirty="0">
                <a:latin typeface="+mn-lt"/>
              </a:rPr>
              <a:t> </a:t>
            </a:r>
            <a:r>
              <a:rPr lang="en-US" altLang="zh-CN" sz="3400" b="1" dirty="0">
                <a:latin typeface="+mn-lt"/>
              </a:rPr>
              <a:t>send</a:t>
            </a:r>
            <a:r>
              <a:rPr lang="zh-CN" altLang="en-US" sz="3400" b="1" dirty="0">
                <a:latin typeface="+mn-lt"/>
              </a:rPr>
              <a:t> </a:t>
            </a:r>
            <a:r>
              <a:rPr lang="en-US" altLang="zh-CN" sz="3400" b="1" dirty="0">
                <a:latin typeface="+mn-lt"/>
              </a:rPr>
              <a:t>to</a:t>
            </a:r>
            <a:r>
              <a:rPr lang="zh-CN" altLang="en-US" sz="3400" b="1" dirty="0">
                <a:latin typeface="+mn-lt"/>
              </a:rPr>
              <a:t> </a:t>
            </a:r>
            <a:r>
              <a:rPr lang="en-US" altLang="zh-CN" sz="3400" b="1" dirty="0">
                <a:latin typeface="+mn-lt"/>
              </a:rPr>
              <a:t>the</a:t>
            </a:r>
            <a:r>
              <a:rPr lang="zh-CN" altLang="en-US" sz="3400" b="1" dirty="0">
                <a:latin typeface="+mn-lt"/>
              </a:rPr>
              <a:t> </a:t>
            </a:r>
            <a:r>
              <a:rPr lang="en-US" altLang="zh-CN" sz="3400" b="1" dirty="0">
                <a:latin typeface="+mn-lt"/>
              </a:rPr>
              <a:t>‘Edge’</a:t>
            </a:r>
            <a:endParaRPr lang="en-US" sz="3400" b="1" dirty="0">
              <a:latin typeface="+mn-lt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104312-CC64-5278-23DE-9A2F595737CE}"/>
              </a:ext>
            </a:extLst>
          </p:cNvPr>
          <p:cNvCxnSpPr>
            <a:cxnSpLocks/>
          </p:cNvCxnSpPr>
          <p:nvPr/>
        </p:nvCxnSpPr>
        <p:spPr>
          <a:xfrm>
            <a:off x="4110733" y="3675448"/>
            <a:ext cx="30910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6A2AEA8-9B04-4DFC-0A79-2C4702AADA04}"/>
              </a:ext>
            </a:extLst>
          </p:cNvPr>
          <p:cNvSpPr/>
          <p:nvPr/>
        </p:nvSpPr>
        <p:spPr>
          <a:xfrm>
            <a:off x="7607319" y="3168553"/>
            <a:ext cx="1964634" cy="99887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 Node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FA118C-EDBA-7E64-6452-8B00E96B7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885" y="2900788"/>
            <a:ext cx="924333" cy="1549320"/>
          </a:xfrm>
          <a:prstGeom prst="rect">
            <a:avLst/>
          </a:prstGeom>
        </p:spPr>
      </p:pic>
      <p:sp>
        <p:nvSpPr>
          <p:cNvPr id="4" name="Regular Pentagon 3">
            <a:extLst>
              <a:ext uri="{FF2B5EF4-FFF2-40B4-BE49-F238E27FC236}">
                <a16:creationId xmlns:a16="http://schemas.microsoft.com/office/drawing/2014/main" id="{B015D501-8160-D54F-E642-6F2D719371D0}"/>
              </a:ext>
            </a:extLst>
          </p:cNvPr>
          <p:cNvSpPr/>
          <p:nvPr/>
        </p:nvSpPr>
        <p:spPr>
          <a:xfrm>
            <a:off x="7127259" y="2443588"/>
            <a:ext cx="960120" cy="914400"/>
          </a:xfrm>
          <a:prstGeom prst="pent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A1DB21A-A056-F97A-6389-945DAEE520B6}"/>
              </a:ext>
            </a:extLst>
          </p:cNvPr>
          <p:cNvSpPr/>
          <p:nvPr/>
        </p:nvSpPr>
        <p:spPr>
          <a:xfrm>
            <a:off x="7256902" y="2633387"/>
            <a:ext cx="700834" cy="64423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Edge APP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2C932A-11D1-D298-E5C8-2D3FE546AE04}"/>
              </a:ext>
            </a:extLst>
          </p:cNvPr>
          <p:cNvGrpSpPr/>
          <p:nvPr/>
        </p:nvGrpSpPr>
        <p:grpSpPr>
          <a:xfrm>
            <a:off x="2105565" y="4369506"/>
            <a:ext cx="750616" cy="939851"/>
            <a:chOff x="1949702" y="4992960"/>
            <a:chExt cx="750616" cy="939851"/>
          </a:xfrm>
        </p:grpSpPr>
        <p:pic>
          <p:nvPicPr>
            <p:cNvPr id="12" name="Graphic 11" descr="Document outline">
              <a:extLst>
                <a:ext uri="{FF2B5EF4-FFF2-40B4-BE49-F238E27FC236}">
                  <a16:creationId xmlns:a16="http://schemas.microsoft.com/office/drawing/2014/main" id="{9CBDA549-6218-C26B-79F2-A23323073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49702" y="4992960"/>
              <a:ext cx="750616" cy="750616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D3159BB-84A0-EA3D-DC0B-6A1F002EE874}"/>
                </a:ext>
              </a:extLst>
            </p:cNvPr>
            <p:cNvSpPr/>
            <p:nvPr/>
          </p:nvSpPr>
          <p:spPr>
            <a:xfrm>
              <a:off x="2220142" y="5723075"/>
              <a:ext cx="209736" cy="20973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BF8081C-1B71-861A-83AA-A39ED01DA09F}"/>
              </a:ext>
            </a:extLst>
          </p:cNvPr>
          <p:cNvGrpSpPr/>
          <p:nvPr/>
        </p:nvGrpSpPr>
        <p:grpSpPr>
          <a:xfrm>
            <a:off x="7788419" y="4492507"/>
            <a:ext cx="597920" cy="816850"/>
            <a:chOff x="6050284" y="5319964"/>
            <a:chExt cx="597920" cy="816850"/>
          </a:xfrm>
        </p:grpSpPr>
        <p:pic>
          <p:nvPicPr>
            <p:cNvPr id="15" name="Graphic 14" descr="Document outline">
              <a:extLst>
                <a:ext uri="{FF2B5EF4-FFF2-40B4-BE49-F238E27FC236}">
                  <a16:creationId xmlns:a16="http://schemas.microsoft.com/office/drawing/2014/main" id="{042C9ECB-BDBA-2E1A-CFF0-EE03D061C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50284" y="5319964"/>
              <a:ext cx="597920" cy="597920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862D13F-E8FB-28D8-BFBA-87B1B9C9A3D3}"/>
                </a:ext>
              </a:extLst>
            </p:cNvPr>
            <p:cNvSpPr/>
            <p:nvPr/>
          </p:nvSpPr>
          <p:spPr>
            <a:xfrm>
              <a:off x="6244376" y="5927078"/>
              <a:ext cx="209736" cy="20973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3D60C56-55C9-CB51-A201-CB5DD7778CC9}"/>
              </a:ext>
            </a:extLst>
          </p:cNvPr>
          <p:cNvSpPr txBox="1"/>
          <p:nvPr/>
        </p:nvSpPr>
        <p:spPr>
          <a:xfrm>
            <a:off x="8171473" y="2628031"/>
            <a:ext cx="13163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Cleansing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Pre-processing</a:t>
            </a:r>
          </a:p>
        </p:txBody>
      </p:sp>
    </p:spTree>
    <p:extLst>
      <p:ext uri="{BB962C8B-B14F-4D97-AF65-F5344CB8AC3E}">
        <p14:creationId xmlns:p14="http://schemas.microsoft.com/office/powerpoint/2010/main" val="3014427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EA499-F4AD-F926-F022-E5E989A63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400" b="1" dirty="0">
                <a:latin typeface="+mn-lt"/>
              </a:rPr>
              <a:t>The</a:t>
            </a:r>
            <a:r>
              <a:rPr lang="zh-CN" altLang="en-US" sz="3400" b="1" dirty="0">
                <a:latin typeface="+mn-lt"/>
              </a:rPr>
              <a:t> </a:t>
            </a:r>
            <a:r>
              <a:rPr lang="en-US" altLang="zh-CN" sz="3400" b="1" dirty="0">
                <a:latin typeface="+mn-lt"/>
              </a:rPr>
              <a:t>data</a:t>
            </a:r>
            <a:r>
              <a:rPr lang="zh-CN" altLang="en-US" sz="3400" b="1" dirty="0">
                <a:latin typeface="+mn-lt"/>
              </a:rPr>
              <a:t> </a:t>
            </a:r>
            <a:r>
              <a:rPr lang="en-US" altLang="zh-CN" sz="3400" b="1" dirty="0">
                <a:latin typeface="+mn-lt"/>
              </a:rPr>
              <a:t>flow</a:t>
            </a:r>
            <a:r>
              <a:rPr lang="zh-CN" altLang="en-US" sz="3400" b="1" dirty="0">
                <a:latin typeface="+mn-lt"/>
              </a:rPr>
              <a:t> </a:t>
            </a:r>
            <a:r>
              <a:rPr lang="en-US" altLang="zh-CN" sz="3400" b="1" dirty="0">
                <a:latin typeface="+mn-lt"/>
              </a:rPr>
              <a:t>from</a:t>
            </a:r>
            <a:r>
              <a:rPr lang="zh-CN" altLang="en-US" sz="3400" b="1" dirty="0">
                <a:latin typeface="+mn-lt"/>
              </a:rPr>
              <a:t> </a:t>
            </a:r>
            <a:r>
              <a:rPr lang="en-US" altLang="zh-CN" sz="3400" b="1" dirty="0">
                <a:latin typeface="+mn-lt"/>
              </a:rPr>
              <a:t>‘Edge’</a:t>
            </a:r>
            <a:r>
              <a:rPr lang="zh-CN" altLang="en-US" sz="3400" b="1" dirty="0">
                <a:latin typeface="+mn-lt"/>
              </a:rPr>
              <a:t> </a:t>
            </a:r>
            <a:r>
              <a:rPr lang="en-US" altLang="zh-CN" sz="3400" b="1" dirty="0">
                <a:latin typeface="+mn-lt"/>
              </a:rPr>
              <a:t>to</a:t>
            </a:r>
            <a:r>
              <a:rPr lang="zh-CN" altLang="en-US" sz="3400" b="1" dirty="0">
                <a:latin typeface="+mn-lt"/>
              </a:rPr>
              <a:t> </a:t>
            </a:r>
            <a:r>
              <a:rPr lang="en-US" altLang="zh-CN" sz="3400" b="1" dirty="0">
                <a:latin typeface="+mn-lt"/>
              </a:rPr>
              <a:t>‘Cloud’</a:t>
            </a:r>
            <a:endParaRPr lang="en-US" sz="3400" b="1" dirty="0">
              <a:latin typeface="+mn-lt"/>
            </a:endParaRP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F8DA49B2-ACA4-089A-645A-A2794A720284}"/>
              </a:ext>
            </a:extLst>
          </p:cNvPr>
          <p:cNvSpPr/>
          <p:nvPr/>
        </p:nvSpPr>
        <p:spPr>
          <a:xfrm>
            <a:off x="5121966" y="3327819"/>
            <a:ext cx="1538309" cy="1216152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Cloud Storage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(S3)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698764-2D74-A4A7-1F23-4FA7E4923259}"/>
              </a:ext>
            </a:extLst>
          </p:cNvPr>
          <p:cNvCxnSpPr>
            <a:cxnSpLocks/>
          </p:cNvCxnSpPr>
          <p:nvPr/>
        </p:nvCxnSpPr>
        <p:spPr>
          <a:xfrm>
            <a:off x="2971799" y="3935895"/>
            <a:ext cx="19202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05AEE0-9F4A-F498-3C47-07E416E004FC}"/>
              </a:ext>
            </a:extLst>
          </p:cNvPr>
          <p:cNvCxnSpPr/>
          <p:nvPr/>
        </p:nvCxnSpPr>
        <p:spPr>
          <a:xfrm>
            <a:off x="6990522" y="3935895"/>
            <a:ext cx="19202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0FBCA1F-31F5-A53A-4412-76C621838B01}"/>
              </a:ext>
            </a:extLst>
          </p:cNvPr>
          <p:cNvSpPr/>
          <p:nvPr/>
        </p:nvSpPr>
        <p:spPr>
          <a:xfrm>
            <a:off x="882594" y="3436457"/>
            <a:ext cx="1964634" cy="99887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 Node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3443986-294D-2E15-4D8A-4CEA5528912B}"/>
              </a:ext>
            </a:extLst>
          </p:cNvPr>
          <p:cNvSpPr/>
          <p:nvPr/>
        </p:nvSpPr>
        <p:spPr>
          <a:xfrm>
            <a:off x="9241009" y="3457021"/>
            <a:ext cx="2258565" cy="97830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Cloud Worker</a:t>
            </a:r>
          </a:p>
        </p:txBody>
      </p:sp>
      <p:sp>
        <p:nvSpPr>
          <p:cNvPr id="3" name="Regular Pentagon 2">
            <a:extLst>
              <a:ext uri="{FF2B5EF4-FFF2-40B4-BE49-F238E27FC236}">
                <a16:creationId xmlns:a16="http://schemas.microsoft.com/office/drawing/2014/main" id="{86736836-95A3-0BE2-41AC-FEB466D5E71D}"/>
              </a:ext>
            </a:extLst>
          </p:cNvPr>
          <p:cNvSpPr/>
          <p:nvPr/>
        </p:nvSpPr>
        <p:spPr>
          <a:xfrm>
            <a:off x="402534" y="2724142"/>
            <a:ext cx="960120" cy="914400"/>
          </a:xfrm>
          <a:prstGeom prst="pent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6AFB00-9B57-1194-ABED-B71999212631}"/>
              </a:ext>
            </a:extLst>
          </p:cNvPr>
          <p:cNvSpPr/>
          <p:nvPr/>
        </p:nvSpPr>
        <p:spPr>
          <a:xfrm>
            <a:off x="532177" y="2913941"/>
            <a:ext cx="700834" cy="64423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Edge APP</a:t>
            </a:r>
          </a:p>
        </p:txBody>
      </p:sp>
      <p:sp>
        <p:nvSpPr>
          <p:cNvPr id="6" name="Regular Pentagon 5">
            <a:extLst>
              <a:ext uri="{FF2B5EF4-FFF2-40B4-BE49-F238E27FC236}">
                <a16:creationId xmlns:a16="http://schemas.microsoft.com/office/drawing/2014/main" id="{D997D6AD-D6B3-6A66-F626-A3D3DB7D26FB}"/>
              </a:ext>
            </a:extLst>
          </p:cNvPr>
          <p:cNvSpPr/>
          <p:nvPr/>
        </p:nvSpPr>
        <p:spPr>
          <a:xfrm>
            <a:off x="8805369" y="2455076"/>
            <a:ext cx="1242639" cy="1183466"/>
          </a:xfrm>
          <a:prstGeom prst="pent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50A817A-BA13-2E0B-FED2-3F48E491F84F}"/>
              </a:ext>
            </a:extLst>
          </p:cNvPr>
          <p:cNvSpPr/>
          <p:nvPr/>
        </p:nvSpPr>
        <p:spPr>
          <a:xfrm>
            <a:off x="8935013" y="2710599"/>
            <a:ext cx="907057" cy="83380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Cloud APP</a:t>
            </a:r>
          </a:p>
        </p:txBody>
      </p:sp>
    </p:spTree>
    <p:extLst>
      <p:ext uri="{BB962C8B-B14F-4D97-AF65-F5344CB8AC3E}">
        <p14:creationId xmlns:p14="http://schemas.microsoft.com/office/powerpoint/2010/main" val="842421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7B436-402D-D173-0DB9-5EE8CE27A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156" y="240283"/>
            <a:ext cx="3842726" cy="1325563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77739B-3E6E-5F14-1FFD-E62F5ADB0614}"/>
              </a:ext>
            </a:extLst>
          </p:cNvPr>
          <p:cNvSpPr txBox="1"/>
          <p:nvPr/>
        </p:nvSpPr>
        <p:spPr>
          <a:xfrm>
            <a:off x="1248415" y="2007342"/>
            <a:ext cx="463530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Infra (FW):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Edge Node </a:t>
            </a:r>
            <a:r>
              <a:rPr lang="en-US" sz="2000" dirty="0">
                <a:sym typeface="Wingdings" pitchFamily="2" charset="2"/>
              </a:rPr>
              <a:t> Edge Cluster (Fornax)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Edge-edge direct communication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Application (FW+UWB)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ym typeface="Wingdings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Sensor types++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AI application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Patient recovery monitoring e2e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8698198B-7E65-5294-55AC-513490D36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117" y="749147"/>
            <a:ext cx="4519131" cy="535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0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293</Words>
  <Application>Microsoft Macintosh PowerPoint</Application>
  <PresentationFormat>Widescreen</PresentationFormat>
  <Paragraphs>113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Wearable Device and Edge Computing for Patient Recovery</vt:lpstr>
      <vt:lpstr>Cross-lab Effort</vt:lpstr>
      <vt:lpstr>Motivation</vt:lpstr>
      <vt:lpstr>Internship Period:  7 weeks (1.75 months)</vt:lpstr>
      <vt:lpstr>Design &amp; Architecture</vt:lpstr>
      <vt:lpstr>Dev Environment</vt:lpstr>
      <vt:lpstr>Wearable device generate data and send to the ‘Edge’</vt:lpstr>
      <vt:lpstr>The data flow from ‘Edge’ to ‘Cloud’</vt:lpstr>
      <vt:lpstr>Next Steps</vt:lpstr>
      <vt:lpstr>Summary</vt:lpstr>
      <vt:lpstr>Intern Experience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 Du</dc:creator>
  <cp:lastModifiedBy>Peng Du</cp:lastModifiedBy>
  <cp:revision>98</cp:revision>
  <dcterms:created xsi:type="dcterms:W3CDTF">2022-08-23T18:25:48Z</dcterms:created>
  <dcterms:modified xsi:type="dcterms:W3CDTF">2022-08-26T17:27:30Z</dcterms:modified>
</cp:coreProperties>
</file>