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3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2" y="834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5A49F08-9100-4AF5-BC0A-FC6A093BE3CC}" type="datetime1">
              <a:rPr lang="ko-KR" altLang="en-US"/>
              <a:pPr lvl="0">
                <a:defRPr/>
              </a:pPr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08FC7D2-309F-4B1D-AF63-DB3D4B54485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pptmon.com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hyperlink" Target="https://pptmon.com/" TargetMode="External" /><Relationship Id="rId6" Type="http://schemas.openxmlformats.org/officeDocument/2006/relationships/hyperlink" Target="http://www.pptmon.com/" TargetMode="Externa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7F9E3DFB-CA51-4E9A-B319-E07528208E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8459" y="737211"/>
            <a:ext cx="4015082" cy="538357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3C4C2B9-F078-4461-BFFD-863F79C71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C4793D9-378D-4226-B652-8CF471B1BD0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C27714F-3632-4CF9-A76E-FAF8576F17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9086" y="1650881"/>
            <a:ext cx="2873828" cy="38533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81EDEB52-C3C5-4D5A-88B5-11C54AA32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FDEB5B9-6541-4174-B238-0BCC87E7375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663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B33AEB6E-BEF1-4793-B8D5-10E88815E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7211" y="737211"/>
            <a:ext cx="4015082" cy="538357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DF63B14B-C8E5-44D4-8F5E-F122BAA05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47FF6133-9A1E-41DE-B177-943A6394817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8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B43A0FB9-EA09-4246-8D80-4FBB922147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73371" y="1348015"/>
            <a:ext cx="5645258" cy="3581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921C135E-DDBC-4AF5-9513-5018A6869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E044BEF2-0FBA-4CAB-AA6A-A271F56D42C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11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4B830D8D-9672-4CA8-91C0-97E5775F48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77" y="8631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E6AB894A-77C8-41A6-A43C-07233AEBD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68F84CDD-0CD8-42BF-A99A-37A24790A15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05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CAE1915-653A-4F1E-A623-CA17C8CCB3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3497" y="7540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20A9D08A-4EB7-47AA-BE88-A90E33A1A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FA236F08-1BF0-4664-8E05-B8D52FC46BA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31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905F29E7-F305-498F-B6FA-CC80DC398C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41BA1366-E952-4D08-A12D-716789A6E9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B8E3D9B2-8179-486A-90D8-0D24BE8CEA8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24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81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F46929A-99F6-4803-AADD-E248E3A52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2FE5389-A5FB-41B9-8CD0-650849B46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EC95B6F8-FA5B-496E-928E-EF670D9807A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058504" y="1058406"/>
            <a:ext cx="4142254" cy="41422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DF884878-4B90-43A2-B15B-20A1136C3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B0A4626F-6A98-40BE-8D69-02ABFA072B0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22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25C02E41-8D13-4ED8-BA4D-149D32AEA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99A200E-57FE-4A8A-9322-7B92F207F9D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6483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EE9ECCB2-8575-4D9F-A317-59B22B943F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A671C828-D673-49D6-876A-D393471B2F6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24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BCAE940D-5572-4A34-8C4C-BA36627806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968343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F1473B54-BE88-4AF0-9C84-5688AABC69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16F0666-8265-478F-9B73-F0754ECD965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5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9136A92A-0FE3-4CE0-8C42-2F5466495D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0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9FBFB35-2834-4CB9-9EA7-AB79C6F34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CD42CE-52B4-4837-929E-4B62689F3DC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14799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BDDFB893-5B7B-44D2-AD82-9B6D20B81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77778BBD-D71E-4B4E-B921-06F4AA95146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12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7358553-3E69-4040-97EB-8E5044A599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8344" y="1638300"/>
            <a:ext cx="5645258" cy="3581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3C971C14-5F25-4235-8ED5-2D71BE46CE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F4037BBA-9259-4995-9332-E2907FF443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24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8ED531F-D3F0-42D9-B77C-D04DC3BECB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96BBD7D7-F395-4818-A692-AD64038E0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938DE727-98CB-4F74-8C66-441DDDB4E21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400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38F41D03-29B8-4795-B1C1-39601E7ADD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A874161E-E409-43EF-8AA8-2D9337454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03DF82A1-B7DA-4E77-AD4F-CF6E41DBD12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3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0A5FAFF1-1703-4636-A380-E4478CE2FD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798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3832887-EB3D-4693-AADB-82693278D1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5288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3B38605F-4AE6-4B82-BE12-9FB310C00B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71778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31867A-1DFE-4FBA-A6C3-CB9058272A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99A775ED-4989-45C5-874E-CC0CAEA15D7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17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76" r:id="rId16"/>
    <p:sldLayoutId id="214748366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5736" y="461210"/>
            <a:ext cx="3767589" cy="4610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719160" y="3244334"/>
            <a:ext cx="4635809" cy="3693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1e292e"/>
                </a:solidFill>
                <a:cs typeface="Arial"/>
              </a:rPr>
              <a:t>YGL 3rd Group</a:t>
            </a:r>
            <a:endParaRPr lang="en-US" altLang="ko-KR">
              <a:solidFill>
                <a:srgbClr val="1e292e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2617" y="3869111"/>
            <a:ext cx="5451574" cy="367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accent3"/>
                </a:solidFill>
                <a:cs typeface="Arial"/>
              </a:rPr>
              <a:t>no longer emotionless presentation</a:t>
            </a:r>
            <a:endParaRPr lang="en-US" altLang="ko-KR" sz="1800">
              <a:solidFill>
                <a:schemeClr val="accent3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4679" y="2773680"/>
            <a:ext cx="6947176" cy="131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0">
                <a:solidFill>
                  <a:srgbClr val="120e0b"/>
                </a:solidFill>
                <a:latin typeface="+mj-lt"/>
                <a:ea typeface="+mn-ea"/>
                <a:cs typeface="Arial"/>
              </a:rPr>
              <a:t>aMotio</a:t>
            </a:r>
            <a:r>
              <a:rPr lang="en-US" altLang="ko-KR" sz="8000">
                <a:solidFill>
                  <a:schemeClr val="lt1"/>
                </a:solidFill>
                <a:latin typeface="+mj-lt"/>
                <a:ea typeface="+mn-ea"/>
                <a:cs typeface="Arial"/>
              </a:rPr>
              <a:t>n</a:t>
            </a:r>
            <a:endParaRPr lang="en-US" altLang="ko-KR" sz="8000">
              <a:solidFill>
                <a:schemeClr val="lt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9358904" y="3259723"/>
            <a:ext cx="4635810" cy="33882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1e292e"/>
                </a:solidFill>
                <a:cs typeface="Arial"/>
              </a:rPr>
              <a:t>2021 August 10</a:t>
            </a:r>
            <a:endParaRPr lang="en-US" altLang="ko-KR" sz="1600">
              <a:solidFill>
                <a:srgbClr val="1e292e"/>
              </a:solidFill>
              <a:cs typeface="Arial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3036804" y="3901072"/>
            <a:ext cx="356769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68867" y="836955"/>
            <a:ext cx="4523714" cy="5282626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" dir="600000" algn="ctr" rotWithShape="0">
              <a:srgbClr val="1e292e">
                <a:alpha val="15000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9862" y="3999924"/>
            <a:ext cx="2391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1e292e"/>
                </a:solidFill>
              </a:rPr>
              <a:t>Lorem ipsum dolor sit amet, consectetur adipiscing elit, sed do eiusmod tempor incididunt ut labore et dolore magna aliqua.</a:t>
            </a:r>
            <a:endParaRPr lang="en-US" altLang="ko-KR" sz="1400">
              <a:solidFill>
                <a:srgbClr val="1e292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862" y="3493293"/>
            <a:ext cx="2010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1e292e"/>
                </a:solidFill>
                <a:latin typeface="+mj-lt"/>
              </a:rPr>
              <a:t>01.</a:t>
            </a:r>
            <a:endParaRPr lang="en-US" altLang="ko-KR" sz="28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1792" y="3999924"/>
            <a:ext cx="2391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1e292e"/>
                </a:solidFill>
              </a:rPr>
              <a:t>Lorem ipsum dolor sit amet, consectetur adipiscing elit, sed do eiusmod tempor incididunt ut labore et dolore magna aliqua.</a:t>
            </a:r>
            <a:endParaRPr lang="en-US" altLang="ko-KR" sz="1400">
              <a:solidFill>
                <a:srgbClr val="1e292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1792" y="3493293"/>
            <a:ext cx="2010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1e292e"/>
                </a:solidFill>
                <a:latin typeface="+mj-lt"/>
              </a:rPr>
              <a:t>02.</a:t>
            </a:r>
            <a:endParaRPr lang="en-US" altLang="ko-KR" sz="28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220" y="2060932"/>
            <a:ext cx="595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90000"/>
                  </a:schemeClr>
                </a:solidFill>
                <a:latin typeface="Caveat"/>
                <a:cs typeface="Arial"/>
              </a:rPr>
              <a:t>Yolo v5</a:t>
            </a:r>
            <a:endParaRPr lang="en-US" altLang="ko-KR" sz="3200">
              <a:solidFill>
                <a:schemeClr val="bg2">
                  <a:lumMod val="90000"/>
                </a:schemeClr>
              </a:solidFill>
              <a:latin typeface="Caveat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220" y="2645707"/>
            <a:ext cx="5955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1e292e"/>
                </a:solidFill>
              </a:rPr>
              <a:t>Lorem ipsum dolor sit amet, consectetur adipisicing elit</a:t>
            </a:r>
            <a:endParaRPr lang="ko-KR" altLang="en-US" sz="1400">
              <a:solidFill>
                <a:srgbClr val="1e292e"/>
              </a:solidFill>
            </a:endParaRPr>
          </a:p>
        </p:txBody>
      </p:sp>
      <p:sp>
        <p:nvSpPr>
          <p:cNvPr id="2" name="그림 개체 틀 1"/>
          <p:cNvSpPr>
            <a:spLocks noGrp="1" noTextEdit="1"/>
          </p:cNvSpPr>
          <p:nvPr>
            <p:ph type="pic" sz="quarter" idx="25"/>
          </p:nvPr>
        </p:nvSpPr>
        <p:spPr/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cf8f7"/>
                </a:solidFill>
                <a:latin typeface="+mj-lt"/>
              </a:rPr>
              <a:t/>
            </a:r>
            <a:endParaRPr lang="ko-KR" altLang="en-US" sz="2400">
              <a:solidFill>
                <a:srgbClr val="fcf8f7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3829" y="1799771"/>
            <a:ext cx="6444342" cy="3258458"/>
          </a:xfrm>
          <a:prstGeom prst="rect">
            <a:avLst/>
          </a:prstGeom>
          <a:noFill/>
          <a:ln>
            <a:solidFill>
              <a:srgbClr val="1e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>
                <a:solidFill>
                  <a:schemeClr val="dk1"/>
                </a:solidFill>
                <a:cs typeface="Arial"/>
              </a:rPr>
              <a:t>Service</a:t>
            </a:r>
            <a:endParaRPr lang="en-US" altLang="ko-KR" sz="3200">
              <a:solidFill>
                <a:schemeClr val="dk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4690" b="4690"/>
          <a:stretch>
            <a:fillRect/>
          </a:stretch>
        </p:blipFill>
        <p:spPr>
          <a:xfrm>
            <a:off x="5428344" y="1638300"/>
            <a:ext cx="5645258" cy="3581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rgbClr val="262626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00365" y="1449705"/>
            <a:ext cx="3327480" cy="100584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2">
                    <a:lumMod val="90000"/>
                  </a:schemeClr>
                </a:solidFill>
                <a:latin typeface="Caveat"/>
              </a:rPr>
              <a:t>Before</a:t>
            </a:r>
            <a:endParaRPr lang="en-US" altLang="ko-KR" sz="6000">
              <a:solidFill>
                <a:schemeClr val="bg2">
                  <a:lumMod val="90000"/>
                </a:schemeClr>
              </a:solidFill>
              <a:latin typeface="Caveat"/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975307" y="1927457"/>
            <a:ext cx="4137940" cy="69953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1e292e"/>
                </a:solidFill>
                <a:latin typeface="+mj-lt"/>
              </a:rPr>
              <a:t>Motion Password</a:t>
            </a:r>
            <a:endParaRPr lang="en-US" altLang="ko-KR" sz="4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27" name="직사각형 22"/>
          <p:cNvSpPr/>
          <p:nvPr/>
        </p:nvSpPr>
        <p:spPr>
          <a:xfrm>
            <a:off x="994021" y="2560119"/>
            <a:ext cx="4204782" cy="3390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Object Detection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을 통한 편리한 인증 서비스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Black"/>
            </a:endParaRPr>
          </a:p>
        </p:txBody>
      </p:sp>
      <p:sp>
        <p:nvSpPr>
          <p:cNvPr id="30" name="직사각형 22"/>
          <p:cNvSpPr/>
          <p:nvPr/>
        </p:nvSpPr>
        <p:spPr>
          <a:xfrm>
            <a:off x="1368006" y="3554329"/>
            <a:ext cx="4137939" cy="3964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Limitations</a:t>
            </a:r>
            <a:endParaRPr lang="en-US" altLang="ko-KR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32" name="TextBox 26"/>
          <p:cNvSpPr txBox="1"/>
          <p:nvPr/>
        </p:nvSpPr>
        <p:spPr>
          <a:xfrm>
            <a:off x="1376275" y="4065241"/>
            <a:ext cx="3734521" cy="1557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사용자 고유 제스쳐를 지정하기 어려움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모바일 호환성 문제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비밀번호 노출 위험성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1"/>
          <p:cNvSpPr txBox="1"/>
          <p:nvPr/>
        </p:nvSpPr>
        <p:spPr>
          <a:xfrm>
            <a:off x="1076613" y="1650230"/>
            <a:ext cx="2494384" cy="100584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d0cece"/>
                </a:solidFill>
                <a:latin typeface="Caveat"/>
              </a:rPr>
              <a:t>Now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d0cece"/>
              </a:solidFill>
              <a:latin typeface="Cavea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7042" y="2021175"/>
            <a:ext cx="1893081" cy="586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300" b="0">
                <a:solidFill>
                  <a:schemeClr val="dk1"/>
                </a:solidFill>
              </a:rPr>
              <a:t>Blueprint</a:t>
            </a:r>
            <a:endParaRPr lang="en-US" altLang="ko-KR" sz="3300" b="0">
              <a:solidFill>
                <a:schemeClr val="dk1"/>
              </a:solidFill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6451179" y="473639"/>
            <a:ext cx="4207972" cy="5910720"/>
            <a:chOff x="3418219" y="272442"/>
            <a:chExt cx="4207972" cy="5910720"/>
          </a:xfrm>
        </p:grpSpPr>
        <p:sp>
          <p:nvSpPr>
            <p:cNvPr id="17" name="TextBox 6"/>
            <p:cNvSpPr txBox="1"/>
            <p:nvPr/>
          </p:nvSpPr>
          <p:spPr>
            <a:xfrm>
              <a:off x="5195887" y="272442"/>
              <a:ext cx="1800225" cy="471545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WEBCAM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5195887" y="1134205"/>
              <a:ext cx="1800225" cy="470940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FRAMES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5000625" y="1999476"/>
              <a:ext cx="2190750" cy="851273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DETECT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HANDS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20" name="TextBox 6"/>
            <p:cNvSpPr txBox="1"/>
            <p:nvPr/>
          </p:nvSpPr>
          <p:spPr>
            <a:xfrm>
              <a:off x="4580706" y="3227802"/>
              <a:ext cx="3030592" cy="464820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INPUT ENCODER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4565809" y="4106943"/>
              <a:ext cx="3060382" cy="1233505"/>
            </a:xfrm>
            <a:prstGeom prst="rect">
              <a:avLst/>
            </a:prstGeom>
            <a:noFill/>
            <a:ln w="25400" cmpd="sng">
              <a:solidFill>
                <a:srgbClr val="262626">
                  <a:alpha val="100000"/>
                </a:srgbClr>
              </a:solidFill>
              <a:round/>
            </a:ln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GESTURES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to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COMMAND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cxnSp>
          <p:nvCxnSpPr>
            <p:cNvPr id="22" name=""/>
            <p:cNvCxnSpPr>
              <a:stCxn id="17" idx="2"/>
              <a:endCxn id="18" idx="0"/>
            </p:cNvCxnSpPr>
            <p:nvPr/>
          </p:nvCxnSpPr>
          <p:spPr>
            <a:xfrm rot="16200000" flipH="1">
              <a:off x="5899420" y="937625"/>
              <a:ext cx="3931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 w="sm" len="med"/>
            </a:ln>
          </p:spPr>
        </p:cxnSp>
        <p:cxnSp>
          <p:nvCxnSpPr>
            <p:cNvPr id="23" name=""/>
            <p:cNvCxnSpPr>
              <a:stCxn id="18" idx="2"/>
              <a:endCxn id="19" idx="0"/>
            </p:cNvCxnSpPr>
            <p:nvPr/>
          </p:nvCxnSpPr>
          <p:spPr>
            <a:xfrm rot="16200000" flipH="1">
              <a:off x="5898834" y="1802310"/>
              <a:ext cx="39433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 w="sm" len="med"/>
            </a:ln>
          </p:spPr>
        </p:cxnSp>
        <p:cxnSp>
          <p:nvCxnSpPr>
            <p:cNvPr id="24" name=""/>
            <p:cNvCxnSpPr>
              <a:stCxn id="20" idx="2"/>
              <a:endCxn id="21" idx="0"/>
            </p:cNvCxnSpPr>
            <p:nvPr/>
          </p:nvCxnSpPr>
          <p:spPr>
            <a:xfrm rot="5400000">
              <a:off x="5888841" y="3899782"/>
              <a:ext cx="414320" cy="2"/>
            </a:xfrm>
            <a:prstGeom prst="straightConnector1">
              <a:avLst/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 w="sm" len="med"/>
            </a:ln>
          </p:spPr>
        </p:cxnSp>
        <p:sp>
          <p:nvSpPr>
            <p:cNvPr id="25" name="TextBox 6"/>
            <p:cNvSpPr txBox="1"/>
            <p:nvPr/>
          </p:nvSpPr>
          <p:spPr>
            <a:xfrm>
              <a:off x="5195887" y="5713727"/>
              <a:ext cx="1800225" cy="469436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WAITKEY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cxnSp>
          <p:nvCxnSpPr>
            <p:cNvPr id="26" name=""/>
            <p:cNvCxnSpPr>
              <a:stCxn id="21" idx="2"/>
              <a:endCxn id="25" idx="0"/>
            </p:cNvCxnSpPr>
            <p:nvPr/>
          </p:nvCxnSpPr>
          <p:spPr>
            <a:xfrm rot="5400000">
              <a:off x="5908277" y="5525999"/>
              <a:ext cx="375450" cy="5"/>
            </a:xfrm>
            <a:prstGeom prst="straightConnector1">
              <a:avLst/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 w="sm" len="med"/>
            </a:ln>
          </p:spPr>
        </p:cxnSp>
        <p:cxnSp>
          <p:nvCxnSpPr>
            <p:cNvPr id="27" name=""/>
            <p:cNvCxnSpPr/>
            <p:nvPr/>
          </p:nvCxnSpPr>
          <p:spPr>
            <a:xfrm>
              <a:off x="4571181" y="3460213"/>
              <a:ext cx="615181" cy="2488232"/>
            </a:xfrm>
            <a:prstGeom prst="bentConnector3">
              <a:avLst>
                <a:gd name="adj1" fmla="val -90287"/>
              </a:avLst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/>
            </a:ln>
          </p:spPr>
        </p:cxnSp>
        <p:cxnSp>
          <p:nvCxnSpPr>
            <p:cNvPr id="28" name=""/>
            <p:cNvCxnSpPr>
              <a:stCxn id="19" idx="2"/>
              <a:endCxn id="20" idx="0"/>
            </p:cNvCxnSpPr>
            <p:nvPr/>
          </p:nvCxnSpPr>
          <p:spPr>
            <a:xfrm rot="16200000" flipH="1">
              <a:off x="5907474" y="3039274"/>
              <a:ext cx="377053" cy="2"/>
            </a:xfrm>
            <a:prstGeom prst="straightConnector1">
              <a:avLst/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diamond"/>
              <a:tailEnd type="triangle" w="sm" len="med"/>
            </a:ln>
          </p:spPr>
        </p:cxnSp>
        <p:cxnSp>
          <p:nvCxnSpPr>
            <p:cNvPr id="29" name=""/>
            <p:cNvCxnSpPr>
              <a:stCxn id="18" idx="3"/>
              <a:endCxn id="25" idx="3"/>
            </p:cNvCxnSpPr>
            <p:nvPr/>
          </p:nvCxnSpPr>
          <p:spPr>
            <a:xfrm>
              <a:off x="6996112" y="1369675"/>
              <a:ext cx="1588" cy="4578770"/>
            </a:xfrm>
            <a:prstGeom prst="bentConnector3">
              <a:avLst>
                <a:gd name="adj1" fmla="val 71086064"/>
              </a:avLst>
            </a:prstGeom>
            <a:noFill/>
            <a:ln w="25400" cap="flat" cmpd="sng" algn="ctr">
              <a:solidFill>
                <a:srgbClr val="262626">
                  <a:alpha val="100000"/>
                </a:srgbClr>
              </a:solidFill>
              <a:prstDash val="solid"/>
              <a:miter/>
              <a:headEnd type="triangle"/>
              <a:tailEnd type="diamond"/>
            </a:ln>
          </p:spPr>
        </p:cxnSp>
        <p:sp>
          <p:nvSpPr>
            <p:cNvPr id="30" name="TextBox 6"/>
            <p:cNvSpPr txBox="1"/>
            <p:nvPr/>
          </p:nvSpPr>
          <p:spPr>
            <a:xfrm>
              <a:off x="3418219" y="3031416"/>
              <a:ext cx="1173581" cy="3945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IF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ln w="9525" cap="flat" cmpd="sng" algn="ctr">
                    <a:solidFill>
                      <a:srgbClr val="44546a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  <a:latin typeface="Caveat"/>
                  <a:cs typeface="Arial"/>
                </a:rPr>
                <a:t>None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546a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Caveat"/>
                <a:cs typeface="Arial"/>
              </a:endParaRPr>
            </a:p>
          </p:txBody>
        </p:sp>
      </p:grpSp>
      <p:sp>
        <p:nvSpPr>
          <p:cNvPr id="31" name=""/>
          <p:cNvSpPr/>
          <p:nvPr/>
        </p:nvSpPr>
        <p:spPr>
          <a:xfrm>
            <a:off x="8920079" y="19050"/>
            <a:ext cx="384342" cy="384342"/>
          </a:xfrm>
          <a:prstGeom prst="ellipse">
            <a:avLst/>
          </a:prstGeom>
          <a:ln>
            <a:noFill/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en-US" altLang="ko-KR" sz="2400">
                <a:solidFill>
                  <a:srgbClr val="fcf8f7"/>
                </a:solidFill>
                <a:latin typeface="+mj-lt"/>
              </a:rPr>
              <a:t>C</a:t>
            </a:r>
            <a:endParaRPr lang="en-US" altLang="ko-KR" sz="24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32" name=""/>
          <p:cNvSpPr/>
          <p:nvPr/>
        </p:nvSpPr>
        <p:spPr>
          <a:xfrm>
            <a:off x="8957177" y="6454608"/>
            <a:ext cx="384342" cy="384342"/>
          </a:xfrm>
          <a:prstGeom prst="ellipse">
            <a:avLst/>
          </a:prstGeom>
          <a:ln>
            <a:noFill/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en-US" altLang="ko-KR" sz="2400">
                <a:solidFill>
                  <a:srgbClr val="fcf8f7"/>
                </a:solidFill>
                <a:latin typeface="+mj-lt"/>
              </a:rPr>
              <a:t>C</a:t>
            </a:r>
            <a:endParaRPr lang="en-US" altLang="ko-KR" sz="24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34" name="TextBox 26"/>
          <p:cNvSpPr txBox="1"/>
          <p:nvPr/>
        </p:nvSpPr>
        <p:spPr>
          <a:xfrm>
            <a:off x="1626930" y="3716512"/>
            <a:ext cx="3734523" cy="1557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Input Encoder: Jung Minhyung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Gestures2Command: Park Dohyun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Integrate Codes: Jeon Yusang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sp>
        <p:nvSpPr>
          <p:cNvPr id="35" name="TextBox 12"/>
          <p:cNvSpPr txBox="1"/>
          <p:nvPr/>
        </p:nvSpPr>
        <p:spPr>
          <a:xfrm>
            <a:off x="1526152" y="3197535"/>
            <a:ext cx="2503015" cy="4676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12700" cap="flat" cmpd="sng" algn="ctr">
                  <a:solidFill>
                    <a:srgbClr val="26262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Montserrat Black"/>
                <a:ea typeface="Arial Unicode MS"/>
                <a:cs typeface="Arial"/>
              </a:rPr>
              <a:t>C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Black"/>
                <a:ea typeface="Arial Unicode MS"/>
                <a:cs typeface="Arial"/>
              </a:rPr>
              <a:t>ontribution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Montserrat Black"/>
              <a:ea typeface="Arial Unicode MS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8358" y="4013919"/>
            <a:ext cx="4857162" cy="120032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chemeClr val="bg2">
                    <a:lumMod val="90000"/>
                  </a:schemeClr>
                </a:solidFill>
                <a:latin typeface="Caveat"/>
              </a:rPr>
              <a:t>01</a:t>
            </a:r>
            <a:endParaRPr lang="en-US" altLang="ko-KR" sz="7200">
              <a:solidFill>
                <a:schemeClr val="bg2">
                  <a:lumMod val="90000"/>
                </a:schemeClr>
              </a:solidFill>
              <a:latin typeface="Cavea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6481" y="4013919"/>
            <a:ext cx="4857162" cy="120032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chemeClr val="bg2">
                    <a:lumMod val="90000"/>
                  </a:schemeClr>
                </a:solidFill>
                <a:latin typeface="Caveat"/>
              </a:rPr>
              <a:t>02</a:t>
            </a:r>
            <a:endParaRPr lang="en-US" altLang="ko-KR" sz="7200">
              <a:solidFill>
                <a:schemeClr val="bg2">
                  <a:lumMod val="90000"/>
                </a:schemeClr>
              </a:solidFill>
              <a:latin typeface="Cave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35" y="522417"/>
            <a:ext cx="5955824" cy="571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90000"/>
                  </a:schemeClr>
                </a:solidFill>
                <a:latin typeface="Caveat"/>
                <a:cs typeface="Arial"/>
              </a:rPr>
              <a:t>Applications</a:t>
            </a:r>
            <a:endParaRPr lang="en-US" altLang="ko-KR" sz="3200">
              <a:solidFill>
                <a:schemeClr val="bg2">
                  <a:lumMod val="90000"/>
                </a:schemeClr>
              </a:solidFill>
              <a:latin typeface="Caveat"/>
              <a:cs typeface="Arial"/>
            </a:endParaRPr>
          </a:p>
        </p:txBody>
      </p:sp>
      <p:sp>
        <p:nvSpPr>
          <p:cNvPr id="2" name="그림 개체 틀 1"/>
          <p:cNvSpPr>
            <a:spLocks noGrp="1" noTextEdit="1"/>
          </p:cNvSpPr>
          <p:nvPr>
            <p:ph type="pic" sz="quarter" idx="10"/>
          </p:nvPr>
        </p:nvSpPr>
        <p:spPr>
          <a:xfrm>
            <a:off x="1008357" y="1766797"/>
            <a:ext cx="4857162" cy="2247122"/>
          </a:xfrm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cf8f7"/>
                </a:solidFill>
                <a:latin typeface="+mj-lt"/>
              </a:rPr>
              <a:t/>
            </a:r>
            <a:endParaRPr lang="ko-KR" altLang="en-US" sz="24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sz="quarter" idx="11"/>
          </p:nvPr>
        </p:nvSpPr>
        <p:spPr>
          <a:xfrm>
            <a:off x="6326483" y="1766797"/>
            <a:ext cx="4857162" cy="2247122"/>
          </a:xfrm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cf8f7"/>
                </a:solidFill>
                <a:latin typeface="+mj-lt"/>
              </a:rPr>
              <a:t/>
            </a:r>
            <a:endParaRPr lang="ko-KR" altLang="en-US" sz="24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307" y="4516742"/>
            <a:ext cx="4857161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JUNIOR ACCOUNT MANAGER</a:t>
            </a:r>
            <a:endParaRPr lang="ko-KR" altLang="en-US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358" y="5468092"/>
            <a:ext cx="48571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Overpass Light"/>
              <a:buChar char="−"/>
              <a:defRPr/>
            </a:pPr>
            <a:r>
              <a:rPr lang="en-US" altLang="ko-KR" sz="1400">
                <a:solidFill>
                  <a:srgbClr val="1e292e"/>
                </a:solidFill>
              </a:rPr>
              <a:t>Helping Senior Manager for providing project teams with a vision and a roadmap for success and serving and empowering them to get there.</a:t>
            </a:r>
            <a:endParaRPr lang="ko-KR" altLang="en-US" sz="1400">
              <a:solidFill>
                <a:srgbClr val="1e292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7307" y="5017198"/>
            <a:ext cx="485716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1e292e"/>
                </a:solidFill>
              </a:rPr>
              <a:t>Employers name – Location</a:t>
            </a:r>
            <a:endParaRPr lang="ko-KR" altLang="en-US">
              <a:solidFill>
                <a:srgbClr val="1e292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26481" y="4516742"/>
            <a:ext cx="4857161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REGIONAL MANAGER</a:t>
            </a:r>
            <a:endParaRPr lang="ko-KR" altLang="en-US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6481" y="5468092"/>
            <a:ext cx="48571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>
              <a:buFont typeface="Overpass Light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Providing project teams with a vision and a roadmap for success and serving and empowering them to get there.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6481" y="5017198"/>
            <a:ext cx="485716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1e292e"/>
                </a:solidFill>
              </a:rPr>
              <a:t>Employers name – Location</a:t>
            </a:r>
            <a:endParaRPr lang="ko-KR" altLang="en-US">
              <a:solidFill>
                <a:srgbClr val="1e292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467897" y="1797450"/>
            <a:ext cx="1097294" cy="9867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d0cece"/>
                </a:solidFill>
                <a:latin typeface="Caveat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<a:solidFill>
                <a:srgbClr val="d0cece"/>
              </a:solidFill>
              <a:latin typeface="Cavea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998" y="2129726"/>
            <a:ext cx="2097337" cy="45315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2400" b="0">
                <a:solidFill>
                  <a:srgbClr val="262626"/>
                </a:solidFill>
              </a:rPr>
              <a:t>M</a:t>
            </a:r>
            <a:r>
              <a:rPr lang="en-US" altLang="ko-KR" sz="2400" b="0">
                <a:solidFill>
                  <a:srgbClr val="1e292e"/>
                </a:solidFill>
              </a:rPr>
              <a:t>obile project</a:t>
            </a:r>
            <a:endParaRPr lang="en-US" altLang="ko-KR" sz="2400" b="0">
              <a:solidFill>
                <a:srgbClr val="1e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5409" y="571500"/>
            <a:ext cx="312455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5999" y="840004"/>
            <a:ext cx="1223580" cy="200474"/>
          </a:xfrm>
          <a:prstGeom prst="rect">
            <a:avLst/>
          </a:prstGeom>
        </p:spPr>
      </p:pic>
      <p:sp>
        <p:nvSpPr>
          <p:cNvPr id="17" name="TextBox 26"/>
          <p:cNvSpPr txBox="1"/>
          <p:nvPr/>
        </p:nvSpPr>
        <p:spPr>
          <a:xfrm>
            <a:off x="1773317" y="3128210"/>
            <a:ext cx="4807288" cy="15568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Hand Gesture Detect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 기능을 모바일로 확장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Webcam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이 없는 환경에서도 작동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Smart Phone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PPT RemoteC.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 완전 대체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3829" y="1799771"/>
            <a:ext cx="6444342" cy="3258458"/>
          </a:xfrm>
          <a:prstGeom prst="rect">
            <a:avLst/>
          </a:prstGeom>
          <a:noFill/>
          <a:ln>
            <a:solidFill>
              <a:srgbClr val="1e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>
                <a:solidFill>
                  <a:schemeClr val="dk1"/>
                </a:solidFill>
                <a:cs typeface="Arial"/>
              </a:rPr>
              <a:t>Outro.</a:t>
            </a:r>
            <a:endParaRPr lang="en-US" altLang="ko-KR" sz="3200">
              <a:solidFill>
                <a:schemeClr val="dk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"/>
          <p:cNvGrpSpPr/>
          <p:nvPr/>
        </p:nvGrpSpPr>
        <p:grpSpPr>
          <a:xfrm rot="0">
            <a:off x="0" y="149960"/>
            <a:ext cx="9209046" cy="1559033"/>
            <a:chOff x="2190751" y="4294171"/>
            <a:chExt cx="7654966" cy="1559033"/>
          </a:xfrm>
        </p:grpSpPr>
        <p:sp>
          <p:nvSpPr>
            <p:cNvPr id="8" name="TextBox 7"/>
            <p:cNvSpPr txBox="1"/>
            <p:nvPr/>
          </p:nvSpPr>
          <p:spPr>
            <a:xfrm>
              <a:off x="2190751" y="4294171"/>
              <a:ext cx="7654966" cy="1559033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rgbClr val="2385ff"/>
                  </a:solidFill>
                  <a:latin typeface="+mj-lt"/>
                  <a:cs typeface="Arial"/>
                </a:defRPr>
              </a:lvl1pPr>
            </a:lstStyle>
            <a:p>
              <a:pPr lvl="0">
                <a:defRPr/>
              </a:pPr>
              <a:r>
                <a:rPr lang="en-US" altLang="ko-KR" sz="9600" b="0">
                  <a:solidFill>
                    <a:srgbClr val="404040"/>
                  </a:solidFill>
                  <a:latin typeface="Caveat"/>
                  <a:cs typeface="+mn-cs"/>
                </a:rPr>
                <a:t>Jeon Y.S</a:t>
              </a:r>
              <a:endParaRPr lang="en-US" altLang="ko-KR" sz="9600" b="0">
                <a:solidFill>
                  <a:srgbClr val="404040"/>
                </a:solidFill>
                <a:latin typeface="Caveat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9205" y="4566552"/>
              <a:ext cx="6836155" cy="1186815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rgbClr val="2385ff"/>
                  </a:solidFill>
                  <a:latin typeface="+mj-lt"/>
                  <a:cs typeface="Arial"/>
                </a:defRPr>
              </a:lvl1pPr>
            </a:lstStyle>
            <a:p>
              <a:pPr lvl="0" algn="l">
                <a:defRPr/>
              </a:pPr>
              <a:r>
                <a:rPr lang="en-US" altLang="ko-KR" sz="3600" b="0">
                  <a:solidFill>
                    <a:schemeClr val="lt1"/>
                  </a:solidFill>
                  <a:latin typeface="궁서체"/>
                  <a:ea typeface="궁서체"/>
                  <a:cs typeface="+mn-cs"/>
                </a:rPr>
                <a:t>“</a:t>
              </a:r>
              <a:r>
                <a:rPr lang="ko-KR" altLang="en-US" sz="3600" b="0">
                  <a:solidFill>
                    <a:schemeClr val="lt1"/>
                  </a:solidFill>
                  <a:latin typeface="궁서체"/>
                  <a:ea typeface="궁서체"/>
                  <a:cs typeface="+mn-cs"/>
                </a:rPr>
                <a:t>컴퓨터는 실수하지 않는다</a:t>
              </a:r>
              <a:r>
                <a:rPr lang="en-US" altLang="ko-KR" sz="3600" b="0">
                  <a:solidFill>
                    <a:schemeClr val="lt1"/>
                  </a:solidFill>
                  <a:latin typeface="궁서체"/>
                  <a:ea typeface="궁서체"/>
                  <a:cs typeface="+mn-cs"/>
                </a:rPr>
                <a:t>.</a:t>
              </a:r>
              <a:endParaRPr lang="en-US" altLang="ko-KR" sz="3600" b="0">
                <a:solidFill>
                  <a:schemeClr val="lt1"/>
                </a:solidFill>
                <a:latin typeface="궁서체"/>
                <a:ea typeface="궁서체"/>
                <a:cs typeface="+mn-cs"/>
              </a:endParaRPr>
            </a:p>
            <a:p>
              <a:pPr lvl="0" algn="r">
                <a:defRPr/>
              </a:pPr>
              <a:r>
                <a:rPr lang="ko-KR" altLang="en-US" sz="3600" b="0">
                  <a:solidFill>
                    <a:schemeClr val="lt1"/>
                  </a:solidFill>
                  <a:latin typeface="궁서체"/>
                  <a:ea typeface="궁서체"/>
                  <a:cs typeface="+mn-cs"/>
                </a:rPr>
                <a:t>언제나 사람이 문제다</a:t>
              </a:r>
              <a:r>
                <a:rPr lang="en-US" altLang="ko-KR" sz="3600" b="0">
                  <a:solidFill>
                    <a:schemeClr val="lt1"/>
                  </a:solidFill>
                  <a:latin typeface="궁서체"/>
                  <a:ea typeface="궁서체"/>
                  <a:cs typeface="+mn-cs"/>
                </a:rPr>
                <a:t>.”</a:t>
              </a:r>
              <a:endParaRPr lang="en-US" altLang="ko-KR" sz="3600" b="0">
                <a:solidFill>
                  <a:schemeClr val="lt1"/>
                </a:solidFill>
                <a:latin typeface="궁서체"/>
                <a:ea typeface="궁서체"/>
                <a:cs typeface="+mn-cs"/>
              </a:endParaRPr>
            </a:p>
          </p:txBody>
        </p:sp>
      </p:grpSp>
      <p:grpSp>
        <p:nvGrpSpPr>
          <p:cNvPr id="31" name=""/>
          <p:cNvGrpSpPr/>
          <p:nvPr/>
        </p:nvGrpSpPr>
        <p:grpSpPr>
          <a:xfrm rot="0">
            <a:off x="4221080" y="2649855"/>
            <a:ext cx="7654968" cy="1559311"/>
            <a:chOff x="2190751" y="4293893"/>
            <a:chExt cx="7654968" cy="1559311"/>
          </a:xfrm>
        </p:grpSpPr>
        <p:sp>
          <p:nvSpPr>
            <p:cNvPr id="32" name="TextBox 7"/>
            <p:cNvSpPr txBox="1"/>
            <p:nvPr/>
          </p:nvSpPr>
          <p:spPr>
            <a:xfrm>
              <a:off x="2190751" y="4293893"/>
              <a:ext cx="7654967" cy="1559311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600" b="0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Caveat"/>
                  <a:cs typeface="Montserrat Light"/>
                </a:rPr>
                <a:t>Park D.H</a:t>
              </a:r>
              <a:endParaRPr xmlns:mc="http://schemas.openxmlformats.org/markup-compatibility/2006" xmlns:hp="http://schemas.haansoft.com/office/presentation/8.0" kumimoji="0" lang="en-US" altLang="ko-KR" sz="9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aveat"/>
                <a:cs typeface="Montserrat Light"/>
              </a:endParaRPr>
            </a:p>
          </p:txBody>
        </p:sp>
        <p:sp>
          <p:nvSpPr>
            <p:cNvPr id="33" name="TextBox 26"/>
            <p:cNvSpPr txBox="1"/>
            <p:nvPr/>
          </p:nvSpPr>
          <p:spPr>
            <a:xfrm>
              <a:off x="2190751" y="4570118"/>
              <a:ext cx="7654968" cy="1186815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“</a:t>
              </a:r>
              <a:r>
  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유일하게 정해진 것은</a:t>
              </a:r>
  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궁서체"/>
                <a:ea typeface="궁서체"/>
              </a:endParaRPr>
            </a:p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완성해야 한다는 사명뿐이다</a:t>
              </a: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.”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궁서체"/>
                <a:ea typeface="궁서체"/>
              </a:endParaRPr>
            </a:p>
          </p:txBody>
        </p:sp>
      </p:grpSp>
      <p:grpSp>
        <p:nvGrpSpPr>
          <p:cNvPr id="40" name=""/>
          <p:cNvGrpSpPr/>
          <p:nvPr/>
        </p:nvGrpSpPr>
        <p:grpSpPr>
          <a:xfrm rot="0">
            <a:off x="1270062" y="4971949"/>
            <a:ext cx="9651876" cy="1560195"/>
            <a:chOff x="1439646" y="4694060"/>
            <a:chExt cx="7654966" cy="1560195"/>
          </a:xfrm>
        </p:grpSpPr>
        <p:sp>
          <p:nvSpPr>
            <p:cNvPr id="36" name="TextBox 7"/>
            <p:cNvSpPr txBox="1"/>
            <p:nvPr/>
          </p:nvSpPr>
          <p:spPr>
            <a:xfrm>
              <a:off x="1439646" y="4694060"/>
              <a:ext cx="7654966" cy="1560195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600" b="0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Caveat"/>
                  <a:cs typeface="Montserrat Light"/>
                </a:rPr>
                <a:t>Jung M.H</a:t>
              </a:r>
              <a:endParaRPr xmlns:mc="http://schemas.openxmlformats.org/markup-compatibility/2006" xmlns:hp="http://schemas.haansoft.com/office/presentation/8.0" kumimoji="0" lang="en-US" altLang="ko-KR" sz="9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aveat"/>
                <a:cs typeface="Montserrat Light"/>
              </a:endParaRPr>
            </a:p>
          </p:txBody>
        </p:sp>
        <p:sp>
          <p:nvSpPr>
            <p:cNvPr id="37" name="TextBox 26"/>
            <p:cNvSpPr txBox="1"/>
            <p:nvPr/>
          </p:nvSpPr>
          <p:spPr>
            <a:xfrm>
              <a:off x="2237571" y="4981639"/>
              <a:ext cx="6059115" cy="1186815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“</a:t>
              </a:r>
              <a:r>
  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모델은 틀리지 않았다</a:t>
              </a: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궁서체"/>
                <a:ea typeface="궁서체"/>
              </a:endParaRPr>
            </a:p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언제나 데이터가 문제다</a:t>
              </a: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궁서체"/>
                  <a:ea typeface="궁서체"/>
                </a:rPr>
                <a:t>.”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궁서체"/>
                <a:ea typeface="궁서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5657" y="2483449"/>
            <a:ext cx="4760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/>
              </a:defRPr>
            </a:lvl1pPr>
          </a:lstStyle>
          <a:p>
            <a:pPr algn="ctr">
              <a:defRPr/>
            </a:pPr>
            <a:r>
              <a:rPr lang="en-US" altLang="ko-KR" sz="7200" b="0">
                <a:solidFill>
                  <a:srgbClr val="1e292e"/>
                </a:solidFill>
                <a:latin typeface="Caveat"/>
              </a:rPr>
              <a:t>Thanks !</a:t>
            </a:r>
            <a:endParaRPr lang="en-US" altLang="ko-KR" sz="7200" b="0">
              <a:solidFill>
                <a:srgbClr val="1e292e"/>
              </a:solidFill>
              <a:latin typeface="Cave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6378" y="3683778"/>
            <a:ext cx="47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1e292e"/>
                </a:solidFill>
              </a:rPr>
              <a:t>Lorem ipsum dolor sit amet, consectetur adipiscing elit. Etiam aliquet eu mi quis lacinia</a:t>
            </a:r>
            <a:endParaRPr lang="ko-KR" altLang="en-US" sz="1400">
              <a:solidFill>
                <a:srgbClr val="1e292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rgbClr val="F8F8F8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rgbClr val="F8F8F8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rgbClr val="F8F8F8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rgbClr val="F8F8F8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rgbClr val="F8F8F8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rgbClr val="F8F8F8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rgbClr val="F8F8F8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rgbClr val="F8F8F8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rgbClr val="F8F8F8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rgbClr val="F8F8F8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rgbClr val="F8F8F8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rgbClr val="F8F8F8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rgbClr val="F8F8F8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rgbClr val="F8F8F8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rgbClr val="F8F8F8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rgbClr val="F8F8F8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rgbClr val="F8F8F8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rgbClr val="F8F8F8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rgbClr val="F8F8F8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rgbClr val="F8F8F8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rgbClr val="F8F8F8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rgbClr val="F8F8F8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rgbClr val="F8F8F8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rgbClr val="F8F8F8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rgbClr val="F8F8F8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rgbClr val="F8F8F8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rgbClr val="F8F8F8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rgbClr val="F8F8F8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rgbClr val="F8F8F8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rgbClr val="F8F8F8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rgbClr val="F8F8F8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rgbClr val="F8F8F8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rgbClr val="F8F8F8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rgbClr val="F8F8F8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rgbClr val="F8F8F8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rgbClr val="F8F8F8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rgbClr val="F8F8F8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rgbClr val="F8F8F8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rgbClr val="F8F8F8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rgbClr val="F8F8F8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rgbClr val="F8F8F8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rgbClr val="F8F8F8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rgbClr val="F8F8F8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rgbClr val="F8F8F8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rgbClr val="F8F8F8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rgbClr val="F8F8F8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rgbClr val="F8F8F8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rgbClr val="F8F8F8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rgbClr val="F8F8F8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rgbClr val="F8F8F8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rgbClr val="F8F8F8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rgbClr val="F8F8F8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rgbClr val="F8F8F8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rgbClr val="F8F8F8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rgbClr val="F8F8F8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rgbClr val="F8F8F8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rgbClr val="F8F8F8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rgbClr val="F8F8F8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rgbClr val="F8F8F8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rgbClr val="F8F8F8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rgbClr val="F8F8F8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rgbClr val="F8F8F8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rgbClr val="F8F8F8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rgbClr val="F8F8F8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rgbClr val="F8F8F8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rgbClr val="F8F8F8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rgbClr val="F8F8F8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rgbClr val="F8F8F8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rgbClr val="F8F8F8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rgbClr val="F8F8F8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rgbClr val="F8F8F8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rgbClr val="F8F8F8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rgbClr val="F8F8F8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rgbClr val="F8F8F8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rgbClr val="F8F8F8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rgbClr val="F8F8F8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rgbClr val="F8F8F8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rgbClr val="F8F8F8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rgbClr val="F8F8F8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rgbClr val="F8F8F8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rgbClr val="F8F8F8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rgbClr val="F8F8F8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rgbClr val="F8F8F8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rgbClr val="F8F8F8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rgbClr val="F8F8F8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CEAF3965-9F8A-47F4-95FB-33DECD2364BD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F8F8F8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306A334D-BA2F-4845-BE3D-3B3F41807462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8F8F8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rgbClr val="F8F8F8"/>
              </a:solidFill>
            </a:endParaRPr>
          </a:p>
          <a:p>
            <a:r>
              <a:rPr lang="en-US" altLang="ko-KR" sz="1400" dirty="0">
                <a:solidFill>
                  <a:srgbClr val="F8F8F8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87177" y="1013593"/>
            <a:ext cx="4817645" cy="77520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200" b="1">
                <a:latin typeface="Arial Black"/>
                <a:cs typeface="Arial"/>
              </a:defRPr>
            </a:lvl1pPr>
          </a:lstStyle>
          <a:p>
            <a:pPr algn="ctr">
              <a:defRPr/>
            </a:pPr>
            <a:r>
              <a:rPr lang="en-US" altLang="ko-KR" sz="4500">
                <a:solidFill>
                  <a:srgbClr val="120e0b"/>
                </a:solidFill>
                <a:latin typeface="+mj-lt"/>
              </a:rPr>
              <a:t>Contents</a:t>
            </a:r>
            <a:endParaRPr lang="ko-KR" altLang="en-US" sz="4500">
              <a:solidFill>
                <a:srgbClr val="120e0b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6935" y="3948268"/>
            <a:ext cx="2531364" cy="82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Members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Motivation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endParaRPr lang="en-US" altLang="ko-KR" sz="1600">
              <a:solidFill>
                <a:srgbClr val="1e292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23040" y="3438525"/>
            <a:ext cx="2531362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Intro</a:t>
            </a:r>
            <a:endParaRPr lang="en-US" altLang="ko-KR" sz="2400">
              <a:solidFill>
                <a:srgbClr val="1e292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7973" y="2978765"/>
            <a:ext cx="868403" cy="45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01</a:t>
            </a:r>
            <a:endParaRPr lang="ko-KR" altLang="en-US" sz="2400">
              <a:solidFill>
                <a:srgbClr val="1e292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1338" y="3923203"/>
            <a:ext cx="2531361" cy="1789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Prototype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Preprocessing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Yolo v4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Yolo v4-tiny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Yolo v5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>
              <a:solidFill>
                <a:srgbClr val="1e292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87056" y="3429000"/>
            <a:ext cx="2531361" cy="44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Modeling</a:t>
            </a:r>
            <a:endParaRPr lang="en-US" altLang="ko-KR" sz="2400">
              <a:solidFill>
                <a:srgbClr val="1e292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65975" y="2976280"/>
            <a:ext cx="868404" cy="45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02</a:t>
            </a:r>
            <a:endParaRPr lang="ko-KR" altLang="en-US" sz="2400">
              <a:solidFill>
                <a:srgbClr val="1e292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0224" y="3913678"/>
            <a:ext cx="2531360" cy="106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MoP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Blue Print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Applications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endParaRPr lang="en-US" altLang="ko-KR" sz="1600">
              <a:solidFill>
                <a:srgbClr val="1e292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38589" y="3429000"/>
            <a:ext cx="2531363" cy="44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Service</a:t>
            </a:r>
            <a:endParaRPr lang="en-US" altLang="ko-KR" sz="2400">
              <a:solidFill>
                <a:srgbClr val="1e292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06339" y="2978765"/>
            <a:ext cx="868404" cy="45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03</a:t>
            </a:r>
            <a:endParaRPr lang="ko-KR" altLang="en-US" sz="2400">
              <a:solidFill>
                <a:srgbClr val="1e292e"/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9438336" y="3922597"/>
            <a:ext cx="2531364" cy="1308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Impression</a:t>
            </a:r>
            <a:endParaRPr lang="en-US" altLang="ko-KR" sz="1600">
              <a:solidFill>
                <a:srgbClr val="1e292e"/>
              </a:solidFill>
            </a:endParaRPr>
          </a:p>
          <a:p>
            <a:pPr marL="171450" indent="-171450">
              <a:buFont typeface="Wingdings"/>
              <a:buChar char="§"/>
              <a:defRPr/>
            </a:pPr>
            <a:r>
              <a:rPr lang="en-US" altLang="ko-KR" sz="1600">
                <a:solidFill>
                  <a:srgbClr val="1e292e"/>
                </a:solidFill>
              </a:rPr>
              <a:t>Q&amp;A</a:t>
            </a:r>
            <a:endParaRPr lang="en-US" altLang="ko-KR" sz="1600">
              <a:solidFill>
                <a:srgbClr val="1e292e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>
              <a:solidFill>
                <a:srgbClr val="1e292e"/>
              </a:solidFill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0" indent="0"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sp>
        <p:nvSpPr>
          <p:cNvPr id="41" name="직사각형 31"/>
          <p:cNvSpPr/>
          <p:nvPr/>
        </p:nvSpPr>
        <p:spPr>
          <a:xfrm>
            <a:off x="9394058" y="3428394"/>
            <a:ext cx="2531360" cy="453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Outro</a:t>
            </a:r>
            <a:endParaRPr lang="en-US" altLang="ko-KR" sz="2400">
              <a:solidFill>
                <a:srgbClr val="1e292e"/>
              </a:solidFill>
            </a:endParaRPr>
          </a:p>
        </p:txBody>
      </p:sp>
      <p:sp>
        <p:nvSpPr>
          <p:cNvPr id="42" name="직사각형 32"/>
          <p:cNvSpPr/>
          <p:nvPr/>
        </p:nvSpPr>
        <p:spPr>
          <a:xfrm>
            <a:off x="9372976" y="2975675"/>
            <a:ext cx="868404" cy="45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1e292e"/>
                </a:solidFill>
              </a:rPr>
              <a:t>04</a:t>
            </a:r>
            <a:endParaRPr lang="en-US" altLang="ko-KR" sz="2400">
              <a:solidFill>
                <a:srgbClr val="1e292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rgbClr val="F8F8F8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rgbClr val="F8F8F8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rgbClr val="F8F8F8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rgbClr val="F8F8F8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rgbClr val="F8F8F8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rgbClr val="F8F8F8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rgbClr val="F8F8F8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rgbClr val="F8F8F8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rgbClr val="F8F8F8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rgbClr val="F8F8F8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rgbClr val="F8F8F8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rgbClr val="F8F8F8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rgbClr val="F8F8F8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rgbClr val="F8F8F8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rgbClr val="F8F8F8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rgbClr val="F8F8F8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rgbClr val="F8F8F8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rgbClr val="F8F8F8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rgbClr val="F8F8F8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rgbClr val="F8F8F8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rgbClr val="F8F8F8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rgbClr val="F8F8F8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rgbClr val="F8F8F8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rgbClr val="F8F8F8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rgbClr val="F8F8F8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rgbClr val="F8F8F8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rgbClr val="F8F8F8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rgbClr val="F8F8F8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rgbClr val="F8F8F8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rgbClr val="F8F8F8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rgbClr val="F8F8F8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rgbClr val="F8F8F8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rgbClr val="F8F8F8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rgbClr val="F8F8F8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rgbClr val="F8F8F8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rgbClr val="F8F8F8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rgbClr val="F8F8F8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rgbClr val="F8F8F8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rgbClr val="F8F8F8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rgbClr val="F8F8F8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rgbClr val="F8F8F8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rgbClr val="F8F8F8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rgbClr val="F8F8F8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rgbClr val="F8F8F8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rgbClr val="F8F8F8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rgbClr val="F8F8F8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rgbClr val="F8F8F8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rgbClr val="F8F8F8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rgbClr val="F8F8F8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rgbClr val="F8F8F8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rgbClr val="F8F8F8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rgbClr val="F8F8F8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rgbClr val="F8F8F8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rgbClr val="F8F8F8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rgbClr val="F8F8F8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rgbClr val="F8F8F8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rgbClr val="F8F8F8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rgbClr val="F8F8F8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rgbClr val="F8F8F8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rgbClr val="F8F8F8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rgbClr val="F8F8F8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rgbClr val="F8F8F8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rgbClr val="F8F8F8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rgbClr val="F8F8F8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rgbClr val="F8F8F8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rgbClr val="F8F8F8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rgbClr val="F8F8F8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rgbClr val="F8F8F8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rgbClr val="F8F8F8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rgbClr val="F8F8F8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rgbClr val="F8F8F8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rgbClr val="F8F8F8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rgbClr val="F8F8F8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C55ADD23-FA7C-4894-BCD2-3F51D0F83B0E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F8F8F8"/>
                </a:solidFill>
              </a:rPr>
              <a:t>Icon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91EC33A-65F6-47E8-BAD0-8DFD64994E3F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8F8F8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rgbClr val="F8F8F8"/>
              </a:solidFill>
            </a:endParaRPr>
          </a:p>
          <a:p>
            <a:r>
              <a:rPr lang="en-US" altLang="ko-KR" sz="1400" dirty="0">
                <a:solidFill>
                  <a:srgbClr val="F8F8F8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3829" y="1799771"/>
            <a:ext cx="6444342" cy="3258458"/>
          </a:xfrm>
          <a:prstGeom prst="rect">
            <a:avLst/>
          </a:prstGeom>
          <a:noFill/>
          <a:ln>
            <a:solidFill>
              <a:srgbClr val="1e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>
                <a:solidFill>
                  <a:schemeClr val="dk1"/>
                </a:solidFill>
                <a:cs typeface="Arial"/>
              </a:rPr>
              <a:t>Intro.</a:t>
            </a:r>
            <a:endParaRPr lang="en-US" altLang="ko-KR" sz="3200">
              <a:solidFill>
                <a:schemeClr val="dk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718734" y="1215976"/>
            <a:ext cx="6754527" cy="69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ln w="12700" cap="rnd" cmpd="sng">
                  <a:solidFill>
                    <a:schemeClr val="dk1"/>
                  </a:solidFill>
                  <a:round/>
                </a:ln>
                <a:solidFill>
                  <a:schemeClr val="lt1"/>
                </a:solidFill>
                <a:latin typeface="+mj-lt"/>
                <a:ea typeface="+mn-ea"/>
                <a:cs typeface="Arial"/>
              </a:rPr>
              <a:t>M</a:t>
            </a:r>
            <a:r>
              <a:rPr lang="en-US" altLang="ko-KR" sz="4000" b="1">
                <a:solidFill>
                  <a:srgbClr val="120e0b"/>
                </a:solidFill>
                <a:latin typeface="+mj-lt"/>
                <a:ea typeface="+mn-ea"/>
                <a:cs typeface="Arial"/>
              </a:rPr>
              <a:t>embers</a:t>
            </a:r>
            <a:endParaRPr lang="en-US" altLang="ko-KR" sz="4000" b="1">
              <a:solidFill>
                <a:srgbClr val="120e0b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466173" y="2767991"/>
            <a:ext cx="1259658" cy="1259656"/>
          </a:xfrm>
          <a:prstGeom prst="ellipse">
            <a:avLst/>
          </a:prstGeom>
          <a:solidFill>
            <a:srgbClr val="1e292e"/>
          </a:solidFill>
          <a:ln w="76200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86200" y="4421432"/>
            <a:ext cx="3019600" cy="81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1e292e"/>
                </a:solidFill>
              </a:rPr>
              <a:t>Park</a:t>
            </a:r>
            <a:endParaRPr lang="en-US" altLang="ko-KR" sz="2400" b="1">
              <a:solidFill>
                <a:srgbClr val="1e292e"/>
              </a:solidFill>
            </a:endParaRPr>
          </a:p>
          <a:p>
            <a:pPr algn="ctr">
              <a:defRPr/>
            </a:pPr>
            <a:r>
              <a:rPr lang="en-US" altLang="ko-KR" sz="2400" b="1">
                <a:solidFill>
                  <a:srgbClr val="1e292e"/>
                </a:solidFill>
              </a:rPr>
              <a:t>Dohyun</a:t>
            </a:r>
            <a:endParaRPr lang="en-US" altLang="ko-KR" sz="2400" b="1">
              <a:solidFill>
                <a:srgbClr val="1e292e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321743" y="2767991"/>
            <a:ext cx="1259658" cy="1259656"/>
          </a:xfrm>
          <a:prstGeom prst="ellipse">
            <a:avLst/>
          </a:prstGeom>
          <a:solidFill>
            <a:srgbClr val="1e292e"/>
          </a:solidFill>
          <a:ln w="76200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13196" y="4421432"/>
            <a:ext cx="3019600" cy="81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 cap="flat" cmpd="sng" algn="ctr">
                  <a:solidFill>
                    <a:schemeClr val="dk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rPr>
              <a:t>Jeon </a:t>
            </a:r>
            <a:endParaRPr lang="en-US" altLang="ko-KR" sz="2400" b="1">
              <a:ln w="9525" cap="flat" cmpd="sng" algn="ctr">
                <a:solidFill>
                  <a:schemeClr val="dk2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 sz="2400" b="1">
                <a:ln w="9525" cap="flat" cmpd="sng" algn="ctr">
                  <a:solidFill>
                    <a:schemeClr val="dk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rPr>
              <a:t>Yusang</a:t>
            </a:r>
            <a:endParaRPr lang="en-US" altLang="ko-KR" sz="2400" b="1">
              <a:ln w="9525" cap="flat" cmpd="sng" algn="ctr">
                <a:solidFill>
                  <a:schemeClr val="dk2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615459" y="2767991"/>
            <a:ext cx="1259658" cy="1259656"/>
          </a:xfrm>
          <a:prstGeom prst="ellipse">
            <a:avLst/>
          </a:prstGeom>
          <a:solidFill>
            <a:srgbClr val="1e292e"/>
          </a:solidFill>
          <a:ln w="76200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92636" y="4421432"/>
            <a:ext cx="3019600" cy="81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1e292e"/>
                </a:solidFill>
              </a:rPr>
              <a:t>Jung</a:t>
            </a:r>
            <a:endParaRPr lang="en-US" altLang="ko-KR" sz="2400" b="1">
              <a:solidFill>
                <a:srgbClr val="1e292e"/>
              </a:solidFill>
            </a:endParaRPr>
          </a:p>
          <a:p>
            <a:pPr algn="ctr">
              <a:defRPr/>
            </a:pPr>
            <a:r>
              <a:rPr lang="en-US" altLang="ko-KR" sz="2400" b="1">
                <a:solidFill>
                  <a:srgbClr val="1e292e"/>
                </a:solidFill>
              </a:rPr>
              <a:t>Minhyung</a:t>
            </a:r>
            <a:endParaRPr lang="en-US" altLang="ko-KR" sz="2400" b="1">
              <a:solidFill>
                <a:srgbClr val="1e292e"/>
              </a:solidFill>
            </a:endParaRPr>
          </a:p>
        </p:txBody>
      </p:sp>
      <p:grpSp>
        <p:nvGrpSpPr>
          <p:cNvPr id="96" name="그룹 287"/>
          <p:cNvGrpSpPr/>
          <p:nvPr/>
        </p:nvGrpSpPr>
        <p:grpSpPr>
          <a:xfrm rot="0">
            <a:off x="5850606" y="3183606"/>
            <a:ext cx="490787" cy="490787"/>
            <a:chOff x="6151784" y="2905672"/>
            <a:chExt cx="390525" cy="390525"/>
          </a:xfrm>
          <a:solidFill>
            <a:srgbClr val="f8f8f8">
              <a:alpha val="100000"/>
            </a:srgbClr>
          </a:solidFill>
        </p:grpSpPr>
        <p:sp>
          <p:nvSpPr>
            <p:cNvPr id="97" name="자유형: 도형 288"/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  <p:sp>
          <p:nvSpPr>
            <p:cNvPr id="98" name="자유형: 도형 289"/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</p:grpSp>
      <p:grpSp>
        <p:nvGrpSpPr>
          <p:cNvPr id="99" name="그룹 288"/>
          <p:cNvGrpSpPr/>
          <p:nvPr/>
        </p:nvGrpSpPr>
        <p:grpSpPr>
          <a:xfrm rot="0">
            <a:off x="2734254" y="3194425"/>
            <a:ext cx="450536" cy="450098"/>
            <a:chOff x="4775445" y="2903505"/>
            <a:chExt cx="392049" cy="391668"/>
          </a:xfrm>
          <a:solidFill>
            <a:srgbClr val="f8f8f8">
              <a:alpha val="100000"/>
            </a:srgbClr>
          </a:solidFill>
        </p:grpSpPr>
        <p:sp>
          <p:nvSpPr>
            <p:cNvPr id="10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  <p:sp>
          <p:nvSpPr>
            <p:cNvPr id="10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</p:grpSp>
      <p:grpSp>
        <p:nvGrpSpPr>
          <p:cNvPr id="102" name="그룹 337"/>
          <p:cNvGrpSpPr/>
          <p:nvPr/>
        </p:nvGrpSpPr>
        <p:grpSpPr>
          <a:xfrm rot="0">
            <a:off x="9007582" y="3223092"/>
            <a:ext cx="482529" cy="411814"/>
            <a:chOff x="6126185" y="3592734"/>
            <a:chExt cx="390620" cy="333375"/>
          </a:xfrm>
          <a:solidFill>
            <a:srgbClr val="f8f8f8">
              <a:alpha val="100000"/>
            </a:srgbClr>
          </a:solidFill>
        </p:grpSpPr>
        <p:sp>
          <p:nvSpPr>
            <p:cNvPr id="103" name="자유형: 도형 338"/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  <p:sp>
          <p:nvSpPr>
            <p:cNvPr id="104" name="자유형: 도형 339"/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  <p:sp>
          <p:nvSpPr>
            <p:cNvPr id="105" name="자유형: 도형 340"/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solidFill>
              <a:srgbClr val="f8f8f8">
                <a:alpha val="10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ontserrat Light"/>
                <a:ea typeface="Arial Unicode MS"/>
                <a:cs typeface="Montserrat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17348" y="3199896"/>
            <a:ext cx="2160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bg2">
                    <a:lumMod val="90000"/>
                  </a:schemeClr>
                </a:solidFill>
                <a:latin typeface="+mj-lt"/>
              </a:rPr>
              <a:t>01.</a:t>
            </a:r>
            <a:endParaRPr lang="en-US" altLang="ko-KR" sz="480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82884" y="3199896"/>
            <a:ext cx="2160694" cy="81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bg2">
                    <a:lumMod val="90000"/>
                  </a:schemeClr>
                </a:solidFill>
                <a:latin typeface="+mj-lt"/>
              </a:rPr>
              <a:t>02.</a:t>
            </a:r>
            <a:endParaRPr lang="en-US" altLang="ko-KR" sz="480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48420" y="3199896"/>
            <a:ext cx="2160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bg2">
                    <a:lumMod val="90000"/>
                  </a:schemeClr>
                </a:solidFill>
                <a:latin typeface="+mj-lt"/>
              </a:rPr>
              <a:t>03.</a:t>
            </a:r>
            <a:endParaRPr lang="en-US" altLang="ko-KR" sz="480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13956" y="3199896"/>
            <a:ext cx="2160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bg2">
                    <a:lumMod val="90000"/>
                  </a:schemeClr>
                </a:solidFill>
                <a:latin typeface="+mj-lt"/>
              </a:rPr>
              <a:t>04.</a:t>
            </a:r>
            <a:endParaRPr lang="en-US" altLang="ko-KR" sz="480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4700" y="1388729"/>
            <a:ext cx="8102600" cy="54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cs typeface="Arial"/>
              </a:rPr>
              <a:t>M</a:t>
            </a:r>
            <a:r>
              <a:rPr lang="en-US" altLang="ko-KR" sz="3000" b="1">
                <a:solidFill>
                  <a:schemeClr val="dk1"/>
                </a:solidFill>
                <a:cs typeface="Arial"/>
              </a:rPr>
              <a:t>otivation</a:t>
            </a:r>
            <a:endParaRPr lang="en-US" altLang="ko-KR" sz="3000" b="1">
              <a:solidFill>
                <a:schemeClr val="dk1"/>
              </a:solidFill>
              <a:cs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9188" y="3261451"/>
            <a:ext cx="2540764" cy="52322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1e292e"/>
                </a:solidFill>
                <a:latin typeface="Caveat"/>
              </a:rPr>
              <a:t>Liberation</a:t>
            </a:r>
            <a:endParaRPr lang="en-US" altLang="ko-KR" sz="2800">
              <a:solidFill>
                <a:srgbClr val="1e292e"/>
              </a:solidFill>
              <a:latin typeface="Cavea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83299" y="3261451"/>
            <a:ext cx="2540764" cy="52322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1e292e"/>
                </a:solidFill>
                <a:latin typeface="Caveat"/>
              </a:rPr>
              <a:t>No Mouse</a:t>
            </a:r>
            <a:endParaRPr lang="en-US" altLang="ko-KR" sz="2800">
              <a:solidFill>
                <a:srgbClr val="1e292e"/>
              </a:solidFill>
              <a:latin typeface="Cavea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8385" y="3261451"/>
            <a:ext cx="2540764" cy="52322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1e292e"/>
                </a:solidFill>
                <a:latin typeface="Caveat"/>
              </a:rPr>
              <a:t>No Hyperlink</a:t>
            </a:r>
            <a:endParaRPr lang="en-US" altLang="ko-KR" sz="2800">
              <a:solidFill>
                <a:srgbClr val="1e292e"/>
              </a:solidFill>
              <a:latin typeface="Cavea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23921" y="3261451"/>
            <a:ext cx="2540764" cy="52322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1e292e"/>
                </a:solidFill>
                <a:latin typeface="Caveat"/>
              </a:rPr>
              <a:t>More Comm.</a:t>
            </a:r>
            <a:endParaRPr lang="en-US" altLang="ko-KR" sz="2800">
              <a:solidFill>
                <a:srgbClr val="1e292e"/>
              </a:solidFill>
              <a:latin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3829" y="1799771"/>
            <a:ext cx="6444342" cy="3258458"/>
          </a:xfrm>
          <a:prstGeom prst="rect">
            <a:avLst/>
          </a:prstGeom>
          <a:noFill/>
          <a:ln>
            <a:solidFill>
              <a:srgbClr val="1e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>
                <a:solidFill>
                  <a:schemeClr val="dk1"/>
                </a:solidFill>
                <a:cs typeface="Arial"/>
              </a:rPr>
              <a:t>Modeling</a:t>
            </a:r>
            <a:endParaRPr lang="en-US" altLang="ko-KR" sz="3200">
              <a:solidFill>
                <a:schemeClr val="dk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259435" y="921693"/>
            <a:ext cx="3327481" cy="100584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2">
                    <a:lumMod val="90000"/>
                  </a:schemeClr>
                </a:solidFill>
                <a:latin typeface="Caveat"/>
              </a:rPr>
              <a:t>Before</a:t>
            </a:r>
            <a:endParaRPr lang="en-US" altLang="ko-KR" sz="6000">
              <a:solidFill>
                <a:schemeClr val="bg2">
                  <a:lumMod val="90000"/>
                </a:schemeClr>
              </a:solidFill>
              <a:latin typeface="Caveat"/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6647447" y="1338317"/>
            <a:ext cx="4137941" cy="70004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1e292e"/>
                </a:solidFill>
                <a:latin typeface="+mj-lt"/>
              </a:rPr>
              <a:t>Prototype</a:t>
            </a:r>
            <a:endParaRPr lang="en-US" altLang="ko-KR" sz="4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30" name="직사각형 22"/>
          <p:cNvSpPr/>
          <p:nvPr/>
        </p:nvSpPr>
        <p:spPr>
          <a:xfrm>
            <a:off x="6749592" y="2558490"/>
            <a:ext cx="2441822" cy="3962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Reference Models</a:t>
            </a:r>
            <a:endParaRPr lang="en-US" altLang="ko-KR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32" name="TextBox 26"/>
          <p:cNvSpPr txBox="1"/>
          <p:nvPr/>
        </p:nvSpPr>
        <p:spPr>
          <a:xfrm>
            <a:off x="6760868" y="2960295"/>
            <a:ext cx="1486958" cy="823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DenseNet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ResNet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CNN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1233238" y="571500"/>
            <a:ext cx="4160921" cy="5715000"/>
            <a:chOff x="1007645" y="934954"/>
            <a:chExt cx="4160921" cy="5715000"/>
          </a:xfrm>
        </p:grpSpPr>
        <p:sp>
          <p:nvSpPr>
            <p:cNvPr id="41" name=""/>
            <p:cNvSpPr/>
            <p:nvPr/>
          </p:nvSpPr>
          <p:spPr>
            <a:xfrm>
              <a:off x="1007645" y="934954"/>
              <a:ext cx="4127499" cy="5715000"/>
            </a:xfrm>
            <a:prstGeom prst="rect">
              <a:avLst/>
            </a:prstGeom>
            <a:solidFill>
              <a:schemeClr val="lt2"/>
            </a:solidFill>
            <a:ln w="9525" cap="flat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 sz="2400">
                <a:solidFill>
                  <a:srgbClr val="fcf8f7"/>
                </a:solidFill>
                <a:latin typeface="+mj-lt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1407864" y="2817376"/>
              <a:ext cx="2160270" cy="1233877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Position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Detect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1609223" y="1171387"/>
              <a:ext cx="1747921" cy="471712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Image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35" name="TextBox 6"/>
            <p:cNvSpPr txBox="1"/>
            <p:nvPr/>
          </p:nvSpPr>
          <p:spPr>
            <a:xfrm>
              <a:off x="1401512" y="5231082"/>
              <a:ext cx="2160270" cy="1234005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Gesture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Classification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cxnSp>
          <p:nvCxnSpPr>
            <p:cNvPr id="36" name=""/>
            <p:cNvCxnSpPr>
              <a:stCxn id="34" idx="2"/>
              <a:endCxn id="33" idx="0"/>
            </p:cNvCxnSpPr>
            <p:nvPr/>
          </p:nvCxnSpPr>
          <p:spPr>
            <a:xfrm rot="16200000" flipH="1">
              <a:off x="1898453" y="2227830"/>
              <a:ext cx="1174276" cy="4815"/>
            </a:xfrm>
            <a:prstGeom prst="straightConnector1">
              <a:avLst/>
            </a:prstGeom>
            <a:ln w="25400">
              <a:solidFill>
                <a:srgbClr val="404040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>
              <a:stCxn id="33" idx="2"/>
              <a:endCxn id="35" idx="0"/>
            </p:cNvCxnSpPr>
            <p:nvPr/>
          </p:nvCxnSpPr>
          <p:spPr>
            <a:xfrm rot="5400000">
              <a:off x="1894908" y="4637992"/>
              <a:ext cx="1179829" cy="6351"/>
            </a:xfrm>
            <a:prstGeom prst="straightConnector1">
              <a:avLst/>
            </a:prstGeom>
            <a:ln w="25400">
              <a:solidFill>
                <a:srgbClr val="262626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6"/>
            <p:cNvSpPr txBox="1"/>
            <p:nvPr/>
          </p:nvSpPr>
          <p:spPr>
            <a:xfrm>
              <a:off x="3562682" y="3044189"/>
              <a:ext cx="1605884" cy="7749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Pretrained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Hand-detecting 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Yolo v3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813339" y="5593326"/>
              <a:ext cx="1104568" cy="54839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Reference Models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</p:grpSp>
      <p:sp>
        <p:nvSpPr>
          <p:cNvPr id="43" name="직사각형 22"/>
          <p:cNvSpPr/>
          <p:nvPr/>
        </p:nvSpPr>
        <p:spPr>
          <a:xfrm>
            <a:off x="6765967" y="4131285"/>
            <a:ext cx="2441823" cy="3962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Problems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Black"/>
            </a:endParaRPr>
          </a:p>
        </p:txBody>
      </p:sp>
      <p:sp>
        <p:nvSpPr>
          <p:cNvPr id="44" name="TextBox 26"/>
          <p:cNvSpPr txBox="1"/>
          <p:nvPr/>
        </p:nvSpPr>
        <p:spPr>
          <a:xfrm>
            <a:off x="6773734" y="4540109"/>
            <a:ext cx="1913077" cy="5729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Low Accuracy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Low Frame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86475" y="780464"/>
            <a:ext cx="3327481" cy="100584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2">
                    <a:lumMod val="90000"/>
                  </a:schemeClr>
                </a:solidFill>
                <a:latin typeface="Caveat"/>
              </a:rPr>
              <a:t>Reuse</a:t>
            </a:r>
            <a:endParaRPr lang="en-US" altLang="ko-KR" sz="6000">
              <a:solidFill>
                <a:schemeClr val="bg2">
                  <a:lumMod val="90000"/>
                </a:schemeClr>
              </a:solidFill>
              <a:latin typeface="Caveat"/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949156" y="1121889"/>
            <a:ext cx="4137944" cy="7000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1e292e"/>
                </a:solidFill>
                <a:latin typeface="+mj-lt"/>
              </a:rPr>
              <a:t>Preprocessing</a:t>
            </a:r>
            <a:endParaRPr lang="en-US" altLang="ko-KR" sz="4000">
              <a:solidFill>
                <a:srgbClr val="1e292e"/>
              </a:solidFill>
              <a:latin typeface="+mj-l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6934033" y="611104"/>
            <a:ext cx="4160921" cy="5715000"/>
            <a:chOff x="1007645" y="934954"/>
            <a:chExt cx="4160921" cy="5715000"/>
          </a:xfrm>
        </p:grpSpPr>
        <p:sp>
          <p:nvSpPr>
            <p:cNvPr id="41" name=""/>
            <p:cNvSpPr/>
            <p:nvPr/>
          </p:nvSpPr>
          <p:spPr>
            <a:xfrm>
              <a:off x="1007645" y="934954"/>
              <a:ext cx="4127499" cy="5715000"/>
            </a:xfrm>
            <a:prstGeom prst="rect">
              <a:avLst/>
            </a:prstGeom>
            <a:solidFill>
              <a:schemeClr val="lt2"/>
            </a:solidFill>
            <a:ln w="9525" cap="flat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 sz="2400">
                <a:solidFill>
                  <a:srgbClr val="fcf8f7"/>
                </a:solidFill>
                <a:latin typeface="+mj-lt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1407863" y="2817376"/>
              <a:ext cx="2160270" cy="1233877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Position 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Detect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1609223" y="1171387"/>
              <a:ext cx="1747922" cy="471712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Image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35" name="TextBox 6"/>
            <p:cNvSpPr txBox="1"/>
            <p:nvPr/>
          </p:nvSpPr>
          <p:spPr>
            <a:xfrm>
              <a:off x="1421900" y="5214371"/>
              <a:ext cx="2160270" cy="1234321"/>
            </a:xfrm>
            <a:prstGeom prst="rect">
              <a:avLst/>
            </a:prstGeom>
            <a:noFill/>
            <a:ln w="25400">
              <a:solidFill>
                <a:srgbClr val="262626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Verify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Bounding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Boxes</a:t>
              </a:r>
  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cxnSp>
          <p:nvCxnSpPr>
            <p:cNvPr id="36" name=""/>
            <p:cNvCxnSpPr>
              <a:stCxn id="34" idx="2"/>
              <a:endCxn id="33" idx="0"/>
            </p:cNvCxnSpPr>
            <p:nvPr/>
          </p:nvCxnSpPr>
          <p:spPr>
            <a:xfrm rot="16200000" flipH="1">
              <a:off x="1898453" y="2227830"/>
              <a:ext cx="1174277" cy="4814"/>
            </a:xfrm>
            <a:prstGeom prst="straightConnector1">
              <a:avLst/>
            </a:prstGeom>
            <a:ln w="25400">
              <a:solidFill>
                <a:srgbClr val="404040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>
              <a:stCxn id="33" idx="2"/>
              <a:endCxn id="35" idx="0"/>
            </p:cNvCxnSpPr>
            <p:nvPr/>
          </p:nvCxnSpPr>
          <p:spPr>
            <a:xfrm rot="16200000" flipH="1">
              <a:off x="1913457" y="4625793"/>
              <a:ext cx="1163118" cy="14037"/>
            </a:xfrm>
            <a:prstGeom prst="straightConnector1">
              <a:avLst/>
            </a:prstGeom>
            <a:ln w="25400">
              <a:solidFill>
                <a:srgbClr val="262626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6"/>
            <p:cNvSpPr txBox="1"/>
            <p:nvPr/>
          </p:nvSpPr>
          <p:spPr>
            <a:xfrm>
              <a:off x="3562682" y="3044189"/>
              <a:ext cx="1605884" cy="7749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Pretrained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Hand-detecting 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Yolo v3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654591" y="5434576"/>
              <a:ext cx="1505622" cy="7738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Roboflow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+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augmentation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  <p:sp>
          <p:nvSpPr>
            <p:cNvPr id="55" name="TextBox 6"/>
            <p:cNvSpPr txBox="1"/>
            <p:nvPr/>
          </p:nvSpPr>
          <p:spPr>
            <a:xfrm>
              <a:off x="3395580" y="1256162"/>
              <a:ext cx="1605884" cy="31355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1e292e"/>
                  </a:solidFill>
                  <a:latin typeface="Caveat"/>
                  <a:cs typeface="Arial"/>
                </a:rPr>
                <a:t>Original Videos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Caveat"/>
                <a:cs typeface="Arial"/>
              </a:endParaRPr>
            </a:p>
          </p:txBody>
        </p:sp>
      </p:grpSp>
      <p:sp>
        <p:nvSpPr>
          <p:cNvPr id="46" name="직사각형 22"/>
          <p:cNvSpPr/>
          <p:nvPr/>
        </p:nvSpPr>
        <p:spPr>
          <a:xfrm>
            <a:off x="2392531" y="5036970"/>
            <a:ext cx="2441824" cy="3962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Montserrat Black"/>
              </a:rPr>
              <a:t>R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esults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Black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2395616" y="5462502"/>
            <a:ext cx="1913079" cy="8237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train: 20649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valid: 2472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test: 2556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sp>
        <p:nvSpPr>
          <p:cNvPr id="48" name="직사각형 22"/>
          <p:cNvSpPr/>
          <p:nvPr/>
        </p:nvSpPr>
        <p:spPr>
          <a:xfrm>
            <a:off x="3271630" y="2161622"/>
            <a:ext cx="2441824" cy="396240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Montserrat Black"/>
              </a:rPr>
              <a:t>A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ugmentation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Black"/>
            </a:endParaRPr>
          </a:p>
        </p:txBody>
      </p:sp>
      <p:sp>
        <p:nvSpPr>
          <p:cNvPr id="49" name="TextBox 26"/>
          <p:cNvSpPr txBox="1"/>
          <p:nvPr/>
        </p:nvSpPr>
        <p:spPr>
          <a:xfrm>
            <a:off x="3279396" y="2570445"/>
            <a:ext cx="1913078" cy="10722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Hue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Exposure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Saturation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Brightness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sp>
        <p:nvSpPr>
          <p:cNvPr id="50" name="직사각형 22"/>
          <p:cNvSpPr/>
          <p:nvPr/>
        </p:nvSpPr>
        <p:spPr>
          <a:xfrm>
            <a:off x="590749" y="2150644"/>
            <a:ext cx="2441823" cy="396241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26262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Montserrat Black"/>
              </a:rPr>
              <a:t>O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Black"/>
              </a:rPr>
              <a:t>riginal Videos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Black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598515" y="2559468"/>
            <a:ext cx="1913077" cy="15577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K: 32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L: 33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paper: 31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rock: 31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scissor: 32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1e292e"/>
                </a:solidFill>
                <a:latin typeface="Montserrat Light"/>
                <a:ea typeface="Arial Unicode MS"/>
                <a:cs typeface="Montserrat Light"/>
              </a:rPr>
              <a:t>W: 32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1e292e"/>
              </a:solidFill>
              <a:latin typeface="Montserrat Light"/>
              <a:ea typeface="Arial Unicode MS"/>
              <a:cs typeface="Montserrat Light"/>
            </a:endParaRPr>
          </a:p>
        </p:txBody>
      </p:sp>
      <p:sp>
        <p:nvSpPr>
          <p:cNvPr id="52" name=""/>
          <p:cNvSpPr/>
          <p:nvPr/>
        </p:nvSpPr>
        <p:spPr>
          <a:xfrm>
            <a:off x="2504407" y="2108868"/>
            <a:ext cx="501316" cy="534737"/>
          </a:xfrm>
          <a:prstGeom prst="ellipse">
            <a:avLst/>
          </a:prstGeom>
          <a:solidFill>
            <a:srgbClr val="1e292e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en-US" altLang="ko-KR" sz="3000">
                <a:solidFill>
                  <a:srgbClr val="fcf8f7"/>
                </a:solidFill>
                <a:latin typeface="+mj-lt"/>
              </a:rPr>
              <a:t>+</a:t>
            </a:r>
            <a:endParaRPr lang="en-US" altLang="ko-KR" sz="30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54" name=""/>
          <p:cNvSpPr/>
          <p:nvPr/>
        </p:nvSpPr>
        <p:spPr>
          <a:xfrm>
            <a:off x="2560554" y="4460839"/>
            <a:ext cx="467921" cy="5105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e292e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en-US" altLang="ko-KR" sz="2700">
                <a:solidFill>
                  <a:srgbClr val="fcf8f7"/>
                </a:solidFill>
                <a:latin typeface="+mj-lt"/>
              </a:rPr>
              <a:t>=</a:t>
            </a:r>
            <a:endParaRPr lang="en-US" altLang="ko-KR" sz="27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56" name=""/>
          <p:cNvSpPr/>
          <p:nvPr/>
        </p:nvSpPr>
        <p:spPr>
          <a:xfrm>
            <a:off x="548105" y="2029492"/>
            <a:ext cx="4528553" cy="22475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 sz="2400">
              <a:solidFill>
                <a:srgbClr val="fcf8f7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sz="quarter" idx="10"/>
          </p:nvPr>
        </p:nvSpPr>
        <p:spPr>
          <a:xfrm>
            <a:off x="4659086" y="1650881"/>
            <a:ext cx="2873828" cy="3853338"/>
          </a:xfrm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cf8f7"/>
                </a:solidFill>
                <a:latin typeface="+mj-lt"/>
              </a:rPr>
              <a:t/>
            </a:r>
            <a:endParaRPr lang="ko-KR" altLang="en-US" sz="240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0752" y="4649809"/>
            <a:ext cx="7654966" cy="156966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rgbClr val="2385ff"/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9600" b="0">
                <a:solidFill>
                  <a:schemeClr val="bg2">
                    <a:lumMod val="90000"/>
                  </a:schemeClr>
                </a:solidFill>
                <a:latin typeface="Caveat"/>
                <a:cs typeface="+mn-cs"/>
              </a:rPr>
              <a:t>Your name</a:t>
            </a:r>
            <a:endParaRPr lang="en-US" altLang="ko-KR" sz="9600" b="0">
              <a:solidFill>
                <a:schemeClr val="bg2">
                  <a:lumMod val="90000"/>
                </a:schemeClr>
              </a:solidFill>
              <a:latin typeface="Cavea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2535" y="522417"/>
            <a:ext cx="595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90000"/>
                  </a:schemeClr>
                </a:solidFill>
                <a:latin typeface="Caveat"/>
                <a:cs typeface="Arial"/>
              </a:rPr>
              <a:t>Skills and abilities</a:t>
            </a:r>
            <a:endParaRPr lang="ko-KR" altLang="en-US" sz="3200">
              <a:solidFill>
                <a:schemeClr val="bg2">
                  <a:lumMod val="90000"/>
                </a:schemeClr>
              </a:solidFill>
              <a:latin typeface="Caveat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0393" y="3028890"/>
            <a:ext cx="3442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Keyword 01</a:t>
            </a:r>
            <a:endParaRPr lang="ko-KR" altLang="en-US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70125" y="3028890"/>
            <a:ext cx="3442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Keyword 02</a:t>
            </a:r>
            <a:endParaRPr lang="ko-KR" altLang="en-US" sz="2000">
              <a:solidFill>
                <a:srgbClr val="1e292e"/>
              </a:solidFill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99856" y="3028890"/>
            <a:ext cx="3442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1e292e"/>
                </a:solidFill>
                <a:latin typeface="+mj-lt"/>
              </a:rPr>
              <a:t>Keyword 03</a:t>
            </a:r>
            <a:endParaRPr lang="ko-KR" altLang="en-US" sz="2000">
              <a:solidFill>
                <a:srgbClr val="1e292e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Black - Montserrat Light">
      <a:majorFont>
        <a:latin typeface="Montserrat Black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e292e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rgbClr val="fcf8f7"/>
            </a:solidFill>
            <a:latin typeface="+mj-lt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371</ep:Words>
  <ep:PresentationFormat>와이드스크린</ep:PresentationFormat>
  <ep:Paragraphs>122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PPTMON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2019-04-06T05:20:47.000</dcterms:created>
  <dc:creator>5</dc:creator>
  <cp:lastModifiedBy>hyenp</cp:lastModifiedBy>
  <dcterms:modified xsi:type="dcterms:W3CDTF">2021-08-08T16:34:35.058</dcterms:modified>
  <cp:revision>199</cp:revision>
  <dc:title>PowerPoint 프레젠테이션</dc:title>
  <cp:version/>
</cp:coreProperties>
</file>