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D17D024-2078-4305-99E7-8889590B6433}">
          <p14:sldIdLst>
            <p14:sldId id="257"/>
            <p14:sldId id="256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>
      <p:cViewPr>
        <p:scale>
          <a:sx n="100" d="100"/>
          <a:sy n="100" d="100"/>
        </p:scale>
        <p:origin x="113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8B6C3-7E87-4AB1-9FB8-832843C3289E}" type="doc">
      <dgm:prSet loTypeId="urn:microsoft.com/office/officeart/2009/3/layout/CircleRelationship" loCatId="relationship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sv-SE"/>
        </a:p>
      </dgm:t>
    </dgm:pt>
    <dgm:pt modelId="{A5EED060-AF39-4156-84E7-7ED6896F4453}">
      <dgm:prSet phldrT="[Text]" custT="1"/>
      <dgm:spPr/>
      <dgm:t>
        <a:bodyPr/>
        <a:lstStyle/>
        <a:p>
          <a:r>
            <a:rPr lang="en-US" sz="2000" dirty="0"/>
            <a:t>Evaluate</a:t>
          </a:r>
          <a:endParaRPr lang="sv-SE" sz="500" dirty="0"/>
        </a:p>
      </dgm:t>
    </dgm:pt>
    <dgm:pt modelId="{BBF8B69C-E269-4AE9-B32C-0FD6D63EE028}" type="parTrans" cxnId="{EB76D4F0-BABD-4F41-B536-1A302FE01335}">
      <dgm:prSet/>
      <dgm:spPr/>
      <dgm:t>
        <a:bodyPr/>
        <a:lstStyle/>
        <a:p>
          <a:endParaRPr lang="sv-SE"/>
        </a:p>
      </dgm:t>
    </dgm:pt>
    <dgm:pt modelId="{2C7B67EA-FA1F-43B5-8A26-851FFB4EEE0E}" type="sibTrans" cxnId="{EB76D4F0-BABD-4F41-B536-1A302FE01335}">
      <dgm:prSet/>
      <dgm:spPr/>
      <dgm:t>
        <a:bodyPr/>
        <a:lstStyle/>
        <a:p>
          <a:endParaRPr lang="sv-SE"/>
        </a:p>
      </dgm:t>
    </dgm:pt>
    <dgm:pt modelId="{8B3AA205-317D-451B-AC93-31A95603756D}">
      <dgm:prSet phldrT="[Text]" custT="1"/>
      <dgm:spPr/>
      <dgm:t>
        <a:bodyPr/>
        <a:lstStyle/>
        <a:p>
          <a:r>
            <a:rPr lang="en-US" sz="900" dirty="0"/>
            <a:t>Migrate all app ?</a:t>
          </a:r>
          <a:endParaRPr lang="sv-SE" sz="900" dirty="0"/>
        </a:p>
      </dgm:t>
    </dgm:pt>
    <dgm:pt modelId="{2448CEE9-3989-4347-85D8-67FBA8FAAADE}" type="parTrans" cxnId="{A8C2C0BB-D9CF-4529-B02C-7CB5F29ADAA6}">
      <dgm:prSet/>
      <dgm:spPr/>
      <dgm:t>
        <a:bodyPr/>
        <a:lstStyle/>
        <a:p>
          <a:endParaRPr lang="sv-SE"/>
        </a:p>
      </dgm:t>
    </dgm:pt>
    <dgm:pt modelId="{06A81E4D-4F9C-4F09-9F23-A1645242BCAE}" type="sibTrans" cxnId="{A8C2C0BB-D9CF-4529-B02C-7CB5F29ADAA6}">
      <dgm:prSet/>
      <dgm:spPr/>
      <dgm:t>
        <a:bodyPr/>
        <a:lstStyle/>
        <a:p>
          <a:endParaRPr lang="sv-SE"/>
        </a:p>
      </dgm:t>
    </dgm:pt>
    <dgm:pt modelId="{4AE06922-6BB1-49A5-A2A1-79CF7573362A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800" dirty="0"/>
            <a:t>Understanding about Legacy ?</a:t>
          </a:r>
          <a:endParaRPr lang="sv-SE" sz="800" dirty="0"/>
        </a:p>
      </dgm:t>
    </dgm:pt>
    <dgm:pt modelId="{14D6BFD4-240B-4D0B-9BC6-6E137D57D311}" type="parTrans" cxnId="{A07D5952-9AD5-4784-951E-32E16BF7AB4C}">
      <dgm:prSet/>
      <dgm:spPr/>
      <dgm:t>
        <a:bodyPr/>
        <a:lstStyle/>
        <a:p>
          <a:endParaRPr lang="sv-SE"/>
        </a:p>
      </dgm:t>
    </dgm:pt>
    <dgm:pt modelId="{50168A7F-DA85-402E-B092-D98E8AFB113D}" type="sibTrans" cxnId="{A07D5952-9AD5-4784-951E-32E16BF7AB4C}">
      <dgm:prSet/>
      <dgm:spPr/>
      <dgm:t>
        <a:bodyPr/>
        <a:lstStyle/>
        <a:p>
          <a:endParaRPr lang="sv-SE"/>
        </a:p>
      </dgm:t>
    </dgm:pt>
    <dgm:pt modelId="{2E469AE0-23AC-4A5A-B90A-0D9E9BC92B4E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700" dirty="0"/>
            <a:t>On Prem Optimization”</a:t>
          </a:r>
          <a:endParaRPr lang="sv-SE" sz="700" dirty="0"/>
        </a:p>
      </dgm:t>
    </dgm:pt>
    <dgm:pt modelId="{B6CDC2C6-0A18-43CB-821D-7DA2CA24528A}" type="parTrans" cxnId="{0C9CEB23-938F-46FE-85C3-5D6BCAC86DF6}">
      <dgm:prSet/>
      <dgm:spPr/>
      <dgm:t>
        <a:bodyPr/>
        <a:lstStyle/>
        <a:p>
          <a:endParaRPr lang="sv-SE"/>
        </a:p>
      </dgm:t>
    </dgm:pt>
    <dgm:pt modelId="{3860B27A-A223-4FA8-A71D-1A039F2AB1B0}" type="sibTrans" cxnId="{0C9CEB23-938F-46FE-85C3-5D6BCAC86DF6}">
      <dgm:prSet/>
      <dgm:spPr/>
      <dgm:t>
        <a:bodyPr/>
        <a:lstStyle/>
        <a:p>
          <a:endParaRPr lang="sv-SE"/>
        </a:p>
      </dgm:t>
    </dgm:pt>
    <dgm:pt modelId="{1652BD6D-92A3-46C9-AEA5-C86242D5EC0B}">
      <dgm:prSet phldrT="[Text]" custT="1"/>
      <dgm:spPr/>
    </dgm:pt>
    <dgm:pt modelId="{AA4A98F5-DB48-4CE8-AC6E-A2F0D024BF38}" type="parTrans" cxnId="{257B9E23-FA70-4563-8EBF-BE753A57C06F}">
      <dgm:prSet/>
      <dgm:spPr/>
      <dgm:t>
        <a:bodyPr/>
        <a:lstStyle/>
        <a:p>
          <a:endParaRPr lang="sv-SE"/>
        </a:p>
      </dgm:t>
    </dgm:pt>
    <dgm:pt modelId="{F1AF758A-1527-40CD-8180-45D58078F4AF}" type="sibTrans" cxnId="{257B9E23-FA70-4563-8EBF-BE753A57C06F}">
      <dgm:prSet/>
      <dgm:spPr/>
      <dgm:t>
        <a:bodyPr/>
        <a:lstStyle/>
        <a:p>
          <a:endParaRPr lang="sv-SE"/>
        </a:p>
      </dgm:t>
    </dgm:pt>
    <dgm:pt modelId="{F498154E-2DFF-4D32-98B3-B90D00D041DC}">
      <dgm:prSet phldrT="[Text]" custT="1"/>
      <dgm:spPr/>
    </dgm:pt>
    <dgm:pt modelId="{BBC27355-7DC3-4101-8E7D-CD84A3D9E220}" type="parTrans" cxnId="{AA3CB3F6-B6CB-4E0A-9ED3-BDEA39D9E194}">
      <dgm:prSet/>
      <dgm:spPr/>
      <dgm:t>
        <a:bodyPr/>
        <a:lstStyle/>
        <a:p>
          <a:endParaRPr lang="sv-SE"/>
        </a:p>
      </dgm:t>
    </dgm:pt>
    <dgm:pt modelId="{3D091E89-53EE-4714-B8D6-34B606AA5AFB}" type="sibTrans" cxnId="{AA3CB3F6-B6CB-4E0A-9ED3-BDEA39D9E194}">
      <dgm:prSet/>
      <dgm:spPr/>
      <dgm:t>
        <a:bodyPr/>
        <a:lstStyle/>
        <a:p>
          <a:endParaRPr lang="sv-SE"/>
        </a:p>
      </dgm:t>
    </dgm:pt>
    <dgm:pt modelId="{07BAFB7D-D602-492D-ABEF-660230784803}">
      <dgm:prSet phldrT="[Text]"/>
      <dgm:spPr/>
      <dgm:t>
        <a:bodyPr/>
        <a:lstStyle/>
        <a:p>
          <a:r>
            <a:rPr lang="en-US" dirty="0"/>
            <a:t>Migrate all Infra ?</a:t>
          </a:r>
          <a:endParaRPr lang="sv-SE" dirty="0"/>
        </a:p>
      </dgm:t>
    </dgm:pt>
    <dgm:pt modelId="{FFA73D5E-8EBA-4717-A67F-EA7DC9627625}" type="parTrans" cxnId="{CB5D1194-211A-46DA-A462-967D19390B2A}">
      <dgm:prSet/>
      <dgm:spPr/>
      <dgm:t>
        <a:bodyPr/>
        <a:lstStyle/>
        <a:p>
          <a:endParaRPr lang="sv-SE"/>
        </a:p>
      </dgm:t>
    </dgm:pt>
    <dgm:pt modelId="{AD67591C-3E45-4506-9E3A-90AC7469B66C}" type="sibTrans" cxnId="{CB5D1194-211A-46DA-A462-967D19390B2A}">
      <dgm:prSet/>
      <dgm:spPr/>
      <dgm:t>
        <a:bodyPr/>
        <a:lstStyle/>
        <a:p>
          <a:endParaRPr lang="sv-SE"/>
        </a:p>
      </dgm:t>
    </dgm:pt>
    <dgm:pt modelId="{2BB481ED-6499-4D6E-8B2A-29AD36A4612B}">
      <dgm:prSet phldrT="[Text]"/>
      <dgm:spPr/>
      <dgm:t>
        <a:bodyPr/>
        <a:lstStyle/>
        <a:p>
          <a:r>
            <a:rPr lang="en-US" dirty="0"/>
            <a:t>Redesign ?</a:t>
          </a:r>
          <a:endParaRPr lang="sv-SE" dirty="0"/>
        </a:p>
      </dgm:t>
    </dgm:pt>
    <dgm:pt modelId="{9C2EE2BE-F3D3-478F-9D59-AB107C1CD61A}" type="parTrans" cxnId="{B9202834-8DB7-4EE1-BAF0-87BBB04DA4B5}">
      <dgm:prSet/>
      <dgm:spPr/>
      <dgm:t>
        <a:bodyPr/>
        <a:lstStyle/>
        <a:p>
          <a:endParaRPr lang="sv-SE"/>
        </a:p>
      </dgm:t>
    </dgm:pt>
    <dgm:pt modelId="{5887AC42-1B65-49B8-BA2D-857AFD9882B2}" type="sibTrans" cxnId="{B9202834-8DB7-4EE1-BAF0-87BBB04DA4B5}">
      <dgm:prSet/>
      <dgm:spPr/>
      <dgm:t>
        <a:bodyPr/>
        <a:lstStyle/>
        <a:p>
          <a:endParaRPr lang="sv-SE"/>
        </a:p>
      </dgm:t>
    </dgm:pt>
    <dgm:pt modelId="{D29B61BC-DBD3-44C2-94A1-25A5CBB57F8C}" type="pres">
      <dgm:prSet presAssocID="{4F88B6C3-7E87-4AB1-9FB8-832843C3289E}" presName="Name0" presStyleCnt="0">
        <dgm:presLayoutVars>
          <dgm:chMax val="1"/>
          <dgm:chPref val="1"/>
        </dgm:presLayoutVars>
      </dgm:prSet>
      <dgm:spPr/>
    </dgm:pt>
    <dgm:pt modelId="{1AA32D8F-83EB-402C-B0A8-452EB4D89B09}" type="pres">
      <dgm:prSet presAssocID="{A5EED060-AF39-4156-84E7-7ED6896F4453}" presName="Parent" presStyleLbl="node0" presStyleIdx="0" presStyleCnt="1" custScaleX="85879" custScaleY="68354">
        <dgm:presLayoutVars>
          <dgm:chMax val="5"/>
          <dgm:chPref val="5"/>
        </dgm:presLayoutVars>
      </dgm:prSet>
      <dgm:spPr/>
    </dgm:pt>
    <dgm:pt modelId="{A9E50268-0E0D-4079-B088-C251BEC5432D}" type="pres">
      <dgm:prSet presAssocID="{A5EED060-AF39-4156-84E7-7ED6896F4453}" presName="Accent2" presStyleLbl="node1" presStyleIdx="0" presStyleCnt="19"/>
      <dgm:spPr/>
    </dgm:pt>
    <dgm:pt modelId="{37078A58-730F-40A4-9D90-7865A274C8AF}" type="pres">
      <dgm:prSet presAssocID="{A5EED060-AF39-4156-84E7-7ED6896F4453}" presName="Accent3" presStyleLbl="node1" presStyleIdx="1" presStyleCnt="19"/>
      <dgm:spPr/>
    </dgm:pt>
    <dgm:pt modelId="{94D9F855-7D01-4D67-92E8-D3296073CD40}" type="pres">
      <dgm:prSet presAssocID="{A5EED060-AF39-4156-84E7-7ED6896F4453}" presName="Accent4" presStyleLbl="node1" presStyleIdx="2" presStyleCnt="19"/>
      <dgm:spPr/>
    </dgm:pt>
    <dgm:pt modelId="{9FFD9350-728B-4332-9BA3-FFF5E69F1405}" type="pres">
      <dgm:prSet presAssocID="{A5EED060-AF39-4156-84E7-7ED6896F4453}" presName="Accent5" presStyleLbl="node1" presStyleIdx="3" presStyleCnt="19"/>
      <dgm:spPr/>
    </dgm:pt>
    <dgm:pt modelId="{6343210D-8942-4BE7-B1B6-A5BD1101D367}" type="pres">
      <dgm:prSet presAssocID="{A5EED060-AF39-4156-84E7-7ED6896F4453}" presName="Accent6" presStyleLbl="node1" presStyleIdx="4" presStyleCnt="19"/>
      <dgm:spPr/>
    </dgm:pt>
    <dgm:pt modelId="{EAE749AD-192C-4072-AE85-2B3518DB3779}" type="pres">
      <dgm:prSet presAssocID="{8B3AA205-317D-451B-AC93-31A95603756D}" presName="Child1" presStyleLbl="node1" presStyleIdx="5" presStyleCnt="19" custLinFactNeighborX="-28167" custLinFactNeighborY="-82778">
        <dgm:presLayoutVars>
          <dgm:chMax val="0"/>
          <dgm:chPref val="0"/>
        </dgm:presLayoutVars>
      </dgm:prSet>
      <dgm:spPr/>
    </dgm:pt>
    <dgm:pt modelId="{FD7CF349-BB39-4635-A68C-6DD081EBBFB7}" type="pres">
      <dgm:prSet presAssocID="{8B3AA205-317D-451B-AC93-31A95603756D}" presName="Accent7" presStyleCnt="0"/>
      <dgm:spPr/>
    </dgm:pt>
    <dgm:pt modelId="{01BEA81E-5133-4D12-A98C-B249A2DBCAA8}" type="pres">
      <dgm:prSet presAssocID="{8B3AA205-317D-451B-AC93-31A95603756D}" presName="AccentHold1" presStyleLbl="node1" presStyleIdx="6" presStyleCnt="19"/>
      <dgm:spPr/>
    </dgm:pt>
    <dgm:pt modelId="{6656F10F-D52D-478E-82D2-240250046B92}" type="pres">
      <dgm:prSet presAssocID="{8B3AA205-317D-451B-AC93-31A95603756D}" presName="Accent8" presStyleCnt="0"/>
      <dgm:spPr/>
    </dgm:pt>
    <dgm:pt modelId="{DAE141C7-9E52-47F8-BC02-0807C4A84F02}" type="pres">
      <dgm:prSet presAssocID="{8B3AA205-317D-451B-AC93-31A95603756D}" presName="AccentHold2" presStyleLbl="node1" presStyleIdx="7" presStyleCnt="19" custScaleX="93973" custScaleY="91481" custLinFactNeighborX="97851" custLinFactNeighborY="6464"/>
      <dgm:spPr/>
    </dgm:pt>
    <dgm:pt modelId="{18EA875B-1521-47C8-B5B8-4BC7F9564D1B}" type="pres">
      <dgm:prSet presAssocID="{07BAFB7D-D602-492D-ABEF-660230784803}" presName="Child2" presStyleLbl="node1" presStyleIdx="8" presStyleCnt="19" custScaleX="150106" custLinFactNeighborX="-22076" custLinFactNeighborY="-4489">
        <dgm:presLayoutVars>
          <dgm:chMax val="0"/>
          <dgm:chPref val="0"/>
        </dgm:presLayoutVars>
      </dgm:prSet>
      <dgm:spPr/>
    </dgm:pt>
    <dgm:pt modelId="{A17511E9-C5B5-4BB9-BE8E-98B46D84584E}" type="pres">
      <dgm:prSet presAssocID="{07BAFB7D-D602-492D-ABEF-660230784803}" presName="Accent9" presStyleCnt="0"/>
      <dgm:spPr/>
    </dgm:pt>
    <dgm:pt modelId="{6DD6EB9F-52B5-4A67-A227-6F5569D363E2}" type="pres">
      <dgm:prSet presAssocID="{07BAFB7D-D602-492D-ABEF-660230784803}" presName="AccentHold1" presStyleLbl="node1" presStyleIdx="9" presStyleCnt="19"/>
      <dgm:spPr/>
    </dgm:pt>
    <dgm:pt modelId="{21440CC2-D260-453E-A0B7-920AE022D5ED}" type="pres">
      <dgm:prSet presAssocID="{07BAFB7D-D602-492D-ABEF-660230784803}" presName="Accent10" presStyleCnt="0"/>
      <dgm:spPr/>
    </dgm:pt>
    <dgm:pt modelId="{F5B9D006-5180-42EC-B92E-57325421AD0A}" type="pres">
      <dgm:prSet presAssocID="{07BAFB7D-D602-492D-ABEF-660230784803}" presName="AccentHold2" presStyleLbl="node1" presStyleIdx="10" presStyleCnt="19"/>
      <dgm:spPr/>
    </dgm:pt>
    <dgm:pt modelId="{8FBD612C-9BB0-44B3-B2BE-24D74D2E7D41}" type="pres">
      <dgm:prSet presAssocID="{07BAFB7D-D602-492D-ABEF-660230784803}" presName="Accent11" presStyleCnt="0"/>
      <dgm:spPr/>
    </dgm:pt>
    <dgm:pt modelId="{5555B9A7-F6AC-420B-AF66-07D5CF5602BC}" type="pres">
      <dgm:prSet presAssocID="{07BAFB7D-D602-492D-ABEF-660230784803}" presName="AccentHold3" presStyleLbl="node1" presStyleIdx="11" presStyleCnt="19"/>
      <dgm:spPr/>
    </dgm:pt>
    <dgm:pt modelId="{533532EA-8902-43FF-B936-69A44956C07A}" type="pres">
      <dgm:prSet presAssocID="{4AE06922-6BB1-49A5-A2A1-79CF7573362A}" presName="Child3" presStyleLbl="node1" presStyleIdx="12" presStyleCnt="19" custScaleX="136448" custScaleY="113588" custLinFactNeighborX="-82477" custLinFactNeighborY="47415">
        <dgm:presLayoutVars>
          <dgm:chMax val="0"/>
          <dgm:chPref val="0"/>
        </dgm:presLayoutVars>
      </dgm:prSet>
      <dgm:spPr/>
    </dgm:pt>
    <dgm:pt modelId="{FC5C309C-E559-4B03-BA93-480CDE0208E3}" type="pres">
      <dgm:prSet presAssocID="{4AE06922-6BB1-49A5-A2A1-79CF7573362A}" presName="Accent12" presStyleCnt="0"/>
      <dgm:spPr/>
    </dgm:pt>
    <dgm:pt modelId="{3901E236-917F-4E35-815D-BAA7B4962AC3}" type="pres">
      <dgm:prSet presAssocID="{4AE06922-6BB1-49A5-A2A1-79CF7573362A}" presName="AccentHold1" presStyleLbl="node1" presStyleIdx="13" presStyleCnt="19"/>
      <dgm:spPr/>
    </dgm:pt>
    <dgm:pt modelId="{33F2DE19-F6F0-43D2-9614-9C9A453D4A78}" type="pres">
      <dgm:prSet presAssocID="{2BB481ED-6499-4D6E-8B2A-29AD36A4612B}" presName="Child4" presStyleLbl="node1" presStyleIdx="14" presStyleCnt="19" custScaleX="136448" custScaleY="113588" custLinFactNeighborX="-82477" custLinFactNeighborY="47415">
        <dgm:presLayoutVars>
          <dgm:chMax val="0"/>
          <dgm:chPref val="0"/>
        </dgm:presLayoutVars>
      </dgm:prSet>
      <dgm:spPr/>
    </dgm:pt>
    <dgm:pt modelId="{9C9F5BF9-7551-4EE7-A667-F4DD3B0C121B}" type="pres">
      <dgm:prSet presAssocID="{2BB481ED-6499-4D6E-8B2A-29AD36A4612B}" presName="Accent13" presStyleCnt="0"/>
      <dgm:spPr/>
    </dgm:pt>
    <dgm:pt modelId="{48985C21-B0C7-49E1-848B-D27975380B82}" type="pres">
      <dgm:prSet presAssocID="{2BB481ED-6499-4D6E-8B2A-29AD36A4612B}" presName="AccentHold1" presStyleLbl="node1" presStyleIdx="15" presStyleCnt="19"/>
      <dgm:spPr/>
    </dgm:pt>
    <dgm:pt modelId="{D7CB2654-1B8B-4AF5-91F2-3BDC04B94632}" type="pres">
      <dgm:prSet presAssocID="{2E469AE0-23AC-4A5A-B90A-0D9E9BC92B4E}" presName="Child5" presStyleLbl="node1" presStyleIdx="16" presStyleCnt="19" custScaleX="117358">
        <dgm:presLayoutVars>
          <dgm:chMax val="0"/>
          <dgm:chPref val="0"/>
        </dgm:presLayoutVars>
      </dgm:prSet>
      <dgm:spPr/>
    </dgm:pt>
    <dgm:pt modelId="{4869326D-6F2C-48C8-8A8C-3D4BF532CC56}" type="pres">
      <dgm:prSet presAssocID="{2E469AE0-23AC-4A5A-B90A-0D9E9BC92B4E}" presName="Accent15" presStyleCnt="0"/>
      <dgm:spPr/>
    </dgm:pt>
    <dgm:pt modelId="{E23211C1-FA74-4580-9F79-30AB64FE8441}" type="pres">
      <dgm:prSet presAssocID="{2E469AE0-23AC-4A5A-B90A-0D9E9BC92B4E}" presName="AccentHold2" presStyleLbl="node1" presStyleIdx="17" presStyleCnt="19"/>
      <dgm:spPr/>
    </dgm:pt>
    <dgm:pt modelId="{43DB82D3-C2CD-487C-A206-24942CC85437}" type="pres">
      <dgm:prSet presAssocID="{2E469AE0-23AC-4A5A-B90A-0D9E9BC92B4E}" presName="Accent16" presStyleCnt="0"/>
      <dgm:spPr/>
    </dgm:pt>
    <dgm:pt modelId="{B4AB478D-7FE1-4480-9674-9FDA0FBD55F0}" type="pres">
      <dgm:prSet presAssocID="{2E469AE0-23AC-4A5A-B90A-0D9E9BC92B4E}" presName="AccentHold3" presStyleLbl="node1" presStyleIdx="18" presStyleCnt="19"/>
      <dgm:spPr/>
    </dgm:pt>
  </dgm:ptLst>
  <dgm:cxnLst>
    <dgm:cxn modelId="{F01BE107-183B-44AE-B2B5-C4AC152F1AE1}" type="presOf" srcId="{8B3AA205-317D-451B-AC93-31A95603756D}" destId="{EAE749AD-192C-4072-AE85-2B3518DB3779}" srcOrd="0" destOrd="0" presId="urn:microsoft.com/office/officeart/2009/3/layout/CircleRelationship"/>
    <dgm:cxn modelId="{257B9E23-FA70-4563-8EBF-BE753A57C06F}" srcId="{A5EED060-AF39-4156-84E7-7ED6896F4453}" destId="{1652BD6D-92A3-46C9-AEA5-C86242D5EC0B}" srcOrd="5" destOrd="0" parTransId="{AA4A98F5-DB48-4CE8-AC6E-A2F0D024BF38}" sibTransId="{F1AF758A-1527-40CD-8180-45D58078F4AF}"/>
    <dgm:cxn modelId="{0C9CEB23-938F-46FE-85C3-5D6BCAC86DF6}" srcId="{A5EED060-AF39-4156-84E7-7ED6896F4453}" destId="{2E469AE0-23AC-4A5A-B90A-0D9E9BC92B4E}" srcOrd="4" destOrd="0" parTransId="{B6CDC2C6-0A18-43CB-821D-7DA2CA24528A}" sibTransId="{3860B27A-A223-4FA8-A71D-1A039F2AB1B0}"/>
    <dgm:cxn modelId="{B9202834-8DB7-4EE1-BAF0-87BBB04DA4B5}" srcId="{A5EED060-AF39-4156-84E7-7ED6896F4453}" destId="{2BB481ED-6499-4D6E-8B2A-29AD36A4612B}" srcOrd="3" destOrd="0" parTransId="{9C2EE2BE-F3D3-478F-9D59-AB107C1CD61A}" sibTransId="{5887AC42-1B65-49B8-BA2D-857AFD9882B2}"/>
    <dgm:cxn modelId="{BC7EDB3B-5040-4BED-B5F3-AC12834589D0}" type="presOf" srcId="{07BAFB7D-D602-492D-ABEF-660230784803}" destId="{18EA875B-1521-47C8-B5B8-4BC7F9564D1B}" srcOrd="0" destOrd="0" presId="urn:microsoft.com/office/officeart/2009/3/layout/CircleRelationship"/>
    <dgm:cxn modelId="{7360B964-DD7C-4897-AE3A-FCFB4F8B2AB2}" type="presOf" srcId="{4F88B6C3-7E87-4AB1-9FB8-832843C3289E}" destId="{D29B61BC-DBD3-44C2-94A1-25A5CBB57F8C}" srcOrd="0" destOrd="0" presId="urn:microsoft.com/office/officeart/2009/3/layout/CircleRelationship"/>
    <dgm:cxn modelId="{F48F0A65-14F8-4111-AE2C-503D625B26E6}" type="presOf" srcId="{A5EED060-AF39-4156-84E7-7ED6896F4453}" destId="{1AA32D8F-83EB-402C-B0A8-452EB4D89B09}" srcOrd="0" destOrd="0" presId="urn:microsoft.com/office/officeart/2009/3/layout/CircleRelationship"/>
    <dgm:cxn modelId="{A07D5952-9AD5-4784-951E-32E16BF7AB4C}" srcId="{A5EED060-AF39-4156-84E7-7ED6896F4453}" destId="{4AE06922-6BB1-49A5-A2A1-79CF7573362A}" srcOrd="2" destOrd="0" parTransId="{14D6BFD4-240B-4D0B-9BC6-6E137D57D311}" sibTransId="{50168A7F-DA85-402E-B092-D98E8AFB113D}"/>
    <dgm:cxn modelId="{6B21115A-B3B0-4A66-9097-FF23571AA595}" type="presOf" srcId="{2BB481ED-6499-4D6E-8B2A-29AD36A4612B}" destId="{33F2DE19-F6F0-43D2-9614-9C9A453D4A78}" srcOrd="0" destOrd="0" presId="urn:microsoft.com/office/officeart/2009/3/layout/CircleRelationship"/>
    <dgm:cxn modelId="{CB5D1194-211A-46DA-A462-967D19390B2A}" srcId="{A5EED060-AF39-4156-84E7-7ED6896F4453}" destId="{07BAFB7D-D602-492D-ABEF-660230784803}" srcOrd="1" destOrd="0" parTransId="{FFA73D5E-8EBA-4717-A67F-EA7DC9627625}" sibTransId="{AD67591C-3E45-4506-9E3A-90AC7469B66C}"/>
    <dgm:cxn modelId="{E0C91CA9-7E39-4D86-AD37-03A3970D3570}" type="presOf" srcId="{4AE06922-6BB1-49A5-A2A1-79CF7573362A}" destId="{533532EA-8902-43FF-B936-69A44956C07A}" srcOrd="0" destOrd="0" presId="urn:microsoft.com/office/officeart/2009/3/layout/CircleRelationship"/>
    <dgm:cxn modelId="{A8C2C0BB-D9CF-4529-B02C-7CB5F29ADAA6}" srcId="{A5EED060-AF39-4156-84E7-7ED6896F4453}" destId="{8B3AA205-317D-451B-AC93-31A95603756D}" srcOrd="0" destOrd="0" parTransId="{2448CEE9-3989-4347-85D8-67FBA8FAAADE}" sibTransId="{06A81E4D-4F9C-4F09-9F23-A1645242BCAE}"/>
    <dgm:cxn modelId="{082E46E6-879A-4468-A059-218FE00B2261}" type="presOf" srcId="{2E469AE0-23AC-4A5A-B90A-0D9E9BC92B4E}" destId="{D7CB2654-1B8B-4AF5-91F2-3BDC04B94632}" srcOrd="0" destOrd="0" presId="urn:microsoft.com/office/officeart/2009/3/layout/CircleRelationship"/>
    <dgm:cxn modelId="{EB76D4F0-BABD-4F41-B536-1A302FE01335}" srcId="{4F88B6C3-7E87-4AB1-9FB8-832843C3289E}" destId="{A5EED060-AF39-4156-84E7-7ED6896F4453}" srcOrd="0" destOrd="0" parTransId="{BBF8B69C-E269-4AE9-B32C-0FD6D63EE028}" sibTransId="{2C7B67EA-FA1F-43B5-8A26-851FFB4EEE0E}"/>
    <dgm:cxn modelId="{AA3CB3F6-B6CB-4E0A-9ED3-BDEA39D9E194}" srcId="{A5EED060-AF39-4156-84E7-7ED6896F4453}" destId="{F498154E-2DFF-4D32-98B3-B90D00D041DC}" srcOrd="6" destOrd="0" parTransId="{BBC27355-7DC3-4101-8E7D-CD84A3D9E220}" sibTransId="{3D091E89-53EE-4714-B8D6-34B606AA5AFB}"/>
    <dgm:cxn modelId="{90FED629-279D-4B8B-B3AC-8AEC9556FA70}" type="presParOf" srcId="{D29B61BC-DBD3-44C2-94A1-25A5CBB57F8C}" destId="{1AA32D8F-83EB-402C-B0A8-452EB4D89B09}" srcOrd="0" destOrd="0" presId="urn:microsoft.com/office/officeart/2009/3/layout/CircleRelationship"/>
    <dgm:cxn modelId="{0FD74876-7372-458A-BFD1-24FFDCB605D8}" type="presParOf" srcId="{D29B61BC-DBD3-44C2-94A1-25A5CBB57F8C}" destId="{A9E50268-0E0D-4079-B088-C251BEC5432D}" srcOrd="1" destOrd="0" presId="urn:microsoft.com/office/officeart/2009/3/layout/CircleRelationship"/>
    <dgm:cxn modelId="{9B66C0F3-4E7A-48D2-9CC3-19384A14801F}" type="presParOf" srcId="{D29B61BC-DBD3-44C2-94A1-25A5CBB57F8C}" destId="{37078A58-730F-40A4-9D90-7865A274C8AF}" srcOrd="2" destOrd="0" presId="urn:microsoft.com/office/officeart/2009/3/layout/CircleRelationship"/>
    <dgm:cxn modelId="{1BF67176-1A57-45F0-8B49-45348288601E}" type="presParOf" srcId="{D29B61BC-DBD3-44C2-94A1-25A5CBB57F8C}" destId="{94D9F855-7D01-4D67-92E8-D3296073CD40}" srcOrd="3" destOrd="0" presId="urn:microsoft.com/office/officeart/2009/3/layout/CircleRelationship"/>
    <dgm:cxn modelId="{A82D1841-A41B-432A-8C17-4FF081E4C76F}" type="presParOf" srcId="{D29B61BC-DBD3-44C2-94A1-25A5CBB57F8C}" destId="{9FFD9350-728B-4332-9BA3-FFF5E69F1405}" srcOrd="4" destOrd="0" presId="urn:microsoft.com/office/officeart/2009/3/layout/CircleRelationship"/>
    <dgm:cxn modelId="{E9D4BC14-FE8E-4C1B-B998-FD34943829F1}" type="presParOf" srcId="{D29B61BC-DBD3-44C2-94A1-25A5CBB57F8C}" destId="{6343210D-8942-4BE7-B1B6-A5BD1101D367}" srcOrd="5" destOrd="0" presId="urn:microsoft.com/office/officeart/2009/3/layout/CircleRelationship"/>
    <dgm:cxn modelId="{5537C0D6-89A2-4809-9166-CC5F0DBBD131}" type="presParOf" srcId="{D29B61BC-DBD3-44C2-94A1-25A5CBB57F8C}" destId="{EAE749AD-192C-4072-AE85-2B3518DB3779}" srcOrd="6" destOrd="0" presId="urn:microsoft.com/office/officeart/2009/3/layout/CircleRelationship"/>
    <dgm:cxn modelId="{611ACA4B-35F4-4D6D-AC91-15AE4A106DDA}" type="presParOf" srcId="{D29B61BC-DBD3-44C2-94A1-25A5CBB57F8C}" destId="{FD7CF349-BB39-4635-A68C-6DD081EBBFB7}" srcOrd="7" destOrd="0" presId="urn:microsoft.com/office/officeart/2009/3/layout/CircleRelationship"/>
    <dgm:cxn modelId="{D7109A89-7988-4328-84EC-7489E746556A}" type="presParOf" srcId="{FD7CF349-BB39-4635-A68C-6DD081EBBFB7}" destId="{01BEA81E-5133-4D12-A98C-B249A2DBCAA8}" srcOrd="0" destOrd="0" presId="urn:microsoft.com/office/officeart/2009/3/layout/CircleRelationship"/>
    <dgm:cxn modelId="{3D22C46E-DAA8-4119-95B6-C1D014FBA722}" type="presParOf" srcId="{D29B61BC-DBD3-44C2-94A1-25A5CBB57F8C}" destId="{6656F10F-D52D-478E-82D2-240250046B92}" srcOrd="8" destOrd="0" presId="urn:microsoft.com/office/officeart/2009/3/layout/CircleRelationship"/>
    <dgm:cxn modelId="{0D90DD08-363C-412B-BC83-91E69FDF2329}" type="presParOf" srcId="{6656F10F-D52D-478E-82D2-240250046B92}" destId="{DAE141C7-9E52-47F8-BC02-0807C4A84F02}" srcOrd="0" destOrd="0" presId="urn:microsoft.com/office/officeart/2009/3/layout/CircleRelationship"/>
    <dgm:cxn modelId="{56FAEDA7-CC51-4DE7-AF32-8ABC80EE86D3}" type="presParOf" srcId="{D29B61BC-DBD3-44C2-94A1-25A5CBB57F8C}" destId="{18EA875B-1521-47C8-B5B8-4BC7F9564D1B}" srcOrd="9" destOrd="0" presId="urn:microsoft.com/office/officeart/2009/3/layout/CircleRelationship"/>
    <dgm:cxn modelId="{24D5DD07-E317-4082-BD5B-5DC29DF501FC}" type="presParOf" srcId="{D29B61BC-DBD3-44C2-94A1-25A5CBB57F8C}" destId="{A17511E9-C5B5-4BB9-BE8E-98B46D84584E}" srcOrd="10" destOrd="0" presId="urn:microsoft.com/office/officeart/2009/3/layout/CircleRelationship"/>
    <dgm:cxn modelId="{76F44149-49DB-4643-AD17-7075C78C805E}" type="presParOf" srcId="{A17511E9-C5B5-4BB9-BE8E-98B46D84584E}" destId="{6DD6EB9F-52B5-4A67-A227-6F5569D363E2}" srcOrd="0" destOrd="0" presId="urn:microsoft.com/office/officeart/2009/3/layout/CircleRelationship"/>
    <dgm:cxn modelId="{139E26ED-8936-4EB7-8140-31996B72FF5F}" type="presParOf" srcId="{D29B61BC-DBD3-44C2-94A1-25A5CBB57F8C}" destId="{21440CC2-D260-453E-A0B7-920AE022D5ED}" srcOrd="11" destOrd="0" presId="urn:microsoft.com/office/officeart/2009/3/layout/CircleRelationship"/>
    <dgm:cxn modelId="{B23B36B6-07AE-486B-A9D6-1BC6A6A84276}" type="presParOf" srcId="{21440CC2-D260-453E-A0B7-920AE022D5ED}" destId="{F5B9D006-5180-42EC-B92E-57325421AD0A}" srcOrd="0" destOrd="0" presId="urn:microsoft.com/office/officeart/2009/3/layout/CircleRelationship"/>
    <dgm:cxn modelId="{50C92E60-5931-4D47-86AD-1EC91FDFDDEF}" type="presParOf" srcId="{D29B61BC-DBD3-44C2-94A1-25A5CBB57F8C}" destId="{8FBD612C-9BB0-44B3-B2BE-24D74D2E7D41}" srcOrd="12" destOrd="0" presId="urn:microsoft.com/office/officeart/2009/3/layout/CircleRelationship"/>
    <dgm:cxn modelId="{8D0015A2-33F3-4A56-B564-77657189B11C}" type="presParOf" srcId="{8FBD612C-9BB0-44B3-B2BE-24D74D2E7D41}" destId="{5555B9A7-F6AC-420B-AF66-07D5CF5602BC}" srcOrd="0" destOrd="0" presId="urn:microsoft.com/office/officeart/2009/3/layout/CircleRelationship"/>
    <dgm:cxn modelId="{34111ECA-5CB1-4A4F-A6F7-F3633274A771}" type="presParOf" srcId="{D29B61BC-DBD3-44C2-94A1-25A5CBB57F8C}" destId="{533532EA-8902-43FF-B936-69A44956C07A}" srcOrd="13" destOrd="0" presId="urn:microsoft.com/office/officeart/2009/3/layout/CircleRelationship"/>
    <dgm:cxn modelId="{3F2F5C45-1CBC-49A9-BFBB-0C47D9DC377F}" type="presParOf" srcId="{D29B61BC-DBD3-44C2-94A1-25A5CBB57F8C}" destId="{FC5C309C-E559-4B03-BA93-480CDE0208E3}" srcOrd="14" destOrd="0" presId="urn:microsoft.com/office/officeart/2009/3/layout/CircleRelationship"/>
    <dgm:cxn modelId="{18850A3E-DB83-412C-9CC8-86D2EBB49FDD}" type="presParOf" srcId="{FC5C309C-E559-4B03-BA93-480CDE0208E3}" destId="{3901E236-917F-4E35-815D-BAA7B4962AC3}" srcOrd="0" destOrd="0" presId="urn:microsoft.com/office/officeart/2009/3/layout/CircleRelationship"/>
    <dgm:cxn modelId="{0CB7BC6C-6A99-40CB-B494-3FC904C80F07}" type="presParOf" srcId="{D29B61BC-DBD3-44C2-94A1-25A5CBB57F8C}" destId="{33F2DE19-F6F0-43D2-9614-9C9A453D4A78}" srcOrd="15" destOrd="0" presId="urn:microsoft.com/office/officeart/2009/3/layout/CircleRelationship"/>
    <dgm:cxn modelId="{EE2C96D6-47E0-4CC9-B401-BD6C9B009875}" type="presParOf" srcId="{D29B61BC-DBD3-44C2-94A1-25A5CBB57F8C}" destId="{9C9F5BF9-7551-4EE7-A667-F4DD3B0C121B}" srcOrd="16" destOrd="0" presId="urn:microsoft.com/office/officeart/2009/3/layout/CircleRelationship"/>
    <dgm:cxn modelId="{B6573C24-22F2-4769-B159-A0D4AC115394}" type="presParOf" srcId="{9C9F5BF9-7551-4EE7-A667-F4DD3B0C121B}" destId="{48985C21-B0C7-49E1-848B-D27975380B82}" srcOrd="0" destOrd="0" presId="urn:microsoft.com/office/officeart/2009/3/layout/CircleRelationship"/>
    <dgm:cxn modelId="{815A6610-C50F-483A-BB19-E939EFD3E946}" type="presParOf" srcId="{D29B61BC-DBD3-44C2-94A1-25A5CBB57F8C}" destId="{D7CB2654-1B8B-4AF5-91F2-3BDC04B94632}" srcOrd="17" destOrd="0" presId="urn:microsoft.com/office/officeart/2009/3/layout/CircleRelationship"/>
    <dgm:cxn modelId="{63C9BD11-3C9E-41B2-8FB8-7A9BF11EDA5D}" type="presParOf" srcId="{D29B61BC-DBD3-44C2-94A1-25A5CBB57F8C}" destId="{4869326D-6F2C-48C8-8A8C-3D4BF532CC56}" srcOrd="18" destOrd="0" presId="urn:microsoft.com/office/officeart/2009/3/layout/CircleRelationship"/>
    <dgm:cxn modelId="{07529F76-744C-4118-915B-26F4BF5AD78E}" type="presParOf" srcId="{4869326D-6F2C-48C8-8A8C-3D4BF532CC56}" destId="{E23211C1-FA74-4580-9F79-30AB64FE8441}" srcOrd="0" destOrd="0" presId="urn:microsoft.com/office/officeart/2009/3/layout/CircleRelationship"/>
    <dgm:cxn modelId="{8A1C8F25-59E6-41AF-B07F-F33448D73BB5}" type="presParOf" srcId="{D29B61BC-DBD3-44C2-94A1-25A5CBB57F8C}" destId="{43DB82D3-C2CD-487C-A206-24942CC85437}" srcOrd="19" destOrd="0" presId="urn:microsoft.com/office/officeart/2009/3/layout/CircleRelationship"/>
    <dgm:cxn modelId="{291FD32C-0C2B-40B3-B954-C8FB0A6B2908}" type="presParOf" srcId="{43DB82D3-C2CD-487C-A206-24942CC85437}" destId="{B4AB478D-7FE1-4480-9674-9FDA0FBD55F0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32D8F-83EB-402C-B0A8-452EB4D89B09}">
      <dsp:nvSpPr>
        <dsp:cNvPr id="0" name=""/>
        <dsp:cNvSpPr/>
      </dsp:nvSpPr>
      <dsp:spPr>
        <a:xfrm>
          <a:off x="831279" y="866497"/>
          <a:ext cx="1533415" cy="12207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</a:t>
          </a:r>
          <a:endParaRPr lang="sv-SE" sz="500" kern="1200" dirty="0"/>
        </a:p>
      </dsp:txBody>
      <dsp:txXfrm>
        <a:off x="1055842" y="1045265"/>
        <a:ext cx="1084289" cy="863171"/>
      </dsp:txXfrm>
    </dsp:sp>
    <dsp:sp modelId="{A9E50268-0E0D-4079-B088-C251BEC5432D}">
      <dsp:nvSpPr>
        <dsp:cNvPr id="0" name=""/>
        <dsp:cNvSpPr/>
      </dsp:nvSpPr>
      <dsp:spPr>
        <a:xfrm>
          <a:off x="1254244" y="2237022"/>
          <a:ext cx="143943" cy="1439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78A58-730F-40A4-9D90-7865A274C8AF}">
      <dsp:nvSpPr>
        <dsp:cNvPr id="0" name=""/>
        <dsp:cNvSpPr/>
      </dsp:nvSpPr>
      <dsp:spPr>
        <a:xfrm>
          <a:off x="2605771" y="1308668"/>
          <a:ext cx="143943" cy="143928"/>
        </a:xfrm>
        <a:prstGeom prst="ellipse">
          <a:avLst/>
        </a:prstGeom>
        <a:solidFill>
          <a:schemeClr val="accent3">
            <a:hueOff val="150589"/>
            <a:satOff val="5556"/>
            <a:lumOff val="-8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D9F855-7D01-4D67-92E8-D3296073CD40}">
      <dsp:nvSpPr>
        <dsp:cNvPr id="0" name=""/>
        <dsp:cNvSpPr/>
      </dsp:nvSpPr>
      <dsp:spPr>
        <a:xfrm>
          <a:off x="1917921" y="2390205"/>
          <a:ext cx="198516" cy="198818"/>
        </a:xfrm>
        <a:prstGeom prst="ellipse">
          <a:avLst/>
        </a:prstGeom>
        <a:solidFill>
          <a:schemeClr val="accent3">
            <a:hueOff val="301178"/>
            <a:satOff val="11111"/>
            <a:lumOff val="-163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FD9350-728B-4332-9BA3-FFF5E69F1405}">
      <dsp:nvSpPr>
        <dsp:cNvPr id="0" name=""/>
        <dsp:cNvSpPr/>
      </dsp:nvSpPr>
      <dsp:spPr>
        <a:xfrm>
          <a:off x="1294534" y="784654"/>
          <a:ext cx="143943" cy="143928"/>
        </a:xfrm>
        <a:prstGeom prst="ellipse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43210D-8942-4BE7-B1B6-A5BD1101D367}">
      <dsp:nvSpPr>
        <dsp:cNvPr id="0" name=""/>
        <dsp:cNvSpPr/>
      </dsp:nvSpPr>
      <dsp:spPr>
        <a:xfrm>
          <a:off x="841461" y="1608333"/>
          <a:ext cx="143943" cy="143928"/>
        </a:xfrm>
        <a:prstGeom prst="ellipse">
          <a:avLst/>
        </a:prstGeom>
        <a:solidFill>
          <a:schemeClr val="accent3">
            <a:hueOff val="602355"/>
            <a:satOff val="22222"/>
            <a:lumOff val="-326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E749AD-192C-4072-AE85-2B3518DB3779}">
      <dsp:nvSpPr>
        <dsp:cNvPr id="0" name=""/>
        <dsp:cNvSpPr/>
      </dsp:nvSpPr>
      <dsp:spPr>
        <a:xfrm>
          <a:off x="0" y="305255"/>
          <a:ext cx="725941" cy="726024"/>
        </a:xfrm>
        <a:prstGeom prst="ellipse">
          <a:avLst/>
        </a:prstGeom>
        <a:solidFill>
          <a:schemeClr val="accent3">
            <a:hueOff val="752944"/>
            <a:satOff val="27778"/>
            <a:lumOff val="-408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Migrate all app ?</a:t>
          </a:r>
          <a:endParaRPr lang="sv-SE" sz="900" kern="1200" dirty="0"/>
        </a:p>
      </dsp:txBody>
      <dsp:txXfrm>
        <a:off x="106312" y="411579"/>
        <a:ext cx="513317" cy="513376"/>
      </dsp:txXfrm>
    </dsp:sp>
    <dsp:sp modelId="{01BEA81E-5133-4D12-A98C-B249A2DBCAA8}">
      <dsp:nvSpPr>
        <dsp:cNvPr id="0" name=""/>
        <dsp:cNvSpPr/>
      </dsp:nvSpPr>
      <dsp:spPr>
        <a:xfrm>
          <a:off x="1523451" y="791037"/>
          <a:ext cx="198516" cy="198818"/>
        </a:xfrm>
        <a:prstGeom prst="ellips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E141C7-9E52-47F8-BC02-0807C4A84F02}">
      <dsp:nvSpPr>
        <dsp:cNvPr id="0" name=""/>
        <dsp:cNvSpPr/>
      </dsp:nvSpPr>
      <dsp:spPr>
        <a:xfrm>
          <a:off x="577555" y="1883309"/>
          <a:ext cx="337308" cy="328437"/>
        </a:xfrm>
        <a:prstGeom prst="ellipse">
          <a:avLst/>
        </a:prstGeom>
        <a:solidFill>
          <a:schemeClr val="accent3">
            <a:hueOff val="1054122"/>
            <a:satOff val="38889"/>
            <a:lumOff val="-5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EA875B-1521-47C8-B5B8-4BC7F9564D1B}">
      <dsp:nvSpPr>
        <dsp:cNvPr id="0" name=""/>
        <dsp:cNvSpPr/>
      </dsp:nvSpPr>
      <dsp:spPr>
        <a:xfrm>
          <a:off x="2332134" y="532181"/>
          <a:ext cx="1089682" cy="726024"/>
        </a:xfrm>
        <a:prstGeom prst="ellipse">
          <a:avLst/>
        </a:prstGeom>
        <a:solidFill>
          <a:schemeClr val="accent3">
            <a:hueOff val="1204711"/>
            <a:satOff val="44444"/>
            <a:lumOff val="-653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Migrate all Infra ?</a:t>
          </a:r>
          <a:endParaRPr lang="sv-SE" sz="900" kern="1200" dirty="0"/>
        </a:p>
      </dsp:txBody>
      <dsp:txXfrm>
        <a:off x="2491714" y="638505"/>
        <a:ext cx="770522" cy="513376"/>
      </dsp:txXfrm>
    </dsp:sp>
    <dsp:sp modelId="{6DD6EB9F-52B5-4A67-A227-6F5569D363E2}">
      <dsp:nvSpPr>
        <dsp:cNvPr id="0" name=""/>
        <dsp:cNvSpPr/>
      </dsp:nvSpPr>
      <dsp:spPr>
        <a:xfrm>
          <a:off x="2350116" y="1065809"/>
          <a:ext cx="198516" cy="198818"/>
        </a:xfrm>
        <a:prstGeom prst="ellips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B9D006-5180-42EC-B92E-57325421AD0A}">
      <dsp:nvSpPr>
        <dsp:cNvPr id="0" name=""/>
        <dsp:cNvSpPr/>
      </dsp:nvSpPr>
      <dsp:spPr>
        <a:xfrm>
          <a:off x="78892" y="2272127"/>
          <a:ext cx="143943" cy="143928"/>
        </a:xfrm>
        <a:prstGeom prst="ellipse">
          <a:avLst/>
        </a:prstGeom>
        <a:solidFill>
          <a:schemeClr val="accent3">
            <a:hueOff val="1505888"/>
            <a:satOff val="55556"/>
            <a:lumOff val="-817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55B9A7-F6AC-420B-AF66-07D5CF5602BC}">
      <dsp:nvSpPr>
        <dsp:cNvPr id="0" name=""/>
        <dsp:cNvSpPr/>
      </dsp:nvSpPr>
      <dsp:spPr>
        <a:xfrm>
          <a:off x="1513195" y="2067244"/>
          <a:ext cx="143943" cy="143928"/>
        </a:xfrm>
        <a:prstGeom prst="ellipse">
          <a:avLst/>
        </a:prstGeom>
        <a:solidFill>
          <a:schemeClr val="accent3">
            <a:hueOff val="1656477"/>
            <a:satOff val="61111"/>
            <a:lumOff val="-898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3532EA-8902-43FF-B936-69A44956C07A}">
      <dsp:nvSpPr>
        <dsp:cNvPr id="0" name=""/>
        <dsp:cNvSpPr/>
      </dsp:nvSpPr>
      <dsp:spPr>
        <a:xfrm>
          <a:off x="2284593" y="2114197"/>
          <a:ext cx="990533" cy="824676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Understanding about Legacy ?</a:t>
          </a:r>
          <a:endParaRPr lang="sv-SE" sz="800" kern="1200" dirty="0"/>
        </a:p>
      </dsp:txBody>
      <dsp:txXfrm>
        <a:off x="2429653" y="2234968"/>
        <a:ext cx="700413" cy="583134"/>
      </dsp:txXfrm>
    </dsp:sp>
    <dsp:sp modelId="{3901E236-917F-4E35-815D-BAA7B4962AC3}">
      <dsp:nvSpPr>
        <dsp:cNvPr id="0" name=""/>
        <dsp:cNvSpPr/>
      </dsp:nvSpPr>
      <dsp:spPr>
        <a:xfrm>
          <a:off x="2810881" y="1794067"/>
          <a:ext cx="143943" cy="143928"/>
        </a:xfrm>
        <a:prstGeom prst="ellipse">
          <a:avLst/>
        </a:prstGeom>
        <a:solidFill>
          <a:schemeClr val="accent3">
            <a:hueOff val="1957655"/>
            <a:satOff val="72222"/>
            <a:lumOff val="-1062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F2DE19-F6F0-43D2-9614-9C9A453D4A78}">
      <dsp:nvSpPr>
        <dsp:cNvPr id="0" name=""/>
        <dsp:cNvSpPr/>
      </dsp:nvSpPr>
      <dsp:spPr>
        <a:xfrm>
          <a:off x="200898" y="2391302"/>
          <a:ext cx="990533" cy="824676"/>
        </a:xfrm>
        <a:prstGeom prst="ellipse">
          <a:avLst/>
        </a:prstGeom>
        <a:solidFill>
          <a:schemeClr val="accent3">
            <a:hueOff val="2108244"/>
            <a:satOff val="77778"/>
            <a:lumOff val="-1143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Redesign ?</a:t>
          </a:r>
          <a:endParaRPr lang="sv-SE" sz="900" kern="1200" dirty="0"/>
        </a:p>
      </dsp:txBody>
      <dsp:txXfrm>
        <a:off x="345958" y="2512073"/>
        <a:ext cx="700413" cy="583134"/>
      </dsp:txXfrm>
    </dsp:sp>
    <dsp:sp modelId="{48985C21-B0C7-49E1-848B-D27975380B82}">
      <dsp:nvSpPr>
        <dsp:cNvPr id="0" name=""/>
        <dsp:cNvSpPr/>
      </dsp:nvSpPr>
      <dsp:spPr>
        <a:xfrm>
          <a:off x="1580222" y="2416055"/>
          <a:ext cx="143943" cy="143928"/>
        </a:xfrm>
        <a:prstGeom prst="ellipse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B2654-1B8B-4AF5-91F2-3BDC04B94632}">
      <dsp:nvSpPr>
        <dsp:cNvPr id="0" name=""/>
        <dsp:cNvSpPr/>
      </dsp:nvSpPr>
      <dsp:spPr>
        <a:xfrm>
          <a:off x="1561170" y="-24663"/>
          <a:ext cx="851950" cy="726024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On Prem Optimization”</a:t>
          </a:r>
          <a:endParaRPr lang="sv-SE" sz="700" kern="1200" dirty="0"/>
        </a:p>
      </dsp:txBody>
      <dsp:txXfrm>
        <a:off x="1685935" y="81661"/>
        <a:ext cx="602420" cy="513376"/>
      </dsp:txXfrm>
    </dsp:sp>
    <dsp:sp modelId="{E23211C1-FA74-4580-9F79-30AB64FE8441}">
      <dsp:nvSpPr>
        <dsp:cNvPr id="0" name=""/>
        <dsp:cNvSpPr/>
      </dsp:nvSpPr>
      <dsp:spPr>
        <a:xfrm>
          <a:off x="729017" y="762315"/>
          <a:ext cx="143943" cy="143928"/>
        </a:xfrm>
        <a:prstGeom prst="ellipse">
          <a:avLst/>
        </a:prstGeom>
        <a:solidFill>
          <a:schemeClr val="accent3">
            <a:hueOff val="2560010"/>
            <a:satOff val="94444"/>
            <a:lumOff val="-1388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AB478D-7FE1-4480-9674-9FDA0FBD55F0}">
      <dsp:nvSpPr>
        <dsp:cNvPr id="0" name=""/>
        <dsp:cNvSpPr/>
      </dsp:nvSpPr>
      <dsp:spPr>
        <a:xfrm>
          <a:off x="2405056" y="154050"/>
          <a:ext cx="143943" cy="143928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C3D0-1822-4221-99E9-61CA91FEF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40819-5321-4161-9436-D7C7BA4BC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20000-8E45-432A-9ED7-5E79A238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018-191A-4ED0-8D35-1DF9EDC4D309}" type="datetimeFigureOut">
              <a:rPr lang="sv-SE" smtClean="0"/>
              <a:t>2022-04-03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B660-BCE9-4E63-8A8F-0BCD179D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353D-0617-420E-8B8C-93C4C753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9A94-0290-490C-A6DA-868A49711C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09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DD93-DF34-4CDB-A064-24DB9609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78FE5-1568-4D17-8C50-06C803652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93D8B-3A2A-406E-A206-B0E1DEA3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018-191A-4ED0-8D35-1DF9EDC4D309}" type="datetimeFigureOut">
              <a:rPr lang="sv-SE" smtClean="0"/>
              <a:t>2022-04-03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3FF8-2041-40A0-A030-4926C504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075C-8F26-4007-B944-BAA47A8E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9A94-0290-490C-A6DA-868A49711C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40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D88E3-F5F4-41F4-A676-B6D9C8FC2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0AE3F-3CDF-419D-BDB5-C9E37FCD5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8E6F-E26F-4ED7-BFE0-3EF91656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018-191A-4ED0-8D35-1DF9EDC4D309}" type="datetimeFigureOut">
              <a:rPr lang="sv-SE" smtClean="0"/>
              <a:t>2022-04-03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6255-4552-4237-976A-4A0ACB85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0223-2C82-48AB-87DB-68BE601D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9A94-0290-490C-A6DA-868A49711C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3150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BA8D-AF47-435A-BBE3-0FCAB9AC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8F51-0C3A-46E2-B131-F072F040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1CE4-B352-4EC5-B781-85B060BD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018-191A-4ED0-8D35-1DF9EDC4D309}" type="datetimeFigureOut">
              <a:rPr lang="sv-SE" smtClean="0"/>
              <a:t>2022-04-03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4946-8D03-4963-AD72-138BD7DD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8BAC0-F673-4326-B017-5A8004C6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9A94-0290-490C-A6DA-868A49711C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103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3B23-0FD2-40B9-AB96-9D79DD43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A27B-D5FA-4421-AF9C-473F6FDD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FC01-79B8-4DF4-85F7-44681F1E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018-191A-4ED0-8D35-1DF9EDC4D309}" type="datetimeFigureOut">
              <a:rPr lang="sv-SE" smtClean="0"/>
              <a:t>2022-04-03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10F47-BACE-4947-A0C4-8D26671A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9219-87CA-44C9-A8B8-0958D5F6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9A94-0290-490C-A6DA-868A49711C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746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E9D5-1C50-482C-B267-50057C4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5D98-B81C-4323-99D3-4270DFEB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6A192-A6DD-4CDA-A5E0-BF3C7E7CC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D4D4-5DB2-497E-980F-9FB683B5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018-191A-4ED0-8D35-1DF9EDC4D309}" type="datetimeFigureOut">
              <a:rPr lang="sv-SE" smtClean="0"/>
              <a:t>2022-04-03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670DC-192F-4883-9B26-EE813098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3D800-C048-412D-8CDB-57C24444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9A94-0290-490C-A6DA-868A49711C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924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FA7E-1CCE-4113-BA4D-EA2E2138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21570-00AA-48DD-AA27-940842FA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CB5DA-9619-430F-9D91-F2248F988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2AF1E-A692-4AF5-AB35-09876A941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3A455-3DE3-429B-B4CC-1C6214A3C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22C76-F293-406C-BA5D-D1830CA7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018-191A-4ED0-8D35-1DF9EDC4D309}" type="datetimeFigureOut">
              <a:rPr lang="sv-SE" smtClean="0"/>
              <a:t>2022-04-03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2056E-0E2D-4027-80AB-27F9FA27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D02A1-7052-4EAA-9EA5-C537E95E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9A94-0290-490C-A6DA-868A49711C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63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9554-27E6-4F0A-939D-B58F25B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0F1BB-3C1C-4275-9DAE-D9FE2DB2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018-191A-4ED0-8D35-1DF9EDC4D309}" type="datetimeFigureOut">
              <a:rPr lang="sv-SE" smtClean="0"/>
              <a:t>2022-04-03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B644A-EB7B-4A79-B8A5-9F6D0D11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2C3FD-220D-4C0D-8E74-DA1B9F7B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9A94-0290-490C-A6DA-868A49711C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57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D223D-4423-4496-9D06-704E73D3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018-191A-4ED0-8D35-1DF9EDC4D309}" type="datetimeFigureOut">
              <a:rPr lang="sv-SE" smtClean="0"/>
              <a:t>2022-04-03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7C255-2D37-457B-8C5F-3B8C73DC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ABE54-356C-45CE-8562-1E16F167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9A94-0290-490C-A6DA-868A49711C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991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38D6-BE0D-4DB3-BE55-513680D7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82CD-6574-41C2-8F4D-B370AC990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D0D00-2602-403A-AAF7-3955770AB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F024F-6B58-4BE1-8620-C68FB71B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018-191A-4ED0-8D35-1DF9EDC4D309}" type="datetimeFigureOut">
              <a:rPr lang="sv-SE" smtClean="0"/>
              <a:t>2022-04-03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944E5-8DB9-4B7D-A657-9583A989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9CA1A-01AC-4F4A-B84E-88D9569B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9A94-0290-490C-A6DA-868A49711C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174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0D-4EE5-4BA0-8019-5B0F4ED2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DC97F-93A1-404B-B8F9-FEFC9F7D8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7D413-0DD3-435A-934E-DEFAB3D5E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7AF79-47A0-45ED-A657-6B2FD2FD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8018-191A-4ED0-8D35-1DF9EDC4D309}" type="datetimeFigureOut">
              <a:rPr lang="sv-SE" smtClean="0"/>
              <a:t>2022-04-03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6EDB7-48EE-4DA1-93DD-93AC19A0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8B0A6-7697-45FC-BABB-7F4E4E1C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9A94-0290-490C-A6DA-868A49711C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58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9120C-8B45-4160-AE51-E30E70F1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29663-9F2D-4738-9F17-D6EA99273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9327-9896-4786-A359-1EC55FEAA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8018-191A-4ED0-8D35-1DF9EDC4D309}" type="datetimeFigureOut">
              <a:rPr lang="sv-SE" smtClean="0"/>
              <a:t>2022-04-03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462B-A32A-43B5-B0A1-0F14201CE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B434-B55C-49B7-936E-C843917A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9A94-0290-490C-A6DA-868A49711C06}" type="slidenum">
              <a:rPr lang="sv-SE" smtClean="0"/>
              <a:t>‹#›</a:t>
            </a:fld>
            <a:endParaRPr lang="sv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5978A-26FB-49FA-A7A0-872708EFCCC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16600" y="6736080"/>
            <a:ext cx="4016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sv-SE" sz="800">
                <a:solidFill>
                  <a:srgbClr val="5A5A5A"/>
                </a:solidFill>
                <a:latin typeface="Noto IKEA Latin" panose="020B0502040504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80856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5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4.png"/><Relationship Id="rId9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0 Reasons Retail Businesses should move to the Cloud | Openbravo Blog">
            <a:extLst>
              <a:ext uri="{FF2B5EF4-FFF2-40B4-BE49-F238E27FC236}">
                <a16:creationId xmlns:a16="http://schemas.microsoft.com/office/drawing/2014/main" id="{43CB71A6-74AD-4ECC-B9AB-7096958BA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" r="9089" b="2030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2174D-D5BF-48D8-86A6-99F47FBF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Cloud Migration</a:t>
            </a:r>
            <a:endParaRPr lang="sv-SE" sz="4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0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D30EC5-9EBA-42A9-8791-EAAEC130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50" y="249238"/>
            <a:ext cx="9982200" cy="242728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u="sng">
                <a:solidFill>
                  <a:srgbClr val="00B0F0"/>
                </a:solidFill>
              </a:rPr>
              <a:t>Feedback about the case study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400" b="1" u="sng"/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rgbClr val="00B050"/>
                </a:solidFill>
              </a:rPr>
              <a:t>Really Excellent real-world example to migrate to cloud</a:t>
            </a: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>
                <a:solidFill>
                  <a:srgbClr val="00B050"/>
                </a:solidFill>
              </a:rPr>
              <a:t>Use cases are exactly matching with real customer need with current world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endParaRPr lang="en-US" sz="1400"/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/>
              <a:t>Provide the working version of solution</a:t>
            </a:r>
          </a:p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/>
              <a:t>It would be great if you provide the free subscription to implement the changes</a:t>
            </a:r>
            <a:endParaRPr lang="en-US" sz="1400" dirty="0"/>
          </a:p>
        </p:txBody>
      </p:sp>
      <p:pic>
        <p:nvPicPr>
          <p:cNvPr id="3074" name="Picture 2" descr="Google Wants Your SEO Questions for a Series of Q&amp;A Videos">
            <a:extLst>
              <a:ext uri="{FF2B5EF4-FFF2-40B4-BE49-F238E27FC236}">
                <a16:creationId xmlns:a16="http://schemas.microsoft.com/office/drawing/2014/main" id="{246D0598-216B-413B-B954-1CB6ADCFC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1"/>
            <a:ext cx="12192000" cy="438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7D17068-C61B-4AF7-B0DF-8CDE47AD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6" y="749174"/>
            <a:ext cx="3974774" cy="2452688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CF9DC122-6085-4633-B6A7-6BA92B18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839" y="164579"/>
            <a:ext cx="4394498" cy="371475"/>
          </a:xfrm>
        </p:spPr>
        <p:txBody>
          <a:bodyPr>
            <a:noAutofit/>
          </a:bodyPr>
          <a:lstStyle/>
          <a:p>
            <a:r>
              <a:rPr lang="en-US" sz="3600" b="1" dirty="0"/>
              <a:t>Cloud Migration</a:t>
            </a:r>
            <a:endParaRPr lang="sv-SE" sz="36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37919A-0B4D-4679-AD3F-15EC988E84A3}"/>
              </a:ext>
            </a:extLst>
          </p:cNvPr>
          <p:cNvGrpSpPr/>
          <p:nvPr/>
        </p:nvGrpSpPr>
        <p:grpSpPr>
          <a:xfrm>
            <a:off x="8763016" y="457200"/>
            <a:ext cx="3467083" cy="6400800"/>
            <a:chOff x="8448674" y="28575"/>
            <a:chExt cx="3781426" cy="690556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1109663-0517-43F1-A97C-2EABB54D6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8615" y="28575"/>
              <a:ext cx="3411192" cy="28194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1584D89-E226-4349-B695-4298DAE7A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0332" y="2847914"/>
              <a:ext cx="3411193" cy="281940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1FDDC02-0F38-41AA-A61E-F8F301CEF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3925" y="5667314"/>
              <a:ext cx="3409950" cy="124777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F6CF1E8-8EF7-460A-A9E9-AD6C14DE4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44350" y="5648264"/>
              <a:ext cx="285750" cy="128587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A57ED2C-A177-4A1D-8864-A1C670174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8674" y="5648264"/>
              <a:ext cx="323850" cy="1285875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1A9F0CE4-6B8D-4A37-9D25-1D97948AC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7634" y="4233967"/>
            <a:ext cx="452438" cy="45243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98A832D-BB4F-4D09-9B3F-F01AA0814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0436" y="4657830"/>
            <a:ext cx="452438" cy="45243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86B2926-FE9C-4F16-9B54-6D580E3C361B}"/>
              </a:ext>
            </a:extLst>
          </p:cNvPr>
          <p:cNvGrpSpPr/>
          <p:nvPr/>
        </p:nvGrpSpPr>
        <p:grpSpPr>
          <a:xfrm>
            <a:off x="148079" y="3885837"/>
            <a:ext cx="3697080" cy="2826916"/>
            <a:chOff x="148079" y="3476262"/>
            <a:chExt cx="3697080" cy="282691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E8604B-6CD5-4E5A-A513-860FDB4E4E09}"/>
                </a:ext>
              </a:extLst>
            </p:cNvPr>
            <p:cNvGrpSpPr/>
            <p:nvPr/>
          </p:nvGrpSpPr>
          <p:grpSpPr>
            <a:xfrm>
              <a:off x="148079" y="3476262"/>
              <a:ext cx="3697080" cy="2229739"/>
              <a:chOff x="5034149" y="934928"/>
              <a:chExt cx="3617936" cy="159058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3F7103-983C-4F2A-8C7E-3413FE86F7C5}"/>
                  </a:ext>
                </a:extLst>
              </p:cNvPr>
              <p:cNvSpPr/>
              <p:nvPr/>
            </p:nvSpPr>
            <p:spPr>
              <a:xfrm>
                <a:off x="5054217" y="934928"/>
                <a:ext cx="1687298" cy="3732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457200" indent="-457200" algn="ctr">
                  <a:buFont typeface="Wingdings" panose="05000000000000000000" pitchFamily="2" charset="2"/>
                  <a:buChar char="ü"/>
                </a:pPr>
                <a:r>
                  <a:rPr lang="en-US" sz="28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Plan ?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0D73CD-E039-47C3-AC48-DF94F68A782A}"/>
                  </a:ext>
                </a:extLst>
              </p:cNvPr>
              <p:cNvSpPr/>
              <p:nvPr/>
            </p:nvSpPr>
            <p:spPr>
              <a:xfrm>
                <a:off x="5034149" y="1171828"/>
                <a:ext cx="2205097" cy="3732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457200" indent="-457200" algn="ctr">
                  <a:buFont typeface="Wingdings" panose="05000000000000000000" pitchFamily="2" charset="2"/>
                  <a:buChar char="ü"/>
                </a:pPr>
                <a:r>
                  <a:rPr lang="en-US" sz="28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Evaluate?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139C91-080E-4B0E-BE26-70B4DF39C526}"/>
                  </a:ext>
                </a:extLst>
              </p:cNvPr>
              <p:cNvSpPr/>
              <p:nvPr/>
            </p:nvSpPr>
            <p:spPr>
              <a:xfrm>
                <a:off x="5146421" y="1420709"/>
                <a:ext cx="3505664" cy="3732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8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KPIs for Resources?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589AA6B-B6CA-4D80-B225-8CBA4455CB2E}"/>
                  </a:ext>
                </a:extLst>
              </p:cNvPr>
              <p:cNvSpPr/>
              <p:nvPr/>
            </p:nvSpPr>
            <p:spPr>
              <a:xfrm>
                <a:off x="5182500" y="1697396"/>
                <a:ext cx="3164263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8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Budget Planning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70835C-C230-495F-B020-0CDF777F54C5}"/>
                  </a:ext>
                </a:extLst>
              </p:cNvPr>
              <p:cNvSpPr/>
              <p:nvPr/>
            </p:nvSpPr>
            <p:spPr>
              <a:xfrm>
                <a:off x="5174044" y="2002293"/>
                <a:ext cx="2975730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Cloud Partner</a:t>
                </a:r>
                <a:endPara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0654537-4A3C-466B-A170-5E2D3CFB6720}"/>
                </a:ext>
              </a:extLst>
            </p:cNvPr>
            <p:cNvSpPr/>
            <p:nvPr/>
          </p:nvSpPr>
          <p:spPr>
            <a:xfrm>
              <a:off x="262807" y="5349071"/>
              <a:ext cx="3040825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Reference Architecture</a:t>
              </a:r>
              <a:endPara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A5DDA85D-EAAF-498F-A7E0-7C48AC118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8031" y="5911416"/>
            <a:ext cx="452438" cy="45243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5835659-FA4B-4BB8-B266-8E4282A81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581" y="1525357"/>
            <a:ext cx="566864" cy="6572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BD89E2-3CAF-447A-BA6D-A1118C95E88A}"/>
              </a:ext>
            </a:extLst>
          </p:cNvPr>
          <p:cNvCxnSpPr/>
          <p:nvPr/>
        </p:nvCxnSpPr>
        <p:spPr>
          <a:xfrm>
            <a:off x="4167061" y="749174"/>
            <a:ext cx="0" cy="6108826"/>
          </a:xfrm>
          <a:prstGeom prst="line">
            <a:avLst/>
          </a:prstGeom>
          <a:ln w="60325" cmpd="dbl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B10DC7-9DCD-40E9-9631-79E9684E191C}"/>
              </a:ext>
            </a:extLst>
          </p:cNvPr>
          <p:cNvCxnSpPr>
            <a:cxnSpLocks/>
          </p:cNvCxnSpPr>
          <p:nvPr/>
        </p:nvCxnSpPr>
        <p:spPr>
          <a:xfrm flipH="1">
            <a:off x="9055056" y="457200"/>
            <a:ext cx="21217" cy="6381960"/>
          </a:xfrm>
          <a:prstGeom prst="line">
            <a:avLst/>
          </a:prstGeom>
          <a:ln w="60325" cmpd="dbl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Diagram 70">
            <a:extLst>
              <a:ext uri="{FF2B5EF4-FFF2-40B4-BE49-F238E27FC236}">
                <a16:creationId xmlns:a16="http://schemas.microsoft.com/office/drawing/2014/main" id="{9BAE76F5-1B7E-4804-BB43-2312B91E4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317223"/>
              </p:ext>
            </p:extLst>
          </p:nvPr>
        </p:nvGraphicFramePr>
        <p:xfrm>
          <a:off x="4667370" y="749175"/>
          <a:ext cx="3952755" cy="3191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86" name="Diagram group">
            <a:extLst>
              <a:ext uri="{FF2B5EF4-FFF2-40B4-BE49-F238E27FC236}">
                <a16:creationId xmlns:a16="http://schemas.microsoft.com/office/drawing/2014/main" id="{9570C8B3-F97B-4651-AD05-DA3DB5218A7E}"/>
              </a:ext>
            </a:extLst>
          </p:cNvPr>
          <p:cNvGrpSpPr/>
          <p:nvPr/>
        </p:nvGrpSpPr>
        <p:grpSpPr>
          <a:xfrm>
            <a:off x="7607398" y="2039708"/>
            <a:ext cx="1047592" cy="872181"/>
            <a:chOff x="98622" y="2529052"/>
            <a:chExt cx="1047592" cy="872181"/>
          </a:xfr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6964EDB-1987-47C2-B1F9-F685DD9F6010}"/>
                </a:ext>
              </a:extLst>
            </p:cNvPr>
            <p:cNvGrpSpPr/>
            <p:nvPr/>
          </p:nvGrpSpPr>
          <p:grpSpPr>
            <a:xfrm>
              <a:off x="98622" y="2529052"/>
              <a:ext cx="1047592" cy="872181"/>
              <a:chOff x="98622" y="2529052"/>
              <a:chExt cx="1047592" cy="872181"/>
            </a:xfrm>
            <a:grpFill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ABC4C5A-93EF-4250-9F07-166E0CC70A37}"/>
                  </a:ext>
                </a:extLst>
              </p:cNvPr>
              <p:cNvSpPr/>
              <p:nvPr/>
            </p:nvSpPr>
            <p:spPr>
              <a:xfrm>
                <a:off x="98622" y="2529052"/>
                <a:ext cx="1047592" cy="872181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rgbClr r="0" g="0" b="0"/>
              </a:lnRef>
              <a:fillRef idx="1">
                <a:schemeClr val="accent3">
                  <a:hueOff val="2108244"/>
                  <a:satOff val="77778"/>
                  <a:lumOff val="-11438"/>
                  <a:alphaOff val="0"/>
                </a:schemeClr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89" name="Oval 4">
                <a:extLst>
                  <a:ext uri="{FF2B5EF4-FFF2-40B4-BE49-F238E27FC236}">
                    <a16:creationId xmlns:a16="http://schemas.microsoft.com/office/drawing/2014/main" id="{65C1F8CA-1F97-49BC-9ED7-9884A5DDF5D4}"/>
                  </a:ext>
                </a:extLst>
              </p:cNvPr>
              <p:cNvSpPr txBox="1"/>
              <p:nvPr/>
            </p:nvSpPr>
            <p:spPr>
              <a:xfrm>
                <a:off x="252038" y="2656780"/>
                <a:ext cx="740760" cy="616725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kern="1200" dirty="0"/>
                  <a:t>Risk ?</a:t>
                </a:r>
                <a:endParaRPr lang="sv-SE" sz="1000" kern="1200" dirty="0"/>
              </a:p>
            </p:txBody>
          </p:sp>
        </p:grpSp>
      </p:grpSp>
      <p:grpSp>
        <p:nvGrpSpPr>
          <p:cNvPr id="90" name="Diagram group">
            <a:extLst>
              <a:ext uri="{FF2B5EF4-FFF2-40B4-BE49-F238E27FC236}">
                <a16:creationId xmlns:a16="http://schemas.microsoft.com/office/drawing/2014/main" id="{3C053E57-5A1E-470A-8DA0-6C1314FC1BCC}"/>
              </a:ext>
            </a:extLst>
          </p:cNvPr>
          <p:cNvGrpSpPr/>
          <p:nvPr/>
        </p:nvGrpSpPr>
        <p:grpSpPr>
          <a:xfrm>
            <a:off x="4305024" y="1975518"/>
            <a:ext cx="1047592" cy="872181"/>
            <a:chOff x="98622" y="2529052"/>
            <a:chExt cx="1047592" cy="87218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8E193EF-0B2D-4BA8-B283-03F55AEEEF9F}"/>
                </a:ext>
              </a:extLst>
            </p:cNvPr>
            <p:cNvGrpSpPr/>
            <p:nvPr/>
          </p:nvGrpSpPr>
          <p:grpSpPr>
            <a:xfrm>
              <a:off x="98622" y="2529052"/>
              <a:ext cx="1047592" cy="872181"/>
              <a:chOff x="98622" y="2529052"/>
              <a:chExt cx="1047592" cy="872181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18E9A57-3779-4031-A87F-59C74B0ABC10}"/>
                  </a:ext>
                </a:extLst>
              </p:cNvPr>
              <p:cNvSpPr/>
              <p:nvPr/>
            </p:nvSpPr>
            <p:spPr>
              <a:xfrm>
                <a:off x="98622" y="2529052"/>
                <a:ext cx="1047592" cy="872181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sp>
          <p:sp>
            <p:nvSpPr>
              <p:cNvPr id="93" name="Oval 4">
                <a:extLst>
                  <a:ext uri="{FF2B5EF4-FFF2-40B4-BE49-F238E27FC236}">
                    <a16:creationId xmlns:a16="http://schemas.microsoft.com/office/drawing/2014/main" id="{EA6A9E05-FBEE-42D3-A22F-EDD0D0D0873F}"/>
                  </a:ext>
                </a:extLst>
              </p:cNvPr>
              <p:cNvSpPr txBox="1"/>
              <p:nvPr/>
            </p:nvSpPr>
            <p:spPr>
              <a:xfrm>
                <a:off x="252038" y="2656780"/>
                <a:ext cx="740760" cy="616725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000" kern="1200" dirty="0"/>
                  <a:t>Data Security ?</a:t>
                </a:r>
                <a:endParaRPr lang="sv-SE" sz="1000" kern="1200" dirty="0"/>
              </a:p>
            </p:txBody>
          </p:sp>
        </p:grp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A9DCB3B-2577-4E54-B5BD-90693483C724}"/>
              </a:ext>
            </a:extLst>
          </p:cNvPr>
          <p:cNvSpPr/>
          <p:nvPr/>
        </p:nvSpPr>
        <p:spPr>
          <a:xfrm>
            <a:off x="4225154" y="4826796"/>
            <a:ext cx="4714659" cy="2012023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Identify Right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As-Is or Redesign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Level of Complexity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Identify the appropriate service in Cloud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App &amp; Data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Timeline to split &amp; Move</a:t>
            </a:r>
          </a:p>
          <a:p>
            <a:endParaRPr lang="sv-SE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6F5AF1-FB7D-4BED-BF22-73202B8D3322}"/>
              </a:ext>
            </a:extLst>
          </p:cNvPr>
          <p:cNvGrpSpPr/>
          <p:nvPr/>
        </p:nvGrpSpPr>
        <p:grpSpPr>
          <a:xfrm rot="5400000">
            <a:off x="5831578" y="3541739"/>
            <a:ext cx="1156355" cy="1385131"/>
            <a:chOff x="5590101" y="3752561"/>
            <a:chExt cx="1473854" cy="1072192"/>
          </a:xfrm>
        </p:grpSpPr>
        <p:sp>
          <p:nvSpPr>
            <p:cNvPr id="78" name="Arrow: Notched Right 77">
              <a:extLst>
                <a:ext uri="{FF2B5EF4-FFF2-40B4-BE49-F238E27FC236}">
                  <a16:creationId xmlns:a16="http://schemas.microsoft.com/office/drawing/2014/main" id="{59382C2E-809A-4AD5-BE0E-45E155744ABB}"/>
                </a:ext>
              </a:extLst>
            </p:cNvPr>
            <p:cNvSpPr/>
            <p:nvPr/>
          </p:nvSpPr>
          <p:spPr>
            <a:xfrm>
              <a:off x="5590101" y="4074218"/>
              <a:ext cx="1473854" cy="428877"/>
            </a:xfrm>
            <a:prstGeom prst="notchedRightArrow">
              <a:avLst/>
            </a:prstGeom>
          </p:spPr>
          <p:style>
            <a:lnRef idx="0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7EE283-7E93-4D9E-8F5A-ABF68E4532DA}"/>
                </a:ext>
              </a:extLst>
            </p:cNvPr>
            <p:cNvSpPr/>
            <p:nvPr/>
          </p:nvSpPr>
          <p:spPr>
            <a:xfrm>
              <a:off x="5590748" y="3752561"/>
              <a:ext cx="427475" cy="428877"/>
            </a:xfrm>
            <a:custGeom>
              <a:avLst/>
              <a:gdLst>
                <a:gd name="connsiteX0" fmla="*/ 0 w 427475"/>
                <a:gd name="connsiteY0" fmla="*/ 0 h 428877"/>
                <a:gd name="connsiteX1" fmla="*/ 427475 w 427475"/>
                <a:gd name="connsiteY1" fmla="*/ 0 h 428877"/>
                <a:gd name="connsiteX2" fmla="*/ 427475 w 427475"/>
                <a:gd name="connsiteY2" fmla="*/ 428877 h 428877"/>
                <a:gd name="connsiteX3" fmla="*/ 0 w 427475"/>
                <a:gd name="connsiteY3" fmla="*/ 428877 h 428877"/>
                <a:gd name="connsiteX4" fmla="*/ 0 w 427475"/>
                <a:gd name="connsiteY4" fmla="*/ 0 h 4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475" h="428877">
                  <a:moveTo>
                    <a:pt x="0" y="0"/>
                  </a:moveTo>
                  <a:lnTo>
                    <a:pt x="427475" y="0"/>
                  </a:lnTo>
                  <a:lnTo>
                    <a:pt x="427475" y="428877"/>
                  </a:lnTo>
                  <a:lnTo>
                    <a:pt x="0" y="428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 </a:t>
              </a:r>
              <a:endParaRPr lang="sv-SE" sz="1500" kern="12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136F622-788A-4F83-8BD2-CEF501D99EC6}"/>
                </a:ext>
              </a:extLst>
            </p:cNvPr>
            <p:cNvSpPr/>
            <p:nvPr/>
          </p:nvSpPr>
          <p:spPr>
            <a:xfrm>
              <a:off x="5750876" y="4235047"/>
              <a:ext cx="107219" cy="1072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1923252-AC22-4CB5-8193-285CF7DFC5FB}"/>
                </a:ext>
              </a:extLst>
            </p:cNvPr>
            <p:cNvSpPr/>
            <p:nvPr/>
          </p:nvSpPr>
          <p:spPr>
            <a:xfrm>
              <a:off x="6039597" y="4395876"/>
              <a:ext cx="427475" cy="428877"/>
            </a:xfrm>
            <a:custGeom>
              <a:avLst/>
              <a:gdLst>
                <a:gd name="connsiteX0" fmla="*/ 0 w 427475"/>
                <a:gd name="connsiteY0" fmla="*/ 0 h 428877"/>
                <a:gd name="connsiteX1" fmla="*/ 427475 w 427475"/>
                <a:gd name="connsiteY1" fmla="*/ 0 h 428877"/>
                <a:gd name="connsiteX2" fmla="*/ 427475 w 427475"/>
                <a:gd name="connsiteY2" fmla="*/ 428877 h 428877"/>
                <a:gd name="connsiteX3" fmla="*/ 0 w 427475"/>
                <a:gd name="connsiteY3" fmla="*/ 428877 h 428877"/>
                <a:gd name="connsiteX4" fmla="*/ 0 w 427475"/>
                <a:gd name="connsiteY4" fmla="*/ 0 h 4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475" h="428877">
                  <a:moveTo>
                    <a:pt x="0" y="0"/>
                  </a:moveTo>
                  <a:lnTo>
                    <a:pt x="427475" y="0"/>
                  </a:lnTo>
                  <a:lnTo>
                    <a:pt x="427475" y="428877"/>
                  </a:lnTo>
                  <a:lnTo>
                    <a:pt x="0" y="428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 </a:t>
              </a:r>
              <a:endParaRPr lang="sv-SE" sz="1500" kern="12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96481-5A19-4609-9C74-B6A6609207E3}"/>
                </a:ext>
              </a:extLst>
            </p:cNvPr>
            <p:cNvSpPr/>
            <p:nvPr/>
          </p:nvSpPr>
          <p:spPr>
            <a:xfrm>
              <a:off x="6199726" y="4235047"/>
              <a:ext cx="107219" cy="1072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43A66A0-362C-4E85-B8FE-BCC27D39ED9B}"/>
                </a:ext>
              </a:extLst>
            </p:cNvPr>
            <p:cNvSpPr/>
            <p:nvPr/>
          </p:nvSpPr>
          <p:spPr>
            <a:xfrm>
              <a:off x="6488447" y="3752561"/>
              <a:ext cx="427475" cy="428877"/>
            </a:xfrm>
            <a:custGeom>
              <a:avLst/>
              <a:gdLst>
                <a:gd name="connsiteX0" fmla="*/ 0 w 427475"/>
                <a:gd name="connsiteY0" fmla="*/ 0 h 428877"/>
                <a:gd name="connsiteX1" fmla="*/ 427475 w 427475"/>
                <a:gd name="connsiteY1" fmla="*/ 0 h 428877"/>
                <a:gd name="connsiteX2" fmla="*/ 427475 w 427475"/>
                <a:gd name="connsiteY2" fmla="*/ 428877 h 428877"/>
                <a:gd name="connsiteX3" fmla="*/ 0 w 427475"/>
                <a:gd name="connsiteY3" fmla="*/ 428877 h 428877"/>
                <a:gd name="connsiteX4" fmla="*/ 0 w 427475"/>
                <a:gd name="connsiteY4" fmla="*/ 0 h 4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475" h="428877">
                  <a:moveTo>
                    <a:pt x="0" y="0"/>
                  </a:moveTo>
                  <a:lnTo>
                    <a:pt x="427475" y="0"/>
                  </a:lnTo>
                  <a:lnTo>
                    <a:pt x="427475" y="428877"/>
                  </a:lnTo>
                  <a:lnTo>
                    <a:pt x="0" y="428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 </a:t>
              </a:r>
              <a:endParaRPr lang="sv-SE" sz="1500" kern="12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1D0DFB9-F0DF-4E27-9CBE-BC4407EC61D6}"/>
                </a:ext>
              </a:extLst>
            </p:cNvPr>
            <p:cNvSpPr/>
            <p:nvPr/>
          </p:nvSpPr>
          <p:spPr>
            <a:xfrm>
              <a:off x="6648575" y="4235047"/>
              <a:ext cx="107219" cy="1072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4426A9AB-91B1-4D30-B4D6-BC46402A5384}"/>
              </a:ext>
            </a:extLst>
          </p:cNvPr>
          <p:cNvSpPr/>
          <p:nvPr/>
        </p:nvSpPr>
        <p:spPr>
          <a:xfrm>
            <a:off x="6556244" y="2281707"/>
            <a:ext cx="337308" cy="328437"/>
          </a:xfrm>
          <a:prstGeom prst="ellips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054122"/>
              <a:satOff val="38889"/>
              <a:lumOff val="-5719"/>
              <a:alphaOff val="0"/>
            </a:schemeClr>
          </a:fillRef>
          <a:effectRef idx="2">
            <a:schemeClr val="accent3">
              <a:hueOff val="1054122"/>
              <a:satOff val="38889"/>
              <a:lumOff val="-5719"/>
              <a:alphaOff val="0"/>
            </a:schemeClr>
          </a:effectRef>
          <a:fontRef idx="minor">
            <a:schemeClr val="lt1"/>
          </a:fontRef>
        </p:style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A0E2F4A-1375-4E4D-8F3D-CDEF9B239757}"/>
              </a:ext>
            </a:extLst>
          </p:cNvPr>
          <p:cNvSpPr/>
          <p:nvPr/>
        </p:nvSpPr>
        <p:spPr>
          <a:xfrm>
            <a:off x="168586" y="563436"/>
            <a:ext cx="468492" cy="3714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sv-SE" sz="32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94FC5AF-0AF6-473E-9A4A-349D8B2E7A2A}"/>
              </a:ext>
            </a:extLst>
          </p:cNvPr>
          <p:cNvSpPr/>
          <p:nvPr/>
        </p:nvSpPr>
        <p:spPr>
          <a:xfrm>
            <a:off x="168586" y="3479119"/>
            <a:ext cx="468492" cy="3714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sv-SE" sz="32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C48A756-23F2-441C-BAA7-101478212CF6}"/>
              </a:ext>
            </a:extLst>
          </p:cNvPr>
          <p:cNvSpPr/>
          <p:nvPr/>
        </p:nvSpPr>
        <p:spPr>
          <a:xfrm>
            <a:off x="7402428" y="646303"/>
            <a:ext cx="468492" cy="3714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sv-SE" sz="32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4E9ED37-31C7-432C-9CCE-AB731253A5FA}"/>
              </a:ext>
            </a:extLst>
          </p:cNvPr>
          <p:cNvSpPr/>
          <p:nvPr/>
        </p:nvSpPr>
        <p:spPr>
          <a:xfrm>
            <a:off x="6825295" y="4390092"/>
            <a:ext cx="468492" cy="37147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17840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ata analysis and KPI monitoring have been made simpler with AI |  Passionate In Marketing">
            <a:extLst>
              <a:ext uri="{FF2B5EF4-FFF2-40B4-BE49-F238E27FC236}">
                <a16:creationId xmlns:a16="http://schemas.microsoft.com/office/drawing/2014/main" id="{D9FD05EF-C84B-481D-89DC-81D06C7B8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r="11559" b="337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2174D-D5BF-48D8-86A6-99F47FBF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Resource Utilization </a:t>
            </a:r>
            <a:br>
              <a:rPr lang="en-US" sz="4800"/>
            </a:br>
            <a:r>
              <a:rPr lang="en-US" sz="4800"/>
              <a:t>KPI</a:t>
            </a:r>
            <a:endParaRPr lang="sv-SE" sz="480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83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2B0B-8348-411D-99FA-B81773D15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5686" y="-8710"/>
            <a:ext cx="6643564" cy="668337"/>
          </a:xfrm>
        </p:spPr>
        <p:txBody>
          <a:bodyPr>
            <a:noAutofit/>
          </a:bodyPr>
          <a:lstStyle/>
          <a:p>
            <a:r>
              <a:rPr lang="en-US" sz="3600" b="1" dirty="0"/>
              <a:t>Resource Utilization - KPI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D5A12-513C-4718-8973-8F444939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63" y="978455"/>
            <a:ext cx="2957388" cy="27267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numCol="1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CPU Usage %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Memory Usage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Disk Performance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Network Usage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Database Storage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Integration systems if any (for ex: Queue, Data hub, etc.,)</a:t>
            </a:r>
          </a:p>
        </p:txBody>
      </p:sp>
      <p:pic>
        <p:nvPicPr>
          <p:cNvPr id="4098" name="Picture 2" descr="158 Cpu icon images at Vectorified.com">
            <a:extLst>
              <a:ext uri="{FF2B5EF4-FFF2-40B4-BE49-F238E27FC236}">
                <a16:creationId xmlns:a16="http://schemas.microsoft.com/office/drawing/2014/main" id="{7A573044-A22A-41D6-994C-196B0318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811" y="438941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ow To Reduce CPU Usage? 12 Causes of CPU Usage - Amaze Invent">
            <a:extLst>
              <a:ext uri="{FF2B5EF4-FFF2-40B4-BE49-F238E27FC236}">
                <a16:creationId xmlns:a16="http://schemas.microsoft.com/office/drawing/2014/main" id="{39B618FC-6A2F-4AFD-AF50-82EC18F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99" y="325459"/>
            <a:ext cx="2243137" cy="168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isplay The Clock, RAM And CPU Usage As Circle Widgets On Your GNOME Shell  Desktop - Linux Uprising Blog">
            <a:extLst>
              <a:ext uri="{FF2B5EF4-FFF2-40B4-BE49-F238E27FC236}">
                <a16:creationId xmlns:a16="http://schemas.microsoft.com/office/drawing/2014/main" id="{51C1DB46-9922-4CA5-84C2-5F222A01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99" y="2332434"/>
            <a:ext cx="2243140" cy="168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F3741A-437F-4C32-B4AF-2396C8A03A8C}"/>
              </a:ext>
            </a:extLst>
          </p:cNvPr>
          <p:cNvCxnSpPr>
            <a:cxnSpLocks/>
          </p:cNvCxnSpPr>
          <p:nvPr/>
        </p:nvCxnSpPr>
        <p:spPr>
          <a:xfrm>
            <a:off x="9729661" y="374586"/>
            <a:ext cx="0" cy="6407214"/>
          </a:xfrm>
          <a:prstGeom prst="line">
            <a:avLst/>
          </a:prstGeom>
          <a:ln w="60325" cmpd="dbl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8C4C5-3DCE-4BAF-AEC0-61CE45147408}"/>
              </a:ext>
            </a:extLst>
          </p:cNvPr>
          <p:cNvCxnSpPr>
            <a:cxnSpLocks/>
          </p:cNvCxnSpPr>
          <p:nvPr/>
        </p:nvCxnSpPr>
        <p:spPr>
          <a:xfrm>
            <a:off x="9729661" y="310117"/>
            <a:ext cx="0" cy="6407214"/>
          </a:xfrm>
          <a:prstGeom prst="line">
            <a:avLst/>
          </a:prstGeom>
          <a:ln w="60325" cmpd="dbl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401C697-D614-4AF4-B84B-626B09DA504D}"/>
              </a:ext>
            </a:extLst>
          </p:cNvPr>
          <p:cNvSpPr/>
          <p:nvPr/>
        </p:nvSpPr>
        <p:spPr>
          <a:xfrm>
            <a:off x="119064" y="660736"/>
            <a:ext cx="951045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Areas</a:t>
            </a:r>
            <a:endParaRPr lang="en-US" sz="1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B7198DE-4871-41F8-A389-E5A652A12103}"/>
              </a:ext>
            </a:extLst>
          </p:cNvPr>
          <p:cNvSpPr txBox="1">
            <a:spLocks/>
          </p:cNvSpPr>
          <p:nvPr/>
        </p:nvSpPr>
        <p:spPr>
          <a:xfrm>
            <a:off x="3204913" y="975834"/>
            <a:ext cx="2957388" cy="272938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No Of Servers or CPUs &amp; time to create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What about Seasonal time or Offer time?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Resource Idle Time during the less usage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Infra Support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Time to create Infra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SLA for asset purchase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5F02B90-1127-4A30-8977-6123A33E5FDC}"/>
              </a:ext>
            </a:extLst>
          </p:cNvPr>
          <p:cNvSpPr txBox="1">
            <a:spLocks/>
          </p:cNvSpPr>
          <p:nvPr/>
        </p:nvSpPr>
        <p:spPr>
          <a:xfrm>
            <a:off x="6300538" y="975835"/>
            <a:ext cx="3328986" cy="272939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Hardware Maintenance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H/W or S/W out of support period?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Software licenses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Manpower to manage the resources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Time to create Infra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B0F0"/>
                </a:solidFill>
              </a:rPr>
              <a:t>Datacenter for different location and its connectivity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DF7E6-0CB4-4AAE-98FF-47453C3C0581}"/>
              </a:ext>
            </a:extLst>
          </p:cNvPr>
          <p:cNvGrpSpPr/>
          <p:nvPr/>
        </p:nvGrpSpPr>
        <p:grpSpPr>
          <a:xfrm rot="5400000">
            <a:off x="1734145" y="3573195"/>
            <a:ext cx="404321" cy="840577"/>
            <a:chOff x="5590101" y="3752561"/>
            <a:chExt cx="1473854" cy="1072192"/>
          </a:xfrm>
        </p:grpSpPr>
        <p:sp>
          <p:nvSpPr>
            <p:cNvPr id="25" name="Arrow: Notched Right 24">
              <a:extLst>
                <a:ext uri="{FF2B5EF4-FFF2-40B4-BE49-F238E27FC236}">
                  <a16:creationId xmlns:a16="http://schemas.microsoft.com/office/drawing/2014/main" id="{8E49574E-7F78-4EBF-BF6A-758A6459C068}"/>
                </a:ext>
              </a:extLst>
            </p:cNvPr>
            <p:cNvSpPr/>
            <p:nvPr/>
          </p:nvSpPr>
          <p:spPr>
            <a:xfrm>
              <a:off x="5590101" y="4074218"/>
              <a:ext cx="1473854" cy="428877"/>
            </a:xfrm>
            <a:prstGeom prst="notchedRightArrow">
              <a:avLst/>
            </a:prstGeom>
          </p:spPr>
          <p:style>
            <a:lnRef idx="0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AD450-E7FA-4E41-B439-8D99A040FD1D}"/>
                </a:ext>
              </a:extLst>
            </p:cNvPr>
            <p:cNvSpPr/>
            <p:nvPr/>
          </p:nvSpPr>
          <p:spPr>
            <a:xfrm>
              <a:off x="5590748" y="3752561"/>
              <a:ext cx="427475" cy="428877"/>
            </a:xfrm>
            <a:custGeom>
              <a:avLst/>
              <a:gdLst>
                <a:gd name="connsiteX0" fmla="*/ 0 w 427475"/>
                <a:gd name="connsiteY0" fmla="*/ 0 h 428877"/>
                <a:gd name="connsiteX1" fmla="*/ 427475 w 427475"/>
                <a:gd name="connsiteY1" fmla="*/ 0 h 428877"/>
                <a:gd name="connsiteX2" fmla="*/ 427475 w 427475"/>
                <a:gd name="connsiteY2" fmla="*/ 428877 h 428877"/>
                <a:gd name="connsiteX3" fmla="*/ 0 w 427475"/>
                <a:gd name="connsiteY3" fmla="*/ 428877 h 428877"/>
                <a:gd name="connsiteX4" fmla="*/ 0 w 427475"/>
                <a:gd name="connsiteY4" fmla="*/ 0 h 4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475" h="428877">
                  <a:moveTo>
                    <a:pt x="0" y="0"/>
                  </a:moveTo>
                  <a:lnTo>
                    <a:pt x="427475" y="0"/>
                  </a:lnTo>
                  <a:lnTo>
                    <a:pt x="427475" y="428877"/>
                  </a:lnTo>
                  <a:lnTo>
                    <a:pt x="0" y="428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 </a:t>
              </a:r>
              <a:endParaRPr lang="sv-SE" sz="1500" kern="12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72D7B0-59A1-4798-8CF9-59C2B0D0208D}"/>
                </a:ext>
              </a:extLst>
            </p:cNvPr>
            <p:cNvSpPr/>
            <p:nvPr/>
          </p:nvSpPr>
          <p:spPr>
            <a:xfrm>
              <a:off x="5750876" y="4235047"/>
              <a:ext cx="107219" cy="1072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089A977-8DBB-4EF9-9E96-676B32CD8555}"/>
                </a:ext>
              </a:extLst>
            </p:cNvPr>
            <p:cNvSpPr/>
            <p:nvPr/>
          </p:nvSpPr>
          <p:spPr>
            <a:xfrm>
              <a:off x="6039597" y="4395876"/>
              <a:ext cx="427475" cy="428877"/>
            </a:xfrm>
            <a:custGeom>
              <a:avLst/>
              <a:gdLst>
                <a:gd name="connsiteX0" fmla="*/ 0 w 427475"/>
                <a:gd name="connsiteY0" fmla="*/ 0 h 428877"/>
                <a:gd name="connsiteX1" fmla="*/ 427475 w 427475"/>
                <a:gd name="connsiteY1" fmla="*/ 0 h 428877"/>
                <a:gd name="connsiteX2" fmla="*/ 427475 w 427475"/>
                <a:gd name="connsiteY2" fmla="*/ 428877 h 428877"/>
                <a:gd name="connsiteX3" fmla="*/ 0 w 427475"/>
                <a:gd name="connsiteY3" fmla="*/ 428877 h 428877"/>
                <a:gd name="connsiteX4" fmla="*/ 0 w 427475"/>
                <a:gd name="connsiteY4" fmla="*/ 0 h 4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475" h="428877">
                  <a:moveTo>
                    <a:pt x="0" y="0"/>
                  </a:moveTo>
                  <a:lnTo>
                    <a:pt x="427475" y="0"/>
                  </a:lnTo>
                  <a:lnTo>
                    <a:pt x="427475" y="428877"/>
                  </a:lnTo>
                  <a:lnTo>
                    <a:pt x="0" y="428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 </a:t>
              </a:r>
              <a:endParaRPr lang="sv-SE" sz="1500" kern="12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AADC2B-2899-4C5A-AD80-39901E51D920}"/>
                </a:ext>
              </a:extLst>
            </p:cNvPr>
            <p:cNvSpPr/>
            <p:nvPr/>
          </p:nvSpPr>
          <p:spPr>
            <a:xfrm>
              <a:off x="6199726" y="4235047"/>
              <a:ext cx="107219" cy="1072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54DBAC-5C54-44FC-BAF9-EA8554444606}"/>
                </a:ext>
              </a:extLst>
            </p:cNvPr>
            <p:cNvSpPr/>
            <p:nvPr/>
          </p:nvSpPr>
          <p:spPr>
            <a:xfrm>
              <a:off x="6488447" y="3752561"/>
              <a:ext cx="427475" cy="428877"/>
            </a:xfrm>
            <a:custGeom>
              <a:avLst/>
              <a:gdLst>
                <a:gd name="connsiteX0" fmla="*/ 0 w 427475"/>
                <a:gd name="connsiteY0" fmla="*/ 0 h 428877"/>
                <a:gd name="connsiteX1" fmla="*/ 427475 w 427475"/>
                <a:gd name="connsiteY1" fmla="*/ 0 h 428877"/>
                <a:gd name="connsiteX2" fmla="*/ 427475 w 427475"/>
                <a:gd name="connsiteY2" fmla="*/ 428877 h 428877"/>
                <a:gd name="connsiteX3" fmla="*/ 0 w 427475"/>
                <a:gd name="connsiteY3" fmla="*/ 428877 h 428877"/>
                <a:gd name="connsiteX4" fmla="*/ 0 w 427475"/>
                <a:gd name="connsiteY4" fmla="*/ 0 h 4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475" h="428877">
                  <a:moveTo>
                    <a:pt x="0" y="0"/>
                  </a:moveTo>
                  <a:lnTo>
                    <a:pt x="427475" y="0"/>
                  </a:lnTo>
                  <a:lnTo>
                    <a:pt x="427475" y="428877"/>
                  </a:lnTo>
                  <a:lnTo>
                    <a:pt x="0" y="428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 </a:t>
              </a:r>
              <a:endParaRPr lang="sv-SE" sz="1500" kern="12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CCB0F81-4679-4D03-9A2B-AF0A97E5318A}"/>
                </a:ext>
              </a:extLst>
            </p:cNvPr>
            <p:cNvSpPr/>
            <p:nvPr/>
          </p:nvSpPr>
          <p:spPr>
            <a:xfrm>
              <a:off x="6648575" y="4235047"/>
              <a:ext cx="107219" cy="1072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A4EB9-F5FC-406A-BBB4-A7DBCB1BFE03}"/>
              </a:ext>
            </a:extLst>
          </p:cNvPr>
          <p:cNvGrpSpPr/>
          <p:nvPr/>
        </p:nvGrpSpPr>
        <p:grpSpPr>
          <a:xfrm rot="5400000">
            <a:off x="7443287" y="3518496"/>
            <a:ext cx="307706" cy="851534"/>
            <a:chOff x="5590101" y="3752561"/>
            <a:chExt cx="1473854" cy="1072192"/>
          </a:xfrm>
        </p:grpSpPr>
        <p:sp>
          <p:nvSpPr>
            <p:cNvPr id="33" name="Arrow: Notched Right 32">
              <a:extLst>
                <a:ext uri="{FF2B5EF4-FFF2-40B4-BE49-F238E27FC236}">
                  <a16:creationId xmlns:a16="http://schemas.microsoft.com/office/drawing/2014/main" id="{039331E4-8478-474F-A7A8-0561D0322A33}"/>
                </a:ext>
              </a:extLst>
            </p:cNvPr>
            <p:cNvSpPr/>
            <p:nvPr/>
          </p:nvSpPr>
          <p:spPr>
            <a:xfrm>
              <a:off x="5590101" y="4074218"/>
              <a:ext cx="1473854" cy="428877"/>
            </a:xfrm>
            <a:prstGeom prst="notchedRightArrow">
              <a:avLst/>
            </a:prstGeom>
          </p:spPr>
          <p:style>
            <a:lnRef idx="0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66ECB5F-11F9-47B7-B3F0-4F11E6D94D9B}"/>
                </a:ext>
              </a:extLst>
            </p:cNvPr>
            <p:cNvSpPr/>
            <p:nvPr/>
          </p:nvSpPr>
          <p:spPr>
            <a:xfrm>
              <a:off x="5590748" y="3752561"/>
              <a:ext cx="427475" cy="428877"/>
            </a:xfrm>
            <a:custGeom>
              <a:avLst/>
              <a:gdLst>
                <a:gd name="connsiteX0" fmla="*/ 0 w 427475"/>
                <a:gd name="connsiteY0" fmla="*/ 0 h 428877"/>
                <a:gd name="connsiteX1" fmla="*/ 427475 w 427475"/>
                <a:gd name="connsiteY1" fmla="*/ 0 h 428877"/>
                <a:gd name="connsiteX2" fmla="*/ 427475 w 427475"/>
                <a:gd name="connsiteY2" fmla="*/ 428877 h 428877"/>
                <a:gd name="connsiteX3" fmla="*/ 0 w 427475"/>
                <a:gd name="connsiteY3" fmla="*/ 428877 h 428877"/>
                <a:gd name="connsiteX4" fmla="*/ 0 w 427475"/>
                <a:gd name="connsiteY4" fmla="*/ 0 h 4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475" h="428877">
                  <a:moveTo>
                    <a:pt x="0" y="0"/>
                  </a:moveTo>
                  <a:lnTo>
                    <a:pt x="427475" y="0"/>
                  </a:lnTo>
                  <a:lnTo>
                    <a:pt x="427475" y="428877"/>
                  </a:lnTo>
                  <a:lnTo>
                    <a:pt x="0" y="428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 </a:t>
              </a:r>
              <a:endParaRPr lang="sv-SE" sz="1500" kern="12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54E96DE-4831-4B72-BC99-276481768115}"/>
                </a:ext>
              </a:extLst>
            </p:cNvPr>
            <p:cNvSpPr/>
            <p:nvPr/>
          </p:nvSpPr>
          <p:spPr>
            <a:xfrm>
              <a:off x="5750876" y="4235047"/>
              <a:ext cx="107219" cy="1072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4D08107-634E-4E94-BA1C-17A57DC72B21}"/>
                </a:ext>
              </a:extLst>
            </p:cNvPr>
            <p:cNvSpPr/>
            <p:nvPr/>
          </p:nvSpPr>
          <p:spPr>
            <a:xfrm>
              <a:off x="6039597" y="4395876"/>
              <a:ext cx="427475" cy="428877"/>
            </a:xfrm>
            <a:custGeom>
              <a:avLst/>
              <a:gdLst>
                <a:gd name="connsiteX0" fmla="*/ 0 w 427475"/>
                <a:gd name="connsiteY0" fmla="*/ 0 h 428877"/>
                <a:gd name="connsiteX1" fmla="*/ 427475 w 427475"/>
                <a:gd name="connsiteY1" fmla="*/ 0 h 428877"/>
                <a:gd name="connsiteX2" fmla="*/ 427475 w 427475"/>
                <a:gd name="connsiteY2" fmla="*/ 428877 h 428877"/>
                <a:gd name="connsiteX3" fmla="*/ 0 w 427475"/>
                <a:gd name="connsiteY3" fmla="*/ 428877 h 428877"/>
                <a:gd name="connsiteX4" fmla="*/ 0 w 427475"/>
                <a:gd name="connsiteY4" fmla="*/ 0 h 4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475" h="428877">
                  <a:moveTo>
                    <a:pt x="0" y="0"/>
                  </a:moveTo>
                  <a:lnTo>
                    <a:pt x="427475" y="0"/>
                  </a:lnTo>
                  <a:lnTo>
                    <a:pt x="427475" y="428877"/>
                  </a:lnTo>
                  <a:lnTo>
                    <a:pt x="0" y="428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 </a:t>
              </a:r>
              <a:endParaRPr lang="sv-SE" sz="1500" kern="12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A2E4EB8-E4B6-4300-B00F-1D7AC9B60453}"/>
                </a:ext>
              </a:extLst>
            </p:cNvPr>
            <p:cNvSpPr/>
            <p:nvPr/>
          </p:nvSpPr>
          <p:spPr>
            <a:xfrm>
              <a:off x="6199726" y="4235047"/>
              <a:ext cx="107219" cy="1072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985A8AE-39B5-4909-99DE-30F0AE8E27DA}"/>
                </a:ext>
              </a:extLst>
            </p:cNvPr>
            <p:cNvSpPr/>
            <p:nvPr/>
          </p:nvSpPr>
          <p:spPr>
            <a:xfrm>
              <a:off x="6488447" y="3752561"/>
              <a:ext cx="427475" cy="428877"/>
            </a:xfrm>
            <a:custGeom>
              <a:avLst/>
              <a:gdLst>
                <a:gd name="connsiteX0" fmla="*/ 0 w 427475"/>
                <a:gd name="connsiteY0" fmla="*/ 0 h 428877"/>
                <a:gd name="connsiteX1" fmla="*/ 427475 w 427475"/>
                <a:gd name="connsiteY1" fmla="*/ 0 h 428877"/>
                <a:gd name="connsiteX2" fmla="*/ 427475 w 427475"/>
                <a:gd name="connsiteY2" fmla="*/ 428877 h 428877"/>
                <a:gd name="connsiteX3" fmla="*/ 0 w 427475"/>
                <a:gd name="connsiteY3" fmla="*/ 428877 h 428877"/>
                <a:gd name="connsiteX4" fmla="*/ 0 w 427475"/>
                <a:gd name="connsiteY4" fmla="*/ 0 h 4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475" h="428877">
                  <a:moveTo>
                    <a:pt x="0" y="0"/>
                  </a:moveTo>
                  <a:lnTo>
                    <a:pt x="427475" y="0"/>
                  </a:lnTo>
                  <a:lnTo>
                    <a:pt x="427475" y="428877"/>
                  </a:lnTo>
                  <a:lnTo>
                    <a:pt x="0" y="4288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b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 </a:t>
              </a:r>
              <a:endParaRPr lang="sv-SE" sz="1500" kern="12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970392-0B41-4B1C-9B0D-B719B1DAF88C}"/>
                </a:ext>
              </a:extLst>
            </p:cNvPr>
            <p:cNvSpPr/>
            <p:nvPr/>
          </p:nvSpPr>
          <p:spPr>
            <a:xfrm>
              <a:off x="6648575" y="4235047"/>
              <a:ext cx="107219" cy="1072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CE5D15-99A1-4E43-9BE4-2DC42EE12FCE}"/>
              </a:ext>
            </a:extLst>
          </p:cNvPr>
          <p:cNvSpPr/>
          <p:nvPr/>
        </p:nvSpPr>
        <p:spPr>
          <a:xfrm>
            <a:off x="16732" y="4140736"/>
            <a:ext cx="4433298" cy="261120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 demand Resource Allocation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Simple</a:t>
            </a:r>
            <a:r>
              <a:rPr lang="en-US" b="1" i="0" dirty="0">
                <a:solidFill>
                  <a:srgbClr val="4F4F4F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dirty="0"/>
              <a:t>and</a:t>
            </a:r>
            <a:r>
              <a:rPr lang="en-US" b="1" i="0" dirty="0">
                <a:solidFill>
                  <a:srgbClr val="4F4F4F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dirty="0"/>
              <a:t>efficient</a:t>
            </a:r>
            <a:r>
              <a:rPr lang="en-US" b="1" i="0" dirty="0">
                <a:solidFill>
                  <a:srgbClr val="4F4F4F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dirty="0"/>
              <a:t>use</a:t>
            </a:r>
            <a:r>
              <a:rPr lang="en-US" b="1" i="0" dirty="0">
                <a:solidFill>
                  <a:srgbClr val="4F4F4F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dirty="0"/>
              <a:t>of</a:t>
            </a:r>
            <a:r>
              <a:rPr lang="en-US" b="1" i="0" dirty="0">
                <a:solidFill>
                  <a:srgbClr val="4F4F4F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dirty="0"/>
              <a:t>resources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Transparent Cost Service of usage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Less time for maintenance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24X7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Access Any where from the world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Less down time risk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Tools</a:t>
            </a:r>
          </a:p>
          <a:p>
            <a:endParaRPr lang="sv-SE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E320F1-2D93-457D-94EA-33CBFCA530B2}"/>
              </a:ext>
            </a:extLst>
          </p:cNvPr>
          <p:cNvSpPr/>
          <p:nvPr/>
        </p:nvSpPr>
        <p:spPr>
          <a:xfrm>
            <a:off x="4576121" y="4089762"/>
            <a:ext cx="5053401" cy="266218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Scale up and Scale down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Availability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Reliability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Easy of Adaptability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Great Security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Automatic backup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Many Dev Env in short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Automatic deployment CI/CD– Time to market</a:t>
            </a:r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80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Base Models - London Architectural Model Makers">
            <a:extLst>
              <a:ext uri="{FF2B5EF4-FFF2-40B4-BE49-F238E27FC236}">
                <a16:creationId xmlns:a16="http://schemas.microsoft.com/office/drawing/2014/main" id="{DCB025B4-873C-4164-B121-325A20637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21" b="-1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2174D-D5BF-48D8-86A6-99F47FBF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Reference Architecture</a:t>
            </a:r>
            <a:endParaRPr lang="sv-SE" sz="48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96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14A19-3A7D-4D38-ADBA-11A143D6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3763"/>
            <a:ext cx="3743325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do we need Ref. Architecture ?</a:t>
            </a:r>
          </a:p>
        </p:txBody>
      </p:sp>
      <p:pic>
        <p:nvPicPr>
          <p:cNvPr id="6146" name="Picture 2" descr="120 Workloads Migrated to Azure in 60 days - CloudStorm">
            <a:extLst>
              <a:ext uri="{FF2B5EF4-FFF2-40B4-BE49-F238E27FC236}">
                <a16:creationId xmlns:a16="http://schemas.microsoft.com/office/drawing/2014/main" id="{75DCC8E6-BC91-4213-A338-0CCA205B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0" y="681038"/>
            <a:ext cx="3009900" cy="248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722568-3BD5-4421-A035-E2397274D791}"/>
              </a:ext>
            </a:extLst>
          </p:cNvPr>
          <p:cNvSpPr txBox="1"/>
          <p:nvPr/>
        </p:nvSpPr>
        <p:spPr>
          <a:xfrm>
            <a:off x="4330719" y="190500"/>
            <a:ext cx="7718406" cy="627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Points to be considered after the Evaluation &amp; KPI Metrics analysis for ref. architecture: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Identify the real dependencies and chellenages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Pick unique functionality and break into multiple Micro Services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POC ( Proof Of Concept ) or Complex functionality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Networking Topology feasibility study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Hybrid connectivity if needed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Authentication and Authorization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Migration strategy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Availability check from the different Geo location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Configuration changes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Hardware Capacity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Backup and Restore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CI/CD Automation – Automatic Rollout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Logging and Monitoring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SaaS, </a:t>
            </a:r>
            <a:r>
              <a:rPr lang="en-US" dirty="0" err="1"/>
              <a:t>Paas</a:t>
            </a:r>
            <a:r>
              <a:rPr lang="en-US" dirty="0"/>
              <a:t>, and IaaS Service Models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Budget &amp; cost (forecast)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Help us to draw the roadmap</a:t>
            </a:r>
          </a:p>
        </p:txBody>
      </p:sp>
    </p:spTree>
    <p:extLst>
      <p:ext uri="{BB962C8B-B14F-4D97-AF65-F5344CB8AC3E}">
        <p14:creationId xmlns:p14="http://schemas.microsoft.com/office/powerpoint/2010/main" val="30088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C26230-1B98-401A-A7F6-BC8E7C02A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Ref. Architecture 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7A06A-72BF-47DB-AF6D-421F5C291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65" y="1928464"/>
            <a:ext cx="7473686" cy="3001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30AB9C-9695-43A8-BEF0-29DF597063CC}"/>
              </a:ext>
            </a:extLst>
          </p:cNvPr>
          <p:cNvSpPr/>
          <p:nvPr/>
        </p:nvSpPr>
        <p:spPr>
          <a:xfrm>
            <a:off x="5772150" y="2400300"/>
            <a:ext cx="3705225" cy="200025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466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C1E12FB-15B2-429A-A1A1-650F06967097}"/>
              </a:ext>
            </a:extLst>
          </p:cNvPr>
          <p:cNvSpPr/>
          <p:nvPr/>
        </p:nvSpPr>
        <p:spPr>
          <a:xfrm>
            <a:off x="2648570" y="2347911"/>
            <a:ext cx="8096250" cy="34242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82A1E-736F-45D6-BB81-8F17A9269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986" y="-27706"/>
            <a:ext cx="6115050" cy="533400"/>
          </a:xfrm>
        </p:spPr>
        <p:txBody>
          <a:bodyPr>
            <a:noAutofit/>
          </a:bodyPr>
          <a:lstStyle/>
          <a:p>
            <a:r>
              <a:rPr lang="en-US" sz="3600" dirty="0"/>
              <a:t>Microservice Architecture – K8s</a:t>
            </a:r>
            <a:endParaRPr lang="sv-SE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702DDC-81BC-4B49-BA1E-587BC2BEF575}"/>
              </a:ext>
            </a:extLst>
          </p:cNvPr>
          <p:cNvSpPr/>
          <p:nvPr/>
        </p:nvSpPr>
        <p:spPr>
          <a:xfrm>
            <a:off x="128587" y="1876427"/>
            <a:ext cx="2083594" cy="3333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LB  or Gateway</a:t>
            </a:r>
            <a:endParaRPr lang="sv-SE" b="1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0F188538-A8E5-40B0-AE4E-0064E58695C0}"/>
              </a:ext>
            </a:extLst>
          </p:cNvPr>
          <p:cNvSpPr/>
          <p:nvPr/>
        </p:nvSpPr>
        <p:spPr>
          <a:xfrm>
            <a:off x="128587" y="2647953"/>
            <a:ext cx="576263" cy="466725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UI</a:t>
            </a:r>
            <a:endParaRPr lang="sv-SE" b="1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6AE2DB6-29B7-489B-AD9C-B7119D5BF3D1}"/>
              </a:ext>
            </a:extLst>
          </p:cNvPr>
          <p:cNvSpPr/>
          <p:nvPr/>
        </p:nvSpPr>
        <p:spPr>
          <a:xfrm>
            <a:off x="873918" y="2647953"/>
            <a:ext cx="576263" cy="466725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UI</a:t>
            </a:r>
            <a:endParaRPr lang="sv-SE" b="1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7511AC56-AFEB-484F-8301-5A8E30083E26}"/>
              </a:ext>
            </a:extLst>
          </p:cNvPr>
          <p:cNvSpPr/>
          <p:nvPr/>
        </p:nvSpPr>
        <p:spPr>
          <a:xfrm>
            <a:off x="1635918" y="2647952"/>
            <a:ext cx="576263" cy="466725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UI</a:t>
            </a:r>
            <a:endParaRPr lang="sv-SE" b="1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C8A01EDC-EE30-4265-A460-5E6F6B2B2D8C}"/>
              </a:ext>
            </a:extLst>
          </p:cNvPr>
          <p:cNvSpPr/>
          <p:nvPr/>
        </p:nvSpPr>
        <p:spPr>
          <a:xfrm>
            <a:off x="433387" y="3486152"/>
            <a:ext cx="576263" cy="466725"/>
          </a:xfrm>
          <a:prstGeom prst="hexagon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Api </a:t>
            </a:r>
            <a:endParaRPr lang="sv-SE" sz="105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F178DCC-EFDB-408E-B641-82A4389F4A6D}"/>
              </a:ext>
            </a:extLst>
          </p:cNvPr>
          <p:cNvSpPr/>
          <p:nvPr/>
        </p:nvSpPr>
        <p:spPr>
          <a:xfrm>
            <a:off x="1314450" y="3486151"/>
            <a:ext cx="576263" cy="466725"/>
          </a:xfrm>
          <a:prstGeom prst="hexagon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50" dirty="0"/>
              <a:t>Api</a:t>
            </a:r>
            <a:endParaRPr lang="sv-SE" sz="1050" dirty="0"/>
          </a:p>
          <a:p>
            <a:pPr algn="ctr"/>
            <a:endParaRPr lang="sv-SE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BD562E3E-3210-4F35-8D18-AD5743DB9BA2}"/>
              </a:ext>
            </a:extLst>
          </p:cNvPr>
          <p:cNvSpPr/>
          <p:nvPr/>
        </p:nvSpPr>
        <p:spPr>
          <a:xfrm>
            <a:off x="288696" y="4371975"/>
            <a:ext cx="457200" cy="590550"/>
          </a:xfrm>
          <a:prstGeom prst="can">
            <a:avLst/>
          </a:prstGeom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  <a:endParaRPr lang="sv-SE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8B13A30-7230-4C9A-8506-2FBF38E37DAF}"/>
              </a:ext>
            </a:extLst>
          </p:cNvPr>
          <p:cNvSpPr/>
          <p:nvPr/>
        </p:nvSpPr>
        <p:spPr>
          <a:xfrm>
            <a:off x="935830" y="4762504"/>
            <a:ext cx="457200" cy="590550"/>
          </a:xfrm>
          <a:prstGeom prst="can">
            <a:avLst/>
          </a:prstGeom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  <a:endParaRPr lang="sv-SE" b="1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033BB58B-3624-4DD2-BAA9-DF250DDFDFDD}"/>
              </a:ext>
            </a:extLst>
          </p:cNvPr>
          <p:cNvSpPr/>
          <p:nvPr/>
        </p:nvSpPr>
        <p:spPr>
          <a:xfrm>
            <a:off x="1662113" y="4267203"/>
            <a:ext cx="457200" cy="590550"/>
          </a:xfrm>
          <a:prstGeom prst="can">
            <a:avLst/>
          </a:prstGeom>
          <a:effectLst>
            <a:innerShdw blurRad="114300">
              <a:prstClr val="black"/>
            </a:inn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</a:t>
            </a:r>
            <a:endParaRPr lang="sv-SE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6E7BFC-0109-4D16-A887-058AF48D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96" y="704852"/>
            <a:ext cx="856685" cy="533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04ACC-55A9-4351-9B68-9F7B39DC7C22}"/>
              </a:ext>
            </a:extLst>
          </p:cNvPr>
          <p:cNvCxnSpPr>
            <a:stCxn id="14" idx="2"/>
            <a:endCxn id="5" idx="0"/>
          </p:cNvCxnSpPr>
          <p:nvPr/>
        </p:nvCxnSpPr>
        <p:spPr>
          <a:xfrm flipH="1">
            <a:off x="1170384" y="1238252"/>
            <a:ext cx="3855" cy="638175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338696-F623-458B-8284-DBFFE210DCCB}"/>
              </a:ext>
            </a:extLst>
          </p:cNvPr>
          <p:cNvCxnSpPr>
            <a:endCxn id="6" idx="5"/>
          </p:cNvCxnSpPr>
          <p:nvPr/>
        </p:nvCxnSpPr>
        <p:spPr>
          <a:xfrm flipH="1">
            <a:off x="588169" y="2209802"/>
            <a:ext cx="421481" cy="43815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44ABE5-166A-4B63-8E43-4CB7013D9FE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170384" y="2209802"/>
            <a:ext cx="0" cy="43815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396797-F68D-44A8-A64C-17B0AE4BDF60}"/>
              </a:ext>
            </a:extLst>
          </p:cNvPr>
          <p:cNvCxnSpPr>
            <a:cxnSpLocks/>
          </p:cNvCxnSpPr>
          <p:nvPr/>
        </p:nvCxnSpPr>
        <p:spPr>
          <a:xfrm>
            <a:off x="1332309" y="2209802"/>
            <a:ext cx="429815" cy="41910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6154FA-5E18-4124-B5A9-154CBDB26B28}"/>
              </a:ext>
            </a:extLst>
          </p:cNvPr>
          <p:cNvCxnSpPr>
            <a:cxnSpLocks/>
            <a:endCxn id="9" idx="4"/>
          </p:cNvCxnSpPr>
          <p:nvPr/>
        </p:nvCxnSpPr>
        <p:spPr>
          <a:xfrm>
            <a:off x="413146" y="3114677"/>
            <a:ext cx="136922" cy="371475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AA894-5A45-4B69-82C0-55AC371531CD}"/>
              </a:ext>
            </a:extLst>
          </p:cNvPr>
          <p:cNvCxnSpPr>
            <a:cxnSpLocks/>
            <a:endCxn id="9" idx="5"/>
          </p:cNvCxnSpPr>
          <p:nvPr/>
        </p:nvCxnSpPr>
        <p:spPr>
          <a:xfrm flipH="1">
            <a:off x="892969" y="3114677"/>
            <a:ext cx="277415" cy="371475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488E2E-3828-421D-8221-50BE7CD30D71}"/>
              </a:ext>
            </a:extLst>
          </p:cNvPr>
          <p:cNvCxnSpPr>
            <a:cxnSpLocks/>
            <a:endCxn id="10" idx="4"/>
          </p:cNvCxnSpPr>
          <p:nvPr/>
        </p:nvCxnSpPr>
        <p:spPr>
          <a:xfrm>
            <a:off x="1198959" y="3143250"/>
            <a:ext cx="232172" cy="34290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75BE7B-10ED-4BC9-BD3F-FA5C0EAF44B1}"/>
              </a:ext>
            </a:extLst>
          </p:cNvPr>
          <p:cNvCxnSpPr>
            <a:cxnSpLocks/>
          </p:cNvCxnSpPr>
          <p:nvPr/>
        </p:nvCxnSpPr>
        <p:spPr>
          <a:xfrm flipH="1">
            <a:off x="1754982" y="3124202"/>
            <a:ext cx="116681" cy="37147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A0F7C0-B57A-4138-B69E-93A6D5B9B297}"/>
              </a:ext>
            </a:extLst>
          </p:cNvPr>
          <p:cNvCxnSpPr>
            <a:cxnSpLocks/>
          </p:cNvCxnSpPr>
          <p:nvPr/>
        </p:nvCxnSpPr>
        <p:spPr>
          <a:xfrm flipH="1">
            <a:off x="948297" y="3067052"/>
            <a:ext cx="753736" cy="51435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32D7E1-86F5-4F3B-BBF4-7BF45A7A09B1}"/>
              </a:ext>
            </a:extLst>
          </p:cNvPr>
          <p:cNvCxnSpPr>
            <a:cxnSpLocks/>
          </p:cNvCxnSpPr>
          <p:nvPr/>
        </p:nvCxnSpPr>
        <p:spPr>
          <a:xfrm>
            <a:off x="401206" y="3171824"/>
            <a:ext cx="972775" cy="34290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E79FEB-551F-43C8-A72B-71F30E1FD00B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flipH="1">
            <a:off x="517296" y="3952877"/>
            <a:ext cx="32772" cy="419098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7D963C-13BC-4BD3-8283-B81ABA239BD3}"/>
              </a:ext>
            </a:extLst>
          </p:cNvPr>
          <p:cNvCxnSpPr>
            <a:cxnSpLocks/>
          </p:cNvCxnSpPr>
          <p:nvPr/>
        </p:nvCxnSpPr>
        <p:spPr>
          <a:xfrm>
            <a:off x="721518" y="3938592"/>
            <a:ext cx="320313" cy="82391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79E55B-ED48-4E02-ABC2-8CBE508C161B}"/>
              </a:ext>
            </a:extLst>
          </p:cNvPr>
          <p:cNvCxnSpPr>
            <a:cxnSpLocks/>
          </p:cNvCxnSpPr>
          <p:nvPr/>
        </p:nvCxnSpPr>
        <p:spPr>
          <a:xfrm>
            <a:off x="862577" y="3952877"/>
            <a:ext cx="839456" cy="419098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FFD5EA-192E-4E0B-87AC-C805AB2F3146}"/>
              </a:ext>
            </a:extLst>
          </p:cNvPr>
          <p:cNvCxnSpPr>
            <a:cxnSpLocks/>
          </p:cNvCxnSpPr>
          <p:nvPr/>
        </p:nvCxnSpPr>
        <p:spPr>
          <a:xfrm flipH="1">
            <a:off x="1231765" y="3960747"/>
            <a:ext cx="236900" cy="874572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1426890-6AB8-4635-B2F3-600E65501331}"/>
              </a:ext>
            </a:extLst>
          </p:cNvPr>
          <p:cNvCxnSpPr>
            <a:cxnSpLocks/>
          </p:cNvCxnSpPr>
          <p:nvPr/>
        </p:nvCxnSpPr>
        <p:spPr>
          <a:xfrm flipH="1">
            <a:off x="664980" y="3952875"/>
            <a:ext cx="1072768" cy="609603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48C84D4-947C-4E78-BFC1-762686926884}"/>
              </a:ext>
            </a:extLst>
          </p:cNvPr>
          <p:cNvSpPr/>
          <p:nvPr/>
        </p:nvSpPr>
        <p:spPr>
          <a:xfrm>
            <a:off x="288697" y="3181350"/>
            <a:ext cx="1682978" cy="10477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/>
              <a:t>POST/PUT/GET/DELETE</a:t>
            </a:r>
            <a:endParaRPr lang="sv-SE" sz="7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BC44DE-6704-4647-A3AC-E80B9BCBC31B}"/>
              </a:ext>
            </a:extLst>
          </p:cNvPr>
          <p:cNvSpPr/>
          <p:nvPr/>
        </p:nvSpPr>
        <p:spPr>
          <a:xfrm>
            <a:off x="2920445" y="3249151"/>
            <a:ext cx="5413291" cy="224899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rgbClr val="C0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dirty="0"/>
              <a:t>            </a:t>
            </a:r>
          </a:p>
          <a:p>
            <a:pPr algn="r"/>
            <a:endParaRPr lang="en-US" b="1" dirty="0"/>
          </a:p>
          <a:p>
            <a:pPr algn="r"/>
            <a:endParaRPr lang="en-US" b="1" dirty="0"/>
          </a:p>
          <a:p>
            <a:pPr algn="r"/>
            <a:endParaRPr lang="en-US" b="1" dirty="0"/>
          </a:p>
          <a:p>
            <a:pPr algn="r"/>
            <a:endParaRPr lang="en-US" b="1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3EA220-E1AA-44A6-904D-575F79DFABC1}"/>
              </a:ext>
            </a:extLst>
          </p:cNvPr>
          <p:cNvGrpSpPr/>
          <p:nvPr/>
        </p:nvGrpSpPr>
        <p:grpSpPr>
          <a:xfrm>
            <a:off x="3222291" y="3324838"/>
            <a:ext cx="1411889" cy="857249"/>
            <a:chOff x="5115208" y="3209927"/>
            <a:chExt cx="1449614" cy="10382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D1388DB-6206-4DBD-B4F6-ACB98D6BAB6F}"/>
                </a:ext>
              </a:extLst>
            </p:cNvPr>
            <p:cNvSpPr/>
            <p:nvPr/>
          </p:nvSpPr>
          <p:spPr>
            <a:xfrm>
              <a:off x="5115208" y="3209927"/>
              <a:ext cx="1449614" cy="1038227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1100" dirty="0"/>
                <a:t>Pod-1</a:t>
              </a:r>
              <a:endParaRPr lang="sv-SE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05866E6-DE6B-4FE6-B177-8184ABB08BE3}"/>
                </a:ext>
              </a:extLst>
            </p:cNvPr>
            <p:cNvSpPr/>
            <p:nvPr/>
          </p:nvSpPr>
          <p:spPr>
            <a:xfrm>
              <a:off x="5295901" y="3495675"/>
              <a:ext cx="435208" cy="371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UI</a:t>
              </a:r>
              <a:endParaRPr lang="sv-SE" b="1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03428B6-B34D-4E4A-9F6E-35B15D7C08ED}"/>
                </a:ext>
              </a:extLst>
            </p:cNvPr>
            <p:cNvSpPr/>
            <p:nvPr/>
          </p:nvSpPr>
          <p:spPr>
            <a:xfrm>
              <a:off x="5840015" y="3490915"/>
              <a:ext cx="435208" cy="371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Api</a:t>
              </a:r>
              <a:endParaRPr lang="sv-SE" b="1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C0081C-9159-4C76-A7E6-635DD1212E3C}"/>
              </a:ext>
            </a:extLst>
          </p:cNvPr>
          <p:cNvGrpSpPr/>
          <p:nvPr/>
        </p:nvGrpSpPr>
        <p:grpSpPr>
          <a:xfrm>
            <a:off x="4791091" y="3343888"/>
            <a:ext cx="1411889" cy="857249"/>
            <a:chOff x="5115208" y="3209927"/>
            <a:chExt cx="1449614" cy="1038227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611DF83-B24E-4B3A-BC3C-D7DB0593767B}"/>
                </a:ext>
              </a:extLst>
            </p:cNvPr>
            <p:cNvSpPr/>
            <p:nvPr/>
          </p:nvSpPr>
          <p:spPr>
            <a:xfrm>
              <a:off x="5115208" y="3209927"/>
              <a:ext cx="1449614" cy="1038227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1100" dirty="0"/>
                <a:t>Pod-2</a:t>
              </a:r>
              <a:endParaRPr lang="sv-S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CADAC58-59C6-4941-BEE8-7B39E1873188}"/>
                </a:ext>
              </a:extLst>
            </p:cNvPr>
            <p:cNvSpPr/>
            <p:nvPr/>
          </p:nvSpPr>
          <p:spPr>
            <a:xfrm>
              <a:off x="5295901" y="3495675"/>
              <a:ext cx="435208" cy="371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UI</a:t>
              </a:r>
              <a:endParaRPr lang="sv-SE" b="1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3EC6D86-2212-4041-B27F-A3C5142F6A25}"/>
                </a:ext>
              </a:extLst>
            </p:cNvPr>
            <p:cNvSpPr/>
            <p:nvPr/>
          </p:nvSpPr>
          <p:spPr>
            <a:xfrm>
              <a:off x="5840015" y="3490915"/>
              <a:ext cx="435208" cy="371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Api</a:t>
              </a:r>
              <a:endParaRPr lang="sv-SE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432FB3-6F72-462D-8D16-E7FF32C0FF5D}"/>
              </a:ext>
            </a:extLst>
          </p:cNvPr>
          <p:cNvGrpSpPr/>
          <p:nvPr/>
        </p:nvGrpSpPr>
        <p:grpSpPr>
          <a:xfrm>
            <a:off x="6818926" y="3330171"/>
            <a:ext cx="1411889" cy="857249"/>
            <a:chOff x="5115208" y="3209927"/>
            <a:chExt cx="1449614" cy="1038227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117EFD8-CE3C-4F08-99EB-3243D7EA486A}"/>
                </a:ext>
              </a:extLst>
            </p:cNvPr>
            <p:cNvSpPr/>
            <p:nvPr/>
          </p:nvSpPr>
          <p:spPr>
            <a:xfrm>
              <a:off x="5115208" y="3209927"/>
              <a:ext cx="1449614" cy="1038227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1100" dirty="0"/>
                <a:t>Pod-N</a:t>
              </a:r>
              <a:endParaRPr lang="sv-SE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EA0BBED-2D24-41E8-8E82-93D26BC64DBE}"/>
                </a:ext>
              </a:extLst>
            </p:cNvPr>
            <p:cNvSpPr/>
            <p:nvPr/>
          </p:nvSpPr>
          <p:spPr>
            <a:xfrm>
              <a:off x="5295901" y="3495675"/>
              <a:ext cx="435208" cy="371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UI</a:t>
              </a:r>
              <a:endParaRPr lang="sv-SE" b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9E47C16-8A27-4F23-9460-44871A0CFE1F}"/>
                </a:ext>
              </a:extLst>
            </p:cNvPr>
            <p:cNvSpPr/>
            <p:nvPr/>
          </p:nvSpPr>
          <p:spPr>
            <a:xfrm>
              <a:off x="5840015" y="3490915"/>
              <a:ext cx="435208" cy="37147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Api</a:t>
              </a:r>
              <a:endParaRPr lang="sv-SE" b="1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6313855-79CA-4B8A-98B3-3592575E2417}"/>
              </a:ext>
            </a:extLst>
          </p:cNvPr>
          <p:cNvGrpSpPr/>
          <p:nvPr/>
        </p:nvGrpSpPr>
        <p:grpSpPr>
          <a:xfrm>
            <a:off x="3266691" y="4514887"/>
            <a:ext cx="4964123" cy="866810"/>
            <a:chOff x="5115208" y="4730286"/>
            <a:chExt cx="4485992" cy="960495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1F82030-8D28-42E7-8E0B-C9AF398A839F}"/>
                </a:ext>
              </a:extLst>
            </p:cNvPr>
            <p:cNvSpPr/>
            <p:nvPr/>
          </p:nvSpPr>
          <p:spPr>
            <a:xfrm>
              <a:off x="5115208" y="4794054"/>
              <a:ext cx="4485992" cy="896727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sv-SE" dirty="0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AAF1D12-6B6B-4FFF-9A80-099D29345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8438" y="4997748"/>
              <a:ext cx="560881" cy="609652"/>
            </a:xfrm>
            <a:prstGeom prst="rect">
              <a:avLst/>
            </a:prstGeom>
          </p:spPr>
        </p:pic>
        <p:sp>
          <p:nvSpPr>
            <p:cNvPr id="78" name="Cylinder 77">
              <a:extLst>
                <a:ext uri="{FF2B5EF4-FFF2-40B4-BE49-F238E27FC236}">
                  <a16:creationId xmlns:a16="http://schemas.microsoft.com/office/drawing/2014/main" id="{FB3FC7B1-B5E0-458E-B35B-70F316E37130}"/>
                </a:ext>
              </a:extLst>
            </p:cNvPr>
            <p:cNvSpPr/>
            <p:nvPr/>
          </p:nvSpPr>
          <p:spPr>
            <a:xfrm>
              <a:off x="6502654" y="4988279"/>
              <a:ext cx="457200" cy="590550"/>
            </a:xfrm>
            <a:prstGeom prst="can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DB</a:t>
              </a:r>
              <a:endParaRPr lang="sv-SE" sz="1600" b="1" dirty="0"/>
            </a:p>
          </p:txBody>
        </p:sp>
        <p:sp>
          <p:nvSpPr>
            <p:cNvPr id="79" name="Cylinder 78">
              <a:extLst>
                <a:ext uri="{FF2B5EF4-FFF2-40B4-BE49-F238E27FC236}">
                  <a16:creationId xmlns:a16="http://schemas.microsoft.com/office/drawing/2014/main" id="{A05CB031-FC87-4B49-B9E0-34B5FE6D150B}"/>
                </a:ext>
              </a:extLst>
            </p:cNvPr>
            <p:cNvSpPr/>
            <p:nvPr/>
          </p:nvSpPr>
          <p:spPr>
            <a:xfrm>
              <a:off x="7541942" y="4978727"/>
              <a:ext cx="457200" cy="590550"/>
            </a:xfrm>
            <a:prstGeom prst="can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DB</a:t>
              </a:r>
              <a:endParaRPr lang="sv-SE" sz="1600" b="1" dirty="0"/>
            </a:p>
          </p:txBody>
        </p:sp>
        <p:sp>
          <p:nvSpPr>
            <p:cNvPr id="80" name="Cylinder 79">
              <a:extLst>
                <a:ext uri="{FF2B5EF4-FFF2-40B4-BE49-F238E27FC236}">
                  <a16:creationId xmlns:a16="http://schemas.microsoft.com/office/drawing/2014/main" id="{690693FB-D08C-48F0-9DB7-E8906AE28FC9}"/>
                </a:ext>
              </a:extLst>
            </p:cNvPr>
            <p:cNvSpPr/>
            <p:nvPr/>
          </p:nvSpPr>
          <p:spPr>
            <a:xfrm>
              <a:off x="8638095" y="4988225"/>
              <a:ext cx="457200" cy="590550"/>
            </a:xfrm>
            <a:prstGeom prst="can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DB</a:t>
              </a:r>
              <a:endParaRPr lang="sv-SE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BCEFC1E-3B23-4358-800C-5CD809861B62}"/>
                </a:ext>
              </a:extLst>
            </p:cNvPr>
            <p:cNvSpPr txBox="1"/>
            <p:nvPr/>
          </p:nvSpPr>
          <p:spPr>
            <a:xfrm>
              <a:off x="5135792" y="4730286"/>
              <a:ext cx="11998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StatefulSet</a:t>
              </a:r>
              <a:endParaRPr lang="sv-SE" sz="12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85FB486-3D17-4617-98ED-68700DF43D90}"/>
              </a:ext>
            </a:extLst>
          </p:cNvPr>
          <p:cNvSpPr/>
          <p:nvPr/>
        </p:nvSpPr>
        <p:spPr>
          <a:xfrm>
            <a:off x="2920445" y="2786649"/>
            <a:ext cx="5413291" cy="254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001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 Server</a:t>
            </a:r>
            <a:endParaRPr lang="sv-SE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6259BD-9618-43FB-94C7-5A223F347C9D}"/>
              </a:ext>
            </a:extLst>
          </p:cNvPr>
          <p:cNvSpPr/>
          <p:nvPr/>
        </p:nvSpPr>
        <p:spPr>
          <a:xfrm>
            <a:off x="6264467" y="3987834"/>
            <a:ext cx="111014" cy="115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6879B78-F869-4284-97C9-90885CB1C8CA}"/>
              </a:ext>
            </a:extLst>
          </p:cNvPr>
          <p:cNvSpPr/>
          <p:nvPr/>
        </p:nvSpPr>
        <p:spPr>
          <a:xfrm>
            <a:off x="6455446" y="3987834"/>
            <a:ext cx="111014" cy="115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7F45C0-395A-4672-9B54-DCC6D2BE9405}"/>
              </a:ext>
            </a:extLst>
          </p:cNvPr>
          <p:cNvSpPr/>
          <p:nvPr/>
        </p:nvSpPr>
        <p:spPr>
          <a:xfrm>
            <a:off x="6643511" y="3989241"/>
            <a:ext cx="111014" cy="115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7A5466-18B0-401B-B535-F0E1E98D5424}"/>
              </a:ext>
            </a:extLst>
          </p:cNvPr>
          <p:cNvCxnSpPr/>
          <p:nvPr/>
        </p:nvCxnSpPr>
        <p:spPr>
          <a:xfrm>
            <a:off x="3928236" y="2977939"/>
            <a:ext cx="0" cy="36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505B12-710D-4948-8DDF-4E574C01382E}"/>
              </a:ext>
            </a:extLst>
          </p:cNvPr>
          <p:cNvCxnSpPr/>
          <p:nvPr/>
        </p:nvCxnSpPr>
        <p:spPr>
          <a:xfrm>
            <a:off x="5489525" y="3014806"/>
            <a:ext cx="0" cy="36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8E45CB-21CB-4780-BC7D-9BE4E99B8EEA}"/>
              </a:ext>
            </a:extLst>
          </p:cNvPr>
          <p:cNvCxnSpPr/>
          <p:nvPr/>
        </p:nvCxnSpPr>
        <p:spPr>
          <a:xfrm>
            <a:off x="7524871" y="2977939"/>
            <a:ext cx="0" cy="36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1C71FB-DA1B-4009-ADB0-80244763B74C}"/>
              </a:ext>
            </a:extLst>
          </p:cNvPr>
          <p:cNvSpPr/>
          <p:nvPr/>
        </p:nvSpPr>
        <p:spPr>
          <a:xfrm>
            <a:off x="9115818" y="4102399"/>
            <a:ext cx="1203741" cy="388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HPA</a:t>
            </a:r>
            <a:endParaRPr lang="sv-SE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E35B087-4BB8-46B7-9178-008E7151BAB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333736" y="2913665"/>
            <a:ext cx="855345" cy="1190130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CB5E42-555C-4F05-99A8-462232923F3E}"/>
              </a:ext>
            </a:extLst>
          </p:cNvPr>
          <p:cNvSpPr/>
          <p:nvPr/>
        </p:nvSpPr>
        <p:spPr>
          <a:xfrm>
            <a:off x="8471454" y="2545310"/>
            <a:ext cx="1186947" cy="3217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b="1" dirty="0">
                <a:solidFill>
                  <a:schemeClr val="tx1"/>
                </a:solidFill>
              </a:rPr>
              <a:t>Looping query collects metrices for every 15 secs </a:t>
            </a:r>
            <a:endParaRPr lang="sv-SE" sz="700" b="1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42EA03-D83C-4365-9280-93EDFEF07A86}"/>
              </a:ext>
            </a:extLst>
          </p:cNvPr>
          <p:cNvSpPr/>
          <p:nvPr/>
        </p:nvSpPr>
        <p:spPr>
          <a:xfrm>
            <a:off x="8890752" y="2927690"/>
            <a:ext cx="275777" cy="2286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  <a:endParaRPr lang="sv-SE" b="1" dirty="0">
              <a:solidFill>
                <a:srgbClr val="C0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0FC266A-D90A-4171-92AA-EEB38CDE3D3B}"/>
              </a:ext>
            </a:extLst>
          </p:cNvPr>
          <p:cNvSpPr/>
          <p:nvPr/>
        </p:nvSpPr>
        <p:spPr>
          <a:xfrm>
            <a:off x="9666111" y="3724273"/>
            <a:ext cx="275777" cy="2286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  <a:endParaRPr lang="sv-SE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2BDD1F-CB6A-4785-B2E0-AD3CA553793F}"/>
              </a:ext>
            </a:extLst>
          </p:cNvPr>
          <p:cNvCxnSpPr/>
          <p:nvPr/>
        </p:nvCxnSpPr>
        <p:spPr>
          <a:xfrm flipV="1">
            <a:off x="9560202" y="3538539"/>
            <a:ext cx="0" cy="56386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3448AD-D615-4CC1-8025-6BD219F545B5}"/>
              </a:ext>
            </a:extLst>
          </p:cNvPr>
          <p:cNvCxnSpPr/>
          <p:nvPr/>
        </p:nvCxnSpPr>
        <p:spPr>
          <a:xfrm>
            <a:off x="9560202" y="3566109"/>
            <a:ext cx="555348" cy="978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9F1A85-CB88-45F1-BF71-6703F9907998}"/>
              </a:ext>
            </a:extLst>
          </p:cNvPr>
          <p:cNvCxnSpPr/>
          <p:nvPr/>
        </p:nvCxnSpPr>
        <p:spPr>
          <a:xfrm>
            <a:off x="10083796" y="3575896"/>
            <a:ext cx="0" cy="5770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C5093D-C6C0-4269-9E42-948D82149CB1}"/>
              </a:ext>
            </a:extLst>
          </p:cNvPr>
          <p:cNvSpPr/>
          <p:nvPr/>
        </p:nvSpPr>
        <p:spPr>
          <a:xfrm>
            <a:off x="9552148" y="3187998"/>
            <a:ext cx="1096800" cy="3217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b="1" dirty="0">
                <a:solidFill>
                  <a:schemeClr val="tx1"/>
                </a:solidFill>
              </a:rPr>
              <a:t>Calculate the replica based on the metrics</a:t>
            </a:r>
            <a:endParaRPr lang="sv-SE" sz="700" b="1" dirty="0">
              <a:solidFill>
                <a:schemeClr val="tx1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9D99DAD-3152-425E-944B-C8E15F1CD63C}"/>
              </a:ext>
            </a:extLst>
          </p:cNvPr>
          <p:cNvCxnSpPr>
            <a:stCxn id="18" idx="2"/>
          </p:cNvCxnSpPr>
          <p:nvPr/>
        </p:nvCxnSpPr>
        <p:spPr>
          <a:xfrm rot="5400000" flipH="1">
            <a:off x="8671156" y="3444008"/>
            <a:ext cx="709113" cy="1383953"/>
          </a:xfrm>
          <a:prstGeom prst="bentConnector4">
            <a:avLst>
              <a:gd name="adj1" fmla="val -32237"/>
              <a:gd name="adj2" fmla="val 71745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97EEFC2-A724-4431-BC14-73B8317CF339}"/>
              </a:ext>
            </a:extLst>
          </p:cNvPr>
          <p:cNvSpPr/>
          <p:nvPr/>
        </p:nvSpPr>
        <p:spPr>
          <a:xfrm>
            <a:off x="8413701" y="3838575"/>
            <a:ext cx="275777" cy="2286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  <a:endParaRPr lang="sv-SE" b="1" dirty="0">
              <a:solidFill>
                <a:srgbClr val="C00000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9743F8-3E51-4364-82C8-959749C46465}"/>
              </a:ext>
            </a:extLst>
          </p:cNvPr>
          <p:cNvSpPr/>
          <p:nvPr/>
        </p:nvSpPr>
        <p:spPr>
          <a:xfrm>
            <a:off x="8394567" y="3328997"/>
            <a:ext cx="645112" cy="3664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b="1" dirty="0">
                <a:solidFill>
                  <a:schemeClr val="tx1"/>
                </a:solidFill>
              </a:rPr>
              <a:t>Scale up /down the Pods</a:t>
            </a:r>
            <a:endParaRPr lang="sv-SE" sz="7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57A0774-0A31-45D6-8799-9055EAA72AF2}"/>
              </a:ext>
            </a:extLst>
          </p:cNvPr>
          <p:cNvSpPr/>
          <p:nvPr/>
        </p:nvSpPr>
        <p:spPr>
          <a:xfrm>
            <a:off x="9447370" y="5142261"/>
            <a:ext cx="891622" cy="139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K8s Cluster</a:t>
            </a:r>
            <a:endParaRPr lang="sv-SE" b="1" dirty="0">
              <a:solidFill>
                <a:srgbClr val="C00000"/>
              </a:solidFill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1FF42D4-4FBE-4EAD-BF4E-F3D36115F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97" y="5816396"/>
            <a:ext cx="1682978" cy="845069"/>
          </a:xfrm>
          <a:prstGeom prst="rect">
            <a:avLst/>
          </a:prstGeom>
        </p:spPr>
      </p:pic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136870D-3991-4C27-92A6-EAA5D6FDE379}"/>
              </a:ext>
            </a:extLst>
          </p:cNvPr>
          <p:cNvSpPr/>
          <p:nvPr/>
        </p:nvSpPr>
        <p:spPr>
          <a:xfrm>
            <a:off x="4321260" y="1947739"/>
            <a:ext cx="1358896" cy="15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LB  or Gateway</a:t>
            </a:r>
            <a:endParaRPr lang="sv-SE" sz="1200" b="1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D17904-31E1-4C8A-9F4D-0AA896FA7E43}"/>
              </a:ext>
            </a:extLst>
          </p:cNvPr>
          <p:cNvCxnSpPr>
            <a:cxnSpLocks/>
          </p:cNvCxnSpPr>
          <p:nvPr/>
        </p:nvCxnSpPr>
        <p:spPr>
          <a:xfrm flipV="1">
            <a:off x="1788863" y="913638"/>
            <a:ext cx="2618441" cy="3962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05FC0A9-8799-4F8A-8670-EDD05A424B16}"/>
              </a:ext>
            </a:extLst>
          </p:cNvPr>
          <p:cNvCxnSpPr>
            <a:cxnSpLocks/>
          </p:cNvCxnSpPr>
          <p:nvPr/>
        </p:nvCxnSpPr>
        <p:spPr>
          <a:xfrm>
            <a:off x="4953083" y="2174423"/>
            <a:ext cx="0" cy="2813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EF56501-DF6B-4093-AF79-0B4DA526AFFE}"/>
              </a:ext>
            </a:extLst>
          </p:cNvPr>
          <p:cNvCxnSpPr>
            <a:cxnSpLocks/>
          </p:cNvCxnSpPr>
          <p:nvPr/>
        </p:nvCxnSpPr>
        <p:spPr>
          <a:xfrm flipV="1">
            <a:off x="3328731" y="4439944"/>
            <a:ext cx="4832532" cy="1890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19EF208-1684-4873-9A5E-8021567ED8D0}"/>
              </a:ext>
            </a:extLst>
          </p:cNvPr>
          <p:cNvSpPr txBox="1"/>
          <p:nvPr/>
        </p:nvSpPr>
        <p:spPr>
          <a:xfrm>
            <a:off x="4270712" y="4212584"/>
            <a:ext cx="3411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Notejam-sqlite.notejamapp.svc.cluster.local</a:t>
            </a:r>
            <a:endParaRPr lang="sv-SE" sz="9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336A2-9474-41D6-8276-2040357B5F70}"/>
              </a:ext>
            </a:extLst>
          </p:cNvPr>
          <p:cNvSpPr txBox="1"/>
          <p:nvPr/>
        </p:nvSpPr>
        <p:spPr>
          <a:xfrm>
            <a:off x="4291304" y="3041744"/>
            <a:ext cx="34119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Notejam-notejamapp.svc.cluster.local</a:t>
            </a:r>
            <a:endParaRPr lang="sv-SE" sz="900" b="1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3A8B129-A738-416E-A3C5-B41D51218604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1971675" y="5816396"/>
            <a:ext cx="1426607" cy="422535"/>
          </a:xfrm>
          <a:prstGeom prst="bentConnector3">
            <a:avLst>
              <a:gd name="adj1" fmla="val 98740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4B133143-38BA-47B4-99C7-066153C64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739" y="587194"/>
            <a:ext cx="856685" cy="655455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2F28E75-0357-4328-8E13-0CC43A74A093}"/>
              </a:ext>
            </a:extLst>
          </p:cNvPr>
          <p:cNvCxnSpPr>
            <a:cxnSpLocks/>
          </p:cNvCxnSpPr>
          <p:nvPr/>
        </p:nvCxnSpPr>
        <p:spPr>
          <a:xfrm>
            <a:off x="4953083" y="1704361"/>
            <a:ext cx="0" cy="2006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FF613E7-E808-40CB-817F-10F3BC3B91EC}"/>
              </a:ext>
            </a:extLst>
          </p:cNvPr>
          <p:cNvSpPr/>
          <p:nvPr/>
        </p:nvSpPr>
        <p:spPr>
          <a:xfrm>
            <a:off x="4314501" y="1500506"/>
            <a:ext cx="1358896" cy="15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Region - 1</a:t>
            </a:r>
            <a:endParaRPr lang="sv-SE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55CD23A-2D55-426D-B76C-2B121D1CD324}"/>
              </a:ext>
            </a:extLst>
          </p:cNvPr>
          <p:cNvCxnSpPr>
            <a:cxnSpLocks/>
          </p:cNvCxnSpPr>
          <p:nvPr/>
        </p:nvCxnSpPr>
        <p:spPr>
          <a:xfrm>
            <a:off x="4934116" y="1238252"/>
            <a:ext cx="0" cy="2006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B5D3AC3-DD02-448A-AEDD-EEA739036DFB}"/>
              </a:ext>
            </a:extLst>
          </p:cNvPr>
          <p:cNvCxnSpPr>
            <a:cxnSpLocks/>
          </p:cNvCxnSpPr>
          <p:nvPr/>
        </p:nvCxnSpPr>
        <p:spPr>
          <a:xfrm>
            <a:off x="5330312" y="841853"/>
            <a:ext cx="98966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E6BA6260-64F5-4F25-B4E5-7C7503C58C82}"/>
              </a:ext>
            </a:extLst>
          </p:cNvPr>
          <p:cNvSpPr/>
          <p:nvPr/>
        </p:nvSpPr>
        <p:spPr>
          <a:xfrm>
            <a:off x="6344389" y="762398"/>
            <a:ext cx="1358896" cy="15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Region - 2</a:t>
            </a:r>
            <a:endParaRPr lang="sv-SE" sz="1200" b="1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648FFDE-AB66-4D05-870A-813017DBB49E}"/>
              </a:ext>
            </a:extLst>
          </p:cNvPr>
          <p:cNvSpPr/>
          <p:nvPr/>
        </p:nvSpPr>
        <p:spPr>
          <a:xfrm>
            <a:off x="8161263" y="744641"/>
            <a:ext cx="1358896" cy="1588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LB  or Gateway</a:t>
            </a:r>
            <a:endParaRPr lang="sv-SE" sz="1200" b="1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0FB8F5E-74BD-48F7-9592-B3409E25EAD5}"/>
              </a:ext>
            </a:extLst>
          </p:cNvPr>
          <p:cNvCxnSpPr>
            <a:cxnSpLocks/>
          </p:cNvCxnSpPr>
          <p:nvPr/>
        </p:nvCxnSpPr>
        <p:spPr>
          <a:xfrm>
            <a:off x="7736812" y="826416"/>
            <a:ext cx="337008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F1741EF-6784-499C-B05F-224C73046C4E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9560202" y="824054"/>
            <a:ext cx="417935" cy="1775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4011400-D092-4420-A411-56D991C41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8137" y="222686"/>
            <a:ext cx="1571625" cy="123825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AF93CFE7-C689-4DBF-A1AC-E00A42878094}"/>
              </a:ext>
            </a:extLst>
          </p:cNvPr>
          <p:cNvSpPr/>
          <p:nvPr/>
        </p:nvSpPr>
        <p:spPr>
          <a:xfrm>
            <a:off x="11093863" y="1181250"/>
            <a:ext cx="891622" cy="2796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K8s Cluster</a:t>
            </a:r>
            <a:endParaRPr lang="sv-SE" b="1" dirty="0">
              <a:solidFill>
                <a:srgbClr val="C00000"/>
              </a:solidFill>
            </a:endParaRP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2D7C86A7-15C9-4239-8D29-DCF2ADC9A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674" y="3259144"/>
            <a:ext cx="260458" cy="291713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8822F317-58EB-449F-A571-CF2057A534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4076" y="4835319"/>
            <a:ext cx="805595" cy="1850751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A2E50BA6-EF1C-4CDC-8B67-3996ADC52D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5167" y="4152901"/>
            <a:ext cx="946714" cy="589414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91B24BB-B31E-46D2-9142-8E00973EBE83}"/>
              </a:ext>
            </a:extLst>
          </p:cNvPr>
          <p:cNvCxnSpPr>
            <a:cxnSpLocks/>
          </p:cNvCxnSpPr>
          <p:nvPr/>
        </p:nvCxnSpPr>
        <p:spPr>
          <a:xfrm flipH="1" flipV="1">
            <a:off x="11691955" y="4738517"/>
            <a:ext cx="942" cy="2317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EFE7CF0-4F06-4B7B-BADB-1B995EBE9362}"/>
              </a:ext>
            </a:extLst>
          </p:cNvPr>
          <p:cNvSpPr txBox="1"/>
          <p:nvPr/>
        </p:nvSpPr>
        <p:spPr>
          <a:xfrm>
            <a:off x="11321341" y="4768614"/>
            <a:ext cx="4549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PUSH</a:t>
            </a:r>
            <a:endParaRPr lang="sv-SE" sz="700" b="1" dirty="0"/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AA9F3CA8-4D82-44A2-87D3-784186F9762E}"/>
              </a:ext>
            </a:extLst>
          </p:cNvPr>
          <p:cNvCxnSpPr>
            <a:cxnSpLocks/>
            <a:stCxn id="1030" idx="0"/>
          </p:cNvCxnSpPr>
          <p:nvPr/>
        </p:nvCxnSpPr>
        <p:spPr>
          <a:xfrm rot="16200000" flipH="1" flipV="1">
            <a:off x="10798698" y="4358637"/>
            <a:ext cx="1065562" cy="654090"/>
          </a:xfrm>
          <a:prstGeom prst="bentConnector3">
            <a:avLst>
              <a:gd name="adj1" fmla="val -20559"/>
            </a:avLst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74F833E-A110-4C28-8ADC-81D2CE7739A5}"/>
              </a:ext>
            </a:extLst>
          </p:cNvPr>
          <p:cNvCxnSpPr>
            <a:cxnSpLocks/>
          </p:cNvCxnSpPr>
          <p:nvPr/>
        </p:nvCxnSpPr>
        <p:spPr>
          <a:xfrm flipH="1">
            <a:off x="8333736" y="5199411"/>
            <a:ext cx="2675601" cy="1905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6479090-FA86-40D3-AD45-C37AC7611FA7}"/>
              </a:ext>
            </a:extLst>
          </p:cNvPr>
          <p:cNvSpPr txBox="1"/>
          <p:nvPr/>
        </p:nvSpPr>
        <p:spPr>
          <a:xfrm>
            <a:off x="8549190" y="4968639"/>
            <a:ext cx="4549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PULL</a:t>
            </a:r>
            <a:endParaRPr lang="sv-SE" sz="700" b="1" dirty="0"/>
          </a:p>
        </p:txBody>
      </p:sp>
      <p:pic>
        <p:nvPicPr>
          <p:cNvPr id="1048" name="Picture 1047">
            <a:extLst>
              <a:ext uri="{FF2B5EF4-FFF2-40B4-BE49-F238E27FC236}">
                <a16:creationId xmlns:a16="http://schemas.microsoft.com/office/drawing/2014/main" id="{8D281726-49D0-499F-A822-C9CF13BAD2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8712" y="3300415"/>
            <a:ext cx="464964" cy="195262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E581A862-EC9D-4AB1-9760-27E3B49DEA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4597" y="3308768"/>
            <a:ext cx="464964" cy="206360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B91F8DF5-2AED-4344-89D3-2C188DF46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8230" y="5970116"/>
            <a:ext cx="686170" cy="39240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97EB1C4-11B9-42F7-ABF4-EE7B7007D434}"/>
              </a:ext>
            </a:extLst>
          </p:cNvPr>
          <p:cNvSpPr txBox="1"/>
          <p:nvPr/>
        </p:nvSpPr>
        <p:spPr>
          <a:xfrm>
            <a:off x="4827501" y="6057140"/>
            <a:ext cx="269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Health Check – Readiness and Liveness</a:t>
            </a:r>
            <a:endParaRPr lang="sv-SE" sz="1200" b="1" dirty="0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6B497263-A195-4347-89C3-F3A272B372C5}"/>
              </a:ext>
            </a:extLst>
          </p:cNvPr>
          <p:cNvSpPr/>
          <p:nvPr/>
        </p:nvSpPr>
        <p:spPr>
          <a:xfrm>
            <a:off x="4516761" y="2502697"/>
            <a:ext cx="900640" cy="176761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nginx</a:t>
            </a:r>
            <a:endParaRPr lang="sv-SE" sz="400" b="1" dirty="0"/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1EC62B61-57C9-4FA5-A483-681418155859}"/>
              </a:ext>
            </a:extLst>
          </p:cNvPr>
          <p:cNvSpPr/>
          <p:nvPr/>
        </p:nvSpPr>
        <p:spPr>
          <a:xfrm rot="5400000">
            <a:off x="9287700" y="753431"/>
            <a:ext cx="900640" cy="176761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nginx</a:t>
            </a:r>
            <a:endParaRPr lang="sv-SE" sz="400" b="1" dirty="0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4687AF3-D9D1-4853-AA87-C2E8EA806834}"/>
              </a:ext>
            </a:extLst>
          </p:cNvPr>
          <p:cNvCxnSpPr>
            <a:cxnSpLocks/>
          </p:cNvCxnSpPr>
          <p:nvPr/>
        </p:nvCxnSpPr>
        <p:spPr>
          <a:xfrm>
            <a:off x="4934116" y="2686328"/>
            <a:ext cx="0" cy="38072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7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F3C5F1B-AF29-4CF3-BFBF-99CF32FC02B3}"/>
              </a:ext>
            </a:extLst>
          </p:cNvPr>
          <p:cNvSpPr txBox="1"/>
          <p:nvPr/>
        </p:nvSpPr>
        <p:spPr>
          <a:xfrm>
            <a:off x="95248" y="2501830"/>
            <a:ext cx="8372477" cy="430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u="sng" dirty="0">
                <a:solidFill>
                  <a:srgbClr val="00B0F0"/>
                </a:solidFill>
              </a:rPr>
              <a:t>Challenges with Case study: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The Customer takes guarantee to preserve your notes up to 3 years and recover it if needed.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        1.  Move the records to Archive database on daily basis using the DB scheduled job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        2.  Back up the database files , Full back and delta to update the changes. </a:t>
            </a:r>
            <a:endParaRPr lang="sv-SE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Effective Monitoring and Logging implementation using the daemon set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Setup a dependent container (DB container must be ready before up the Notejam App)</a:t>
            </a:r>
            <a:endParaRPr lang="sv-SE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PSV and PSVC will be incorporated for the DB stateful sets , the same will be included in the backup.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NSG resource needs to be implemented and allow only the specified traffics to the respective backend</a:t>
            </a:r>
            <a:endParaRPr lang="sv-SE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Backup of database volumes /Storage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Yet to cover the Unit testing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Yet to Cover the different Env deployment for developers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Metric dashboard need to add.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Continuity plan needs to be discussed with customer and align our implementation accordingly</a:t>
            </a:r>
            <a:endParaRPr lang="sv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6DDE8-B674-4192-BBDE-2980802D1B2A}"/>
              </a:ext>
            </a:extLst>
          </p:cNvPr>
          <p:cNvSpPr txBox="1"/>
          <p:nvPr/>
        </p:nvSpPr>
        <p:spPr>
          <a:xfrm>
            <a:off x="95248" y="170894"/>
            <a:ext cx="6505577" cy="224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u="sng" dirty="0">
                <a:solidFill>
                  <a:srgbClr val="00B0F0"/>
                </a:solidFill>
              </a:rPr>
              <a:t>Challenges with Case study: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Notejam app is not working as expected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I spent the considerable amount of effort to make it work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sv-SE" sz="1400" dirty="0"/>
              <a:t>Little bit compatibility issues </a:t>
            </a:r>
            <a:r>
              <a:rPr lang="sv-SE" sz="1400" dirty="0" err="1"/>
              <a:t>with</a:t>
            </a:r>
            <a:r>
              <a:rPr lang="sv-SE" sz="1400" dirty="0"/>
              <a:t> </a:t>
            </a:r>
            <a:r>
              <a:rPr lang="sv-SE" sz="1400" dirty="0" err="1"/>
              <a:t>respect</a:t>
            </a:r>
            <a:r>
              <a:rPr lang="sv-SE" sz="1400" dirty="0"/>
              <a:t> to the </a:t>
            </a:r>
            <a:r>
              <a:rPr lang="sv-SE" sz="1400" dirty="0" err="1"/>
              <a:t>Unit</a:t>
            </a:r>
            <a:r>
              <a:rPr lang="sv-SE" sz="1400" dirty="0"/>
              <a:t> </a:t>
            </a:r>
            <a:r>
              <a:rPr lang="sv-SE" sz="1400" dirty="0" err="1"/>
              <a:t>testing</a:t>
            </a:r>
            <a:endParaRPr lang="sv-SE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sv-SE" sz="1400" dirty="0" err="1"/>
              <a:t>Don’t</a:t>
            </a:r>
            <a:r>
              <a:rPr lang="sv-SE" sz="1400" dirty="0"/>
              <a:t> </a:t>
            </a:r>
            <a:r>
              <a:rPr lang="sv-SE" sz="1400" dirty="0" err="1"/>
              <a:t>have</a:t>
            </a:r>
            <a:r>
              <a:rPr lang="sv-SE" sz="1400" dirty="0"/>
              <a:t> </a:t>
            </a:r>
            <a:r>
              <a:rPr lang="sv-SE" sz="1400" dirty="0" err="1"/>
              <a:t>subscription</a:t>
            </a:r>
            <a:r>
              <a:rPr lang="sv-SE" sz="1400" dirty="0"/>
              <a:t> to </a:t>
            </a:r>
            <a:r>
              <a:rPr lang="sv-SE" sz="1400" dirty="0" err="1"/>
              <a:t>implement</a:t>
            </a:r>
            <a:r>
              <a:rPr lang="sv-SE" sz="1400" dirty="0"/>
              <a:t> </a:t>
            </a:r>
            <a:r>
              <a:rPr lang="sv-SE" sz="1400" dirty="0" err="1"/>
              <a:t>these</a:t>
            </a:r>
            <a:r>
              <a:rPr lang="sv-SE" sz="1400" dirty="0"/>
              <a:t> features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sv-SE" sz="1400" dirty="0"/>
              <a:t>I </a:t>
            </a:r>
            <a:r>
              <a:rPr lang="sv-SE" sz="1400" dirty="0" err="1"/>
              <a:t>created</a:t>
            </a:r>
            <a:r>
              <a:rPr lang="sv-SE" sz="1400" dirty="0"/>
              <a:t> a </a:t>
            </a:r>
            <a:r>
              <a:rPr lang="sv-SE" sz="1400" dirty="0" err="1"/>
              <a:t>minikube</a:t>
            </a:r>
            <a:r>
              <a:rPr lang="sv-SE" sz="1400" dirty="0"/>
              <a:t> in my </a:t>
            </a:r>
            <a:r>
              <a:rPr lang="sv-SE" sz="1400" dirty="0" err="1"/>
              <a:t>local</a:t>
            </a:r>
            <a:r>
              <a:rPr lang="sv-SE" sz="1400" dirty="0"/>
              <a:t> </a:t>
            </a:r>
            <a:r>
              <a:rPr lang="sv-SE" sz="1400" dirty="0" err="1"/>
              <a:t>which</a:t>
            </a:r>
            <a:r>
              <a:rPr lang="sv-SE" sz="1400" dirty="0"/>
              <a:t> has </a:t>
            </a:r>
            <a:r>
              <a:rPr lang="sv-SE" sz="1400" dirty="0" err="1"/>
              <a:t>lot</a:t>
            </a:r>
            <a:r>
              <a:rPr lang="sv-SE" sz="1400" dirty="0"/>
              <a:t> </a:t>
            </a:r>
            <a:r>
              <a:rPr lang="sv-SE" sz="1400" dirty="0" err="1"/>
              <a:t>of</a:t>
            </a:r>
            <a:r>
              <a:rPr lang="sv-SE" sz="1400" dirty="0"/>
              <a:t> limitations and </a:t>
            </a:r>
            <a:r>
              <a:rPr lang="sv-SE" sz="1400" dirty="0" err="1"/>
              <a:t>even</a:t>
            </a:r>
            <a:r>
              <a:rPr lang="sv-SE" sz="1400" dirty="0"/>
              <a:t> </a:t>
            </a:r>
            <a:r>
              <a:rPr lang="sv-SE" sz="1400" dirty="0" err="1"/>
              <a:t>bugs</a:t>
            </a:r>
            <a:r>
              <a:rPr lang="sv-SE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sv-SE" sz="1400" dirty="0"/>
              <a:t>Less </a:t>
            </a:r>
            <a:r>
              <a:rPr lang="sv-SE" sz="1400" dirty="0" err="1"/>
              <a:t>freedom</a:t>
            </a:r>
            <a:r>
              <a:rPr lang="sv-SE" sz="1400" dirty="0"/>
              <a:t> to </a:t>
            </a:r>
            <a:r>
              <a:rPr lang="sv-SE" sz="1400" dirty="0" err="1"/>
              <a:t>work</a:t>
            </a:r>
            <a:r>
              <a:rPr lang="sv-SE" sz="1400" dirty="0"/>
              <a:t> </a:t>
            </a:r>
            <a:r>
              <a:rPr lang="sv-SE" sz="1400" dirty="0" err="1"/>
              <a:t>with</a:t>
            </a:r>
            <a:r>
              <a:rPr lang="sv-SE" sz="1400" dirty="0"/>
              <a:t> </a:t>
            </a:r>
            <a:r>
              <a:rPr lang="sv-SE" sz="1400" dirty="0" err="1"/>
              <a:t>minikubes</a:t>
            </a:r>
            <a:r>
              <a:rPr lang="sv-SE" sz="1400" dirty="0"/>
              <a:t> </a:t>
            </a:r>
            <a:r>
              <a:rPr lang="sv-SE" sz="1400" dirty="0" err="1"/>
              <a:t>with</a:t>
            </a:r>
            <a:r>
              <a:rPr lang="sv-SE" sz="1400" dirty="0"/>
              <a:t> </a:t>
            </a:r>
            <a:r>
              <a:rPr lang="sv-SE" sz="1400" dirty="0" err="1"/>
              <a:t>local</a:t>
            </a:r>
            <a:r>
              <a:rPr lang="sv-SE" sz="1400" dirty="0"/>
              <a:t> </a:t>
            </a:r>
            <a:r>
              <a:rPr lang="sv-SE" sz="1400" dirty="0" err="1"/>
              <a:t>environment</a:t>
            </a:r>
            <a:r>
              <a:rPr lang="sv-SE" sz="1400" dirty="0"/>
              <a:t>.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29765-8416-4559-A8F6-9C697320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2415034"/>
            <a:ext cx="3067050" cy="2295525"/>
          </a:xfrm>
          <a:prstGeom prst="rect">
            <a:avLst/>
          </a:prstGeom>
        </p:spPr>
      </p:pic>
      <p:pic>
        <p:nvPicPr>
          <p:cNvPr id="2050" name="Picture 2" descr="SAGESSE project: state of the art and next challenges | UNIMED">
            <a:extLst>
              <a:ext uri="{FF2B5EF4-FFF2-40B4-BE49-F238E27FC236}">
                <a16:creationId xmlns:a16="http://schemas.microsoft.com/office/drawing/2014/main" id="{D063ABCB-B794-4B23-A32F-E67F33AA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4693522"/>
            <a:ext cx="3067050" cy="216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1 Big SEO Challenges You'll Face in Your Career">
            <a:extLst>
              <a:ext uri="{FF2B5EF4-FFF2-40B4-BE49-F238E27FC236}">
                <a16:creationId xmlns:a16="http://schemas.microsoft.com/office/drawing/2014/main" id="{BFFD5B5E-69F3-455D-A89D-525CCF40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950" y="-32891"/>
            <a:ext cx="30670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1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735</Words>
  <Application>Microsoft Office PowerPoint</Application>
  <PresentationFormat>Widescreen</PresentationFormat>
  <Paragraphs>180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Noto IKEA Latin</vt:lpstr>
      <vt:lpstr>Trebuchet MS</vt:lpstr>
      <vt:lpstr>Wingdings</vt:lpstr>
      <vt:lpstr>Office Theme</vt:lpstr>
      <vt:lpstr>Cloud Migration</vt:lpstr>
      <vt:lpstr>Cloud Migration</vt:lpstr>
      <vt:lpstr>Resource Utilization  KPI</vt:lpstr>
      <vt:lpstr>Resource Utilization - KPI</vt:lpstr>
      <vt:lpstr>Reference Architecture</vt:lpstr>
      <vt:lpstr>Why do we need Ref. Architecture ?</vt:lpstr>
      <vt:lpstr>Ref. Architecture Case study</vt:lpstr>
      <vt:lpstr>Microservice Architecture – K8s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Migration</dc:title>
  <dc:creator>Dharmaraju Permal (External)</dc:creator>
  <cp:lastModifiedBy>Dharmaraju Permal (External)</cp:lastModifiedBy>
  <cp:revision>185</cp:revision>
  <dcterms:created xsi:type="dcterms:W3CDTF">2022-03-31T14:13:35Z</dcterms:created>
  <dcterms:modified xsi:type="dcterms:W3CDTF">2022-04-04T07:16:39Z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945650-ec40-41a9-9362-7e2addda4452_Enabled">
    <vt:lpwstr>true</vt:lpwstr>
  </property>
  <property fmtid="{D5CDD505-2E9C-101B-9397-08002B2CF9AE}" pid="3" name="MSIP_Label_0f945650-ec40-41a9-9362-7e2addda4452_SetDate">
    <vt:lpwstr>2022-03-31T14:13:35Z</vt:lpwstr>
  </property>
  <property fmtid="{D5CDD505-2E9C-101B-9397-08002B2CF9AE}" pid="4" name="MSIP_Label_0f945650-ec40-41a9-9362-7e2addda4452_Method">
    <vt:lpwstr>Standard</vt:lpwstr>
  </property>
  <property fmtid="{D5CDD505-2E9C-101B-9397-08002B2CF9AE}" pid="5" name="MSIP_Label_0f945650-ec40-41a9-9362-7e2addda4452_Name">
    <vt:lpwstr>Internal</vt:lpwstr>
  </property>
  <property fmtid="{D5CDD505-2E9C-101B-9397-08002B2CF9AE}" pid="6" name="MSIP_Label_0f945650-ec40-41a9-9362-7e2addda4452_SiteId">
    <vt:lpwstr>a33c6ac4-a52e-45c5-af07-b972df9bd004</vt:lpwstr>
  </property>
  <property fmtid="{D5CDD505-2E9C-101B-9397-08002B2CF9AE}" pid="7" name="MSIP_Label_0f945650-ec40-41a9-9362-7e2addda4452_ActionId">
    <vt:lpwstr>ff209b79-11e1-4d59-87b0-67cac070ccf7</vt:lpwstr>
  </property>
  <property fmtid="{D5CDD505-2E9C-101B-9397-08002B2CF9AE}" pid="8" name="MSIP_Label_0f945650-ec40-41a9-9362-7e2addda445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