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60" r:id="rId4"/>
    <p:sldId id="261" r:id="rId5"/>
    <p:sldId id="262" r:id="rId6"/>
    <p:sldId id="266" r:id="rId7"/>
    <p:sldId id="267" r:id="rId8"/>
    <p:sldId id="268" r:id="rId9"/>
    <p:sldId id="269" r:id="rId10"/>
    <p:sldId id="270" r:id="rId11"/>
    <p:sldId id="271" r:id="rId12"/>
    <p:sldId id="272" r:id="rId13"/>
    <p:sldId id="273" r:id="rId14"/>
    <p:sldId id="275" r:id="rId15"/>
    <p:sldId id="274"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p:scale>
          <a:sx n="64" d="100"/>
          <a:sy n="64" d="100"/>
        </p:scale>
        <p:origin x="636"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E7AA1-9384-4F1A-A3E0-6780AEB1418D}" type="datetimeFigureOut">
              <a:rPr lang="vi"/>
              <a:t>11/07/2019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85A4E-84FF-4134-88BD-90D8238FA604}" type="slidenum">
              <a:rPr lang="vi"/>
              <a:t>‹#›</a:t>
            </a:fld>
            <a:endParaRPr lang="en-US"/>
          </a:p>
        </p:txBody>
      </p:sp>
    </p:spTree>
    <p:extLst>
      <p:ext uri="{BB962C8B-B14F-4D97-AF65-F5344CB8AC3E}">
        <p14:creationId xmlns:p14="http://schemas.microsoft.com/office/powerpoint/2010/main" val="201582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Cho </a:t>
            </a:r>
            <a:r>
              <a:rPr lang="en-US" dirty="0" err="1">
                <a:cs typeface="Calibri"/>
              </a:rPr>
              <a:t>xem</a:t>
            </a:r>
            <a:r>
              <a:rPr lang="en-US" dirty="0">
                <a:cs typeface="Calibri"/>
              </a:rPr>
              <a:t> vi du</a:t>
            </a:r>
          </a:p>
        </p:txBody>
      </p:sp>
      <p:sp>
        <p:nvSpPr>
          <p:cNvPr id="4" name="Slide Number Placeholder 3"/>
          <p:cNvSpPr>
            <a:spLocks noGrp="1"/>
          </p:cNvSpPr>
          <p:nvPr>
            <p:ph type="sldNum" sz="quarter" idx="5"/>
          </p:nvPr>
        </p:nvSpPr>
        <p:spPr/>
        <p:txBody>
          <a:bodyPr/>
          <a:lstStyle/>
          <a:p>
            <a:fld id="{B0685A4E-84FF-4134-88BD-90D8238FA604}" type="slidenum">
              <a:rPr lang="vi"/>
              <a:t>6</a:t>
            </a:fld>
            <a:endParaRPr lang="en-US"/>
          </a:p>
        </p:txBody>
      </p:sp>
    </p:spTree>
    <p:extLst>
      <p:ext uri="{BB962C8B-B14F-4D97-AF65-F5344CB8AC3E}">
        <p14:creationId xmlns:p14="http://schemas.microsoft.com/office/powerpoint/2010/main" val="189475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Core – OOP part 1</a:t>
            </a:r>
          </a:p>
        </p:txBody>
      </p:sp>
      <p:sp>
        <p:nvSpPr>
          <p:cNvPr id="3" name="Subtitle 2"/>
          <p:cNvSpPr>
            <a:spLocks noGrp="1"/>
          </p:cNvSpPr>
          <p:nvPr>
            <p:ph type="subTitle" idx="1"/>
          </p:nvPr>
        </p:nvSpPr>
        <p:spPr/>
        <p:txBody>
          <a:bodyPr/>
          <a:lstStyle/>
          <a:p>
            <a:pPr algn="r"/>
            <a:r>
              <a:rPr lang="en-US" dirty="0"/>
              <a:t>Vo Hoang Long (Lead Engineering – TBV Technical Group)</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340-FAC3-40A3-AE3F-3E14656B5CD5}"/>
              </a:ext>
            </a:extLst>
          </p:cNvPr>
          <p:cNvSpPr>
            <a:spLocks noGrp="1"/>
          </p:cNvSpPr>
          <p:nvPr>
            <p:ph type="title"/>
          </p:nvPr>
        </p:nvSpPr>
        <p:spPr/>
        <p:txBody>
          <a:bodyPr/>
          <a:lstStyle/>
          <a:p>
            <a:r>
              <a:rPr lang="en-US" b="0" dirty="0"/>
              <a:t>Java Naming conventions</a:t>
            </a:r>
            <a:endParaRPr lang="en-US" b="0" dirty="0">
              <a:ea typeface="+mj-lt"/>
              <a:cs typeface="+mj-lt"/>
            </a:endParaRPr>
          </a:p>
        </p:txBody>
      </p:sp>
      <p:sp>
        <p:nvSpPr>
          <p:cNvPr id="3" name="Content Placeholder 2">
            <a:extLst>
              <a:ext uri="{FF2B5EF4-FFF2-40B4-BE49-F238E27FC236}">
                <a16:creationId xmlns:a16="http://schemas.microsoft.com/office/drawing/2014/main" id="{3F017163-CAFE-4335-93B6-2424642709FE}"/>
              </a:ext>
            </a:extLst>
          </p:cNvPr>
          <p:cNvSpPr>
            <a:spLocks noGrp="1"/>
          </p:cNvSpPr>
          <p:nvPr>
            <p:ph idx="1"/>
          </p:nvPr>
        </p:nvSpPr>
        <p:spPr>
          <a:xfrm>
            <a:off x="818712" y="2476287"/>
            <a:ext cx="10554574" cy="3636511"/>
          </a:xfrm>
        </p:spPr>
        <p:txBody>
          <a:bodyPr>
            <a:normAutofit lnSpcReduction="10000"/>
          </a:bodyPr>
          <a:lstStyle/>
          <a:p>
            <a:pPr marL="0" indent="0">
              <a:buNone/>
            </a:pPr>
            <a:r>
              <a:rPr lang="en-US" sz="2000" b="1" dirty="0"/>
              <a:t>Package</a:t>
            </a:r>
          </a:p>
          <a:p>
            <a:r>
              <a:rPr lang="en-US" sz="2000" dirty="0">
                <a:ea typeface="+mn-lt"/>
                <a:cs typeface="+mn-lt"/>
              </a:rPr>
              <a:t>It should be a lowercase letter such as java, lang.</a:t>
            </a:r>
            <a:endParaRPr lang="en-US" sz="2000" dirty="0"/>
          </a:p>
          <a:p>
            <a:r>
              <a:rPr lang="en-US" sz="2000" dirty="0">
                <a:ea typeface="+mn-lt"/>
                <a:cs typeface="+mn-lt"/>
              </a:rPr>
              <a:t>If the name contains multiple words, it should be separated by dots (.) such as </a:t>
            </a:r>
            <a:r>
              <a:rPr lang="en-US" sz="2000" dirty="0" err="1">
                <a:ea typeface="+mn-lt"/>
                <a:cs typeface="+mn-lt"/>
              </a:rPr>
              <a:t>java.util</a:t>
            </a:r>
            <a:r>
              <a:rPr lang="en-US" sz="2000" dirty="0">
                <a:ea typeface="+mn-lt"/>
                <a:cs typeface="+mn-lt"/>
              </a:rPr>
              <a:t>, </a:t>
            </a:r>
            <a:r>
              <a:rPr lang="en-US" sz="2000" dirty="0" err="1">
                <a:ea typeface="+mn-lt"/>
                <a:cs typeface="+mn-lt"/>
              </a:rPr>
              <a:t>java.lang</a:t>
            </a:r>
            <a:r>
              <a:rPr lang="en-US" sz="2000" dirty="0">
                <a:ea typeface="+mn-lt"/>
                <a:cs typeface="+mn-lt"/>
              </a:rPr>
              <a:t>.</a:t>
            </a:r>
          </a:p>
          <a:p>
            <a:pPr>
              <a:buNone/>
            </a:pPr>
            <a:r>
              <a:rPr lang="en-US" sz="2000" b="1" dirty="0"/>
              <a:t>Constant</a:t>
            </a:r>
          </a:p>
          <a:p>
            <a:pPr>
              <a:buFont typeface="Wingdings 2"/>
              <a:buChar char=""/>
            </a:pPr>
            <a:r>
              <a:rPr lang="en-US" sz="2000" dirty="0">
                <a:ea typeface="+mn-lt"/>
                <a:cs typeface="+mn-lt"/>
              </a:rPr>
              <a:t>It should be in uppercase letters such as RED, YELLOW.</a:t>
            </a:r>
            <a:endParaRPr lang="en-US" sz="2000" dirty="0"/>
          </a:p>
          <a:p>
            <a:pPr>
              <a:buFont typeface="Wingdings 2"/>
              <a:buChar char=""/>
            </a:pPr>
            <a:r>
              <a:rPr lang="en-US" sz="2000" dirty="0">
                <a:ea typeface="+mn-lt"/>
                <a:cs typeface="+mn-lt"/>
              </a:rPr>
              <a:t>If the name contains multiple words, it should be separated by an underscore(_) such as MAX_PRIORITY.</a:t>
            </a:r>
            <a:endParaRPr lang="en-US" sz="2000" dirty="0"/>
          </a:p>
          <a:p>
            <a:pPr>
              <a:buFont typeface="Wingdings 2"/>
              <a:buChar char=""/>
            </a:pPr>
            <a:r>
              <a:rPr lang="en-US" sz="2000" dirty="0">
                <a:ea typeface="+mn-lt"/>
                <a:cs typeface="+mn-lt"/>
              </a:rPr>
              <a:t>It may contain digits but not as the first letter.</a:t>
            </a:r>
            <a:endParaRPr lang="en-US" sz="2000" dirty="0"/>
          </a:p>
          <a:p>
            <a:pPr marL="0" indent="0">
              <a:buNone/>
            </a:pPr>
            <a:endParaRPr lang="en-US" sz="2000" dirty="0"/>
          </a:p>
        </p:txBody>
      </p:sp>
    </p:spTree>
    <p:extLst>
      <p:ext uri="{BB962C8B-B14F-4D97-AF65-F5344CB8AC3E}">
        <p14:creationId xmlns:p14="http://schemas.microsoft.com/office/powerpoint/2010/main" val="109971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340-FAC3-40A3-AE3F-3E14656B5CD5}"/>
              </a:ext>
            </a:extLst>
          </p:cNvPr>
          <p:cNvSpPr>
            <a:spLocks noGrp="1"/>
          </p:cNvSpPr>
          <p:nvPr>
            <p:ph type="title"/>
          </p:nvPr>
        </p:nvSpPr>
        <p:spPr/>
        <p:txBody>
          <a:bodyPr/>
          <a:lstStyle/>
          <a:p>
            <a:r>
              <a:rPr lang="en-US" b="0" dirty="0"/>
              <a:t>Java Naming conventions</a:t>
            </a:r>
            <a:endParaRPr lang="en-US" b="0" dirty="0">
              <a:ea typeface="+mj-lt"/>
              <a:cs typeface="+mj-lt"/>
            </a:endParaRPr>
          </a:p>
        </p:txBody>
      </p:sp>
      <p:sp>
        <p:nvSpPr>
          <p:cNvPr id="3" name="Content Placeholder 2">
            <a:extLst>
              <a:ext uri="{FF2B5EF4-FFF2-40B4-BE49-F238E27FC236}">
                <a16:creationId xmlns:a16="http://schemas.microsoft.com/office/drawing/2014/main" id="{3F017163-CAFE-4335-93B6-2424642709FE}"/>
              </a:ext>
            </a:extLst>
          </p:cNvPr>
          <p:cNvSpPr>
            <a:spLocks noGrp="1"/>
          </p:cNvSpPr>
          <p:nvPr>
            <p:ph idx="1"/>
          </p:nvPr>
        </p:nvSpPr>
        <p:spPr>
          <a:xfrm>
            <a:off x="807669" y="2100809"/>
            <a:ext cx="10554574" cy="3636511"/>
          </a:xfrm>
        </p:spPr>
        <p:txBody>
          <a:bodyPr>
            <a:normAutofit/>
          </a:bodyPr>
          <a:lstStyle/>
          <a:p>
            <a:pPr>
              <a:buNone/>
            </a:pPr>
            <a:r>
              <a:rPr lang="en-US" sz="2000" b="1" dirty="0"/>
              <a:t>CamelCase in java naming conventions</a:t>
            </a:r>
          </a:p>
          <a:p>
            <a:pPr>
              <a:buNone/>
            </a:pPr>
            <a:r>
              <a:rPr lang="en-US" sz="2000" dirty="0">
                <a:ea typeface="+mn-lt"/>
                <a:cs typeface="+mn-lt"/>
              </a:rPr>
              <a:t>Java follows camel-case syntax for naming the class, interface, method, and variable.</a:t>
            </a:r>
            <a:endParaRPr lang="en-US" sz="2000" dirty="0"/>
          </a:p>
          <a:p>
            <a:pPr>
              <a:buNone/>
            </a:pPr>
            <a:r>
              <a:rPr lang="en-US" sz="2000" dirty="0">
                <a:ea typeface="+mn-lt"/>
                <a:cs typeface="+mn-lt"/>
              </a:rPr>
              <a:t>If the name is combined with two words, the second word will start with uppercase letter always such as </a:t>
            </a:r>
            <a:r>
              <a:rPr lang="en-US" sz="2000" dirty="0" err="1">
                <a:ea typeface="+mn-lt"/>
                <a:cs typeface="+mn-lt"/>
              </a:rPr>
              <a:t>actionPerformed</a:t>
            </a:r>
            <a:r>
              <a:rPr lang="en-US" sz="2000" dirty="0">
                <a:ea typeface="+mn-lt"/>
                <a:cs typeface="+mn-lt"/>
              </a:rPr>
              <a:t>(), </a:t>
            </a:r>
            <a:r>
              <a:rPr lang="en-US" sz="2000" dirty="0" err="1">
                <a:ea typeface="+mn-lt"/>
                <a:cs typeface="+mn-lt"/>
              </a:rPr>
              <a:t>firstName</a:t>
            </a:r>
            <a:r>
              <a:rPr lang="en-US" sz="2000" dirty="0">
                <a:ea typeface="+mn-lt"/>
                <a:cs typeface="+mn-lt"/>
              </a:rPr>
              <a:t>, </a:t>
            </a:r>
            <a:r>
              <a:rPr lang="en-US" sz="2000" dirty="0" err="1">
                <a:ea typeface="+mn-lt"/>
                <a:cs typeface="+mn-lt"/>
              </a:rPr>
              <a:t>ActionEvent</a:t>
            </a:r>
            <a:r>
              <a:rPr lang="en-US" sz="2000" dirty="0">
                <a:ea typeface="+mn-lt"/>
                <a:cs typeface="+mn-lt"/>
              </a:rPr>
              <a:t>, ActionListener, etc.</a:t>
            </a:r>
            <a:endParaRPr lang="en-US" sz="2000" dirty="0"/>
          </a:p>
          <a:p>
            <a:pPr marL="0" indent="0">
              <a:buNone/>
            </a:pPr>
            <a:endParaRPr lang="en-US" sz="2000" b="1" dirty="0"/>
          </a:p>
        </p:txBody>
      </p:sp>
    </p:spTree>
    <p:extLst>
      <p:ext uri="{BB962C8B-B14F-4D97-AF65-F5344CB8AC3E}">
        <p14:creationId xmlns:p14="http://schemas.microsoft.com/office/powerpoint/2010/main" val="30864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FEBB-4791-4A86-8779-78C508846D24}"/>
              </a:ext>
            </a:extLst>
          </p:cNvPr>
          <p:cNvSpPr>
            <a:spLocks noGrp="1"/>
          </p:cNvSpPr>
          <p:nvPr>
            <p:ph type="title"/>
          </p:nvPr>
        </p:nvSpPr>
        <p:spPr/>
        <p:txBody>
          <a:bodyPr/>
          <a:lstStyle/>
          <a:p>
            <a:r>
              <a:rPr lang="en-US" b="0" dirty="0"/>
              <a:t>Objects and Classes in </a:t>
            </a:r>
            <a:r>
              <a:rPr lang="en-US" b="0" dirty="0" err="1"/>
              <a:t>Java</a:t>
            </a:r>
            <a:endParaRPr lang="en-US" dirty="0" err="1"/>
          </a:p>
        </p:txBody>
      </p:sp>
      <p:sp>
        <p:nvSpPr>
          <p:cNvPr id="3" name="Content Placeholder 2">
            <a:extLst>
              <a:ext uri="{FF2B5EF4-FFF2-40B4-BE49-F238E27FC236}">
                <a16:creationId xmlns:a16="http://schemas.microsoft.com/office/drawing/2014/main" id="{5F46E2ED-5441-4FC8-8412-6A65C4B892C1}"/>
              </a:ext>
            </a:extLst>
          </p:cNvPr>
          <p:cNvSpPr>
            <a:spLocks noGrp="1"/>
          </p:cNvSpPr>
          <p:nvPr>
            <p:ph idx="1"/>
          </p:nvPr>
        </p:nvSpPr>
        <p:spPr>
          <a:xfrm>
            <a:off x="818712" y="2421070"/>
            <a:ext cx="10554574" cy="3636511"/>
          </a:xfrm>
        </p:spPr>
        <p:txBody>
          <a:bodyPr vert="horz" lIns="91440" tIns="45720" rIns="91440" bIns="45720" rtlCol="0" anchor="ctr">
            <a:noAutofit/>
          </a:bodyPr>
          <a:lstStyle/>
          <a:p>
            <a:pPr marL="0" indent="0">
              <a:buNone/>
            </a:pPr>
            <a:r>
              <a:rPr lang="en-US" sz="2000" dirty="0">
                <a:ea typeface="+mn-lt"/>
                <a:cs typeface="+mn-lt"/>
              </a:rPr>
              <a:t>An entity that has state and behavior is known as an object e.g., chair, bike, marker, pen, table, car, etc. It can be physical or logical (tangible and intangible). The example of an intangible object is the banking system.</a:t>
            </a:r>
            <a:endParaRPr lang="en-US" sz="2000" dirty="0"/>
          </a:p>
          <a:p>
            <a:pPr marL="0" indent="0">
              <a:buNone/>
            </a:pPr>
            <a:r>
              <a:rPr lang="en-US" sz="2000" dirty="0">
                <a:ea typeface="+mn-lt"/>
                <a:cs typeface="+mn-lt"/>
              </a:rPr>
              <a:t>An object has three characteristics:</a:t>
            </a:r>
            <a:endParaRPr lang="en-US" sz="2000" dirty="0"/>
          </a:p>
          <a:p>
            <a:r>
              <a:rPr lang="en-US" sz="2000" b="1" dirty="0">
                <a:ea typeface="+mn-lt"/>
                <a:cs typeface="+mn-lt"/>
              </a:rPr>
              <a:t>State:</a:t>
            </a:r>
            <a:r>
              <a:rPr lang="en-US" sz="2000" dirty="0">
                <a:ea typeface="+mn-lt"/>
                <a:cs typeface="+mn-lt"/>
              </a:rPr>
              <a:t> represents the data (value) of an object.</a:t>
            </a:r>
            <a:endParaRPr lang="en-US" sz="2000" dirty="0"/>
          </a:p>
          <a:p>
            <a:r>
              <a:rPr lang="en-US" sz="2000" b="1" dirty="0">
                <a:ea typeface="+mn-lt"/>
                <a:cs typeface="+mn-lt"/>
              </a:rPr>
              <a:t>Behavior:</a:t>
            </a:r>
            <a:r>
              <a:rPr lang="en-US" sz="2000" dirty="0">
                <a:ea typeface="+mn-lt"/>
                <a:cs typeface="+mn-lt"/>
              </a:rPr>
              <a:t> represents the behavior (functionality) of an object such as deposit, withdraw, etc.</a:t>
            </a:r>
            <a:endParaRPr lang="en-US" sz="2000" dirty="0"/>
          </a:p>
          <a:p>
            <a:r>
              <a:rPr lang="en-US" sz="2000" b="1" dirty="0">
                <a:ea typeface="+mn-lt"/>
                <a:cs typeface="+mn-lt"/>
              </a:rPr>
              <a:t>Identity:</a:t>
            </a:r>
            <a:r>
              <a:rPr lang="en-US" sz="2000" dirty="0">
                <a:ea typeface="+mn-lt"/>
                <a:cs typeface="+mn-lt"/>
              </a:rPr>
              <a:t> An object identity is typically implemented via a unique ID. The value of the ID is not visible to the external user. However, it is used internally by the JVM to identify each object uniquely.</a:t>
            </a:r>
            <a:endParaRPr lang="en-US" sz="2000" dirty="0"/>
          </a:p>
          <a:p>
            <a:endParaRPr lang="en-US" dirty="0"/>
          </a:p>
        </p:txBody>
      </p:sp>
    </p:spTree>
    <p:extLst>
      <p:ext uri="{BB962C8B-B14F-4D97-AF65-F5344CB8AC3E}">
        <p14:creationId xmlns:p14="http://schemas.microsoft.com/office/powerpoint/2010/main" val="83755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217956-7ED8-48B7-AF66-53AC9137902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Objects and Classes in Java</a:t>
            </a:r>
          </a:p>
        </p:txBody>
      </p:sp>
      <p:pic>
        <p:nvPicPr>
          <p:cNvPr id="4" name="Picture 4">
            <a:extLst>
              <a:ext uri="{FF2B5EF4-FFF2-40B4-BE49-F238E27FC236}">
                <a16:creationId xmlns:a16="http://schemas.microsoft.com/office/drawing/2014/main" id="{85A77747-9ED7-4268-8CBD-88090853C05C}"/>
              </a:ext>
            </a:extLst>
          </p:cNvPr>
          <p:cNvPicPr>
            <a:picLocks noGrp="1" noChangeAspect="1"/>
          </p:cNvPicPr>
          <p:nvPr>
            <p:ph idx="1"/>
          </p:nvPr>
        </p:nvPicPr>
        <p:blipFill>
          <a:blip r:embed="rId3"/>
          <a:stretch>
            <a:fillRect/>
          </a:stretch>
        </p:blipFill>
        <p:spPr>
          <a:xfrm>
            <a:off x="5938218" y="643465"/>
            <a:ext cx="4952570"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9688103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217956-7ED8-48B7-AF66-53AC9137902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Objects and Classes in Java</a:t>
            </a:r>
          </a:p>
        </p:txBody>
      </p:sp>
      <p:pic>
        <p:nvPicPr>
          <p:cNvPr id="6" name="Picture 6">
            <a:extLst>
              <a:ext uri="{FF2B5EF4-FFF2-40B4-BE49-F238E27FC236}">
                <a16:creationId xmlns:a16="http://schemas.microsoft.com/office/drawing/2014/main" id="{EC375917-1C03-48B4-9E15-C6B6354176C5}"/>
              </a:ext>
            </a:extLst>
          </p:cNvPr>
          <p:cNvPicPr>
            <a:picLocks noGrp="1" noChangeAspect="1"/>
          </p:cNvPicPr>
          <p:nvPr>
            <p:ph idx="1"/>
          </p:nvPr>
        </p:nvPicPr>
        <p:blipFill>
          <a:blip r:embed="rId3"/>
          <a:stretch>
            <a:fillRect/>
          </a:stretch>
        </p:blipFill>
        <p:spPr>
          <a:xfrm>
            <a:off x="5783029" y="643465"/>
            <a:ext cx="5262948"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455924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3B42-658D-4180-814F-A4A229736225}"/>
              </a:ext>
            </a:extLst>
          </p:cNvPr>
          <p:cNvSpPr>
            <a:spLocks noGrp="1"/>
          </p:cNvSpPr>
          <p:nvPr>
            <p:ph type="title"/>
          </p:nvPr>
        </p:nvSpPr>
        <p:spPr/>
        <p:txBody>
          <a:bodyPr/>
          <a:lstStyle/>
          <a:p>
            <a:r>
              <a:rPr lang="en-US" b="0" dirty="0">
                <a:ea typeface="+mj-lt"/>
                <a:cs typeface="+mj-lt"/>
              </a:rPr>
              <a:t>Objects and Classes in Java</a:t>
            </a:r>
            <a:endParaRPr lang="en-US" dirty="0"/>
          </a:p>
        </p:txBody>
      </p:sp>
      <p:sp>
        <p:nvSpPr>
          <p:cNvPr id="3" name="Content Placeholder 2">
            <a:extLst>
              <a:ext uri="{FF2B5EF4-FFF2-40B4-BE49-F238E27FC236}">
                <a16:creationId xmlns:a16="http://schemas.microsoft.com/office/drawing/2014/main" id="{36CFE84C-5F63-47D1-B782-25B6CC3A76DA}"/>
              </a:ext>
            </a:extLst>
          </p:cNvPr>
          <p:cNvSpPr>
            <a:spLocks noGrp="1"/>
          </p:cNvSpPr>
          <p:nvPr>
            <p:ph idx="1"/>
          </p:nvPr>
        </p:nvSpPr>
        <p:spPr/>
        <p:txBody>
          <a:bodyPr/>
          <a:lstStyle/>
          <a:p>
            <a:pPr marL="0" indent="0">
              <a:buNone/>
            </a:pPr>
            <a:r>
              <a:rPr lang="en-US" sz="2000" b="1" dirty="0">
                <a:ea typeface="+mn-lt"/>
                <a:cs typeface="+mn-lt"/>
              </a:rPr>
              <a:t>An object is an instance of a class.</a:t>
            </a:r>
            <a:r>
              <a:rPr lang="en-US" sz="2000" dirty="0">
                <a:ea typeface="+mn-lt"/>
                <a:cs typeface="+mn-lt"/>
              </a:rPr>
              <a:t> A class is a template or blueprint from which objects are created. So, an object is the instance(result) of a class.</a:t>
            </a:r>
          </a:p>
          <a:p>
            <a:pPr marL="0" indent="0">
              <a:buNone/>
            </a:pPr>
            <a:r>
              <a:rPr lang="en-US" sz="2000" b="1" dirty="0">
                <a:ea typeface="+mn-lt"/>
                <a:cs typeface="+mn-lt"/>
              </a:rPr>
              <a:t>Object Definitions:</a:t>
            </a:r>
          </a:p>
          <a:p>
            <a:r>
              <a:rPr lang="en-US" sz="2000" dirty="0">
                <a:ea typeface="+mn-lt"/>
                <a:cs typeface="+mn-lt"/>
              </a:rPr>
              <a:t>An object is </a:t>
            </a:r>
            <a:r>
              <a:rPr lang="en-US" sz="2000" i="1" dirty="0">
                <a:ea typeface="+mn-lt"/>
                <a:cs typeface="+mn-lt"/>
              </a:rPr>
              <a:t>a real-world entity</a:t>
            </a:r>
            <a:r>
              <a:rPr lang="en-US" sz="2000" dirty="0">
                <a:ea typeface="+mn-lt"/>
                <a:cs typeface="+mn-lt"/>
              </a:rPr>
              <a:t>.</a:t>
            </a:r>
          </a:p>
          <a:p>
            <a:r>
              <a:rPr lang="en-US" sz="2000" dirty="0">
                <a:ea typeface="+mn-lt"/>
                <a:cs typeface="+mn-lt"/>
              </a:rPr>
              <a:t>An object is </a:t>
            </a:r>
            <a:r>
              <a:rPr lang="en-US" sz="2000" i="1" dirty="0">
                <a:ea typeface="+mn-lt"/>
                <a:cs typeface="+mn-lt"/>
              </a:rPr>
              <a:t>a runtime entity</a:t>
            </a:r>
            <a:r>
              <a:rPr lang="en-US" sz="2000" dirty="0">
                <a:ea typeface="+mn-lt"/>
                <a:cs typeface="+mn-lt"/>
              </a:rPr>
              <a:t>.</a:t>
            </a:r>
          </a:p>
          <a:p>
            <a:r>
              <a:rPr lang="en-US" sz="2000" dirty="0">
                <a:ea typeface="+mn-lt"/>
                <a:cs typeface="+mn-lt"/>
              </a:rPr>
              <a:t>The object is </a:t>
            </a:r>
            <a:r>
              <a:rPr lang="en-US" sz="2000" i="1" dirty="0">
                <a:ea typeface="+mn-lt"/>
                <a:cs typeface="+mn-lt"/>
              </a:rPr>
              <a:t>an entity which has state and behavior</a:t>
            </a:r>
            <a:r>
              <a:rPr lang="en-US" sz="2000" dirty="0">
                <a:ea typeface="+mn-lt"/>
                <a:cs typeface="+mn-lt"/>
              </a:rPr>
              <a:t>.</a:t>
            </a:r>
          </a:p>
          <a:p>
            <a:r>
              <a:rPr lang="en-US" sz="2000" dirty="0">
                <a:ea typeface="+mn-lt"/>
                <a:cs typeface="+mn-lt"/>
              </a:rPr>
              <a:t>The object is </a:t>
            </a:r>
            <a:r>
              <a:rPr lang="en-US" sz="2000" i="1" dirty="0">
                <a:ea typeface="+mn-lt"/>
                <a:cs typeface="+mn-lt"/>
              </a:rPr>
              <a:t>an instance of a class</a:t>
            </a:r>
            <a:r>
              <a:rPr lang="en-US" sz="2000" dirty="0">
                <a:ea typeface="+mn-lt"/>
                <a:cs typeface="+mn-lt"/>
              </a:rPr>
              <a:t>.</a:t>
            </a:r>
            <a:endParaRPr lang="en-US" dirty="0">
              <a:ea typeface="+mn-lt"/>
              <a:cs typeface="+mn-lt"/>
            </a:endParaRPr>
          </a:p>
          <a:p>
            <a:endParaRPr lang="en-US" dirty="0"/>
          </a:p>
        </p:txBody>
      </p:sp>
    </p:spTree>
    <p:extLst>
      <p:ext uri="{BB962C8B-B14F-4D97-AF65-F5344CB8AC3E}">
        <p14:creationId xmlns:p14="http://schemas.microsoft.com/office/powerpoint/2010/main" val="109417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D2E2-D7CA-4D79-9974-9FBE29CC4870}"/>
              </a:ext>
            </a:extLst>
          </p:cNvPr>
          <p:cNvSpPr>
            <a:spLocks noGrp="1"/>
          </p:cNvSpPr>
          <p:nvPr>
            <p:ph type="title"/>
          </p:nvPr>
        </p:nvSpPr>
        <p:spPr/>
        <p:txBody>
          <a:bodyPr/>
          <a:lstStyle/>
          <a:p>
            <a:r>
              <a:rPr lang="en-US" b="0" dirty="0"/>
              <a:t>Objects and Classes in Java</a:t>
            </a:r>
            <a:endParaRPr lang="en-US" b="0" dirty="0">
              <a:ea typeface="+mj-lt"/>
              <a:cs typeface="+mj-lt"/>
            </a:endParaRPr>
          </a:p>
        </p:txBody>
      </p:sp>
      <p:sp>
        <p:nvSpPr>
          <p:cNvPr id="3" name="Content Placeholder 2">
            <a:extLst>
              <a:ext uri="{FF2B5EF4-FFF2-40B4-BE49-F238E27FC236}">
                <a16:creationId xmlns:a16="http://schemas.microsoft.com/office/drawing/2014/main" id="{669366FA-38BB-4BB2-BE84-3B05811AAB8F}"/>
              </a:ext>
            </a:extLst>
          </p:cNvPr>
          <p:cNvSpPr>
            <a:spLocks noGrp="1"/>
          </p:cNvSpPr>
          <p:nvPr>
            <p:ph idx="1"/>
          </p:nvPr>
        </p:nvSpPr>
        <p:spPr>
          <a:xfrm>
            <a:off x="675147" y="2244374"/>
            <a:ext cx="10576660" cy="4321206"/>
          </a:xfrm>
        </p:spPr>
        <p:txBody>
          <a:bodyPr vert="horz" lIns="91440" tIns="45720" rIns="91440" bIns="45720" rtlCol="0" anchor="ctr">
            <a:noAutofit/>
          </a:bodyPr>
          <a:lstStyle/>
          <a:p>
            <a:pPr marL="0" indent="0">
              <a:buNone/>
            </a:pPr>
            <a:r>
              <a:rPr lang="en-US" sz="2000"/>
              <a:t>What is a class in </a:t>
            </a:r>
            <a:r>
              <a:rPr lang="en-US" sz="2000" dirty="0"/>
              <a:t>Java</a:t>
            </a:r>
          </a:p>
          <a:p>
            <a:pPr marL="0" indent="0">
              <a:buNone/>
            </a:pPr>
            <a:r>
              <a:rPr lang="en-US" sz="2000">
                <a:ea typeface="+mn-lt"/>
                <a:cs typeface="+mn-lt"/>
              </a:rPr>
              <a:t>A class is a group of objects which have common properties. </a:t>
            </a:r>
            <a:r>
              <a:rPr lang="en-US" sz="2000" dirty="0">
                <a:ea typeface="+mn-lt"/>
                <a:cs typeface="+mn-lt"/>
              </a:rPr>
              <a:t>It is a template or blueprint from which objects are created. It is a logical entity. It can't be physical.</a:t>
            </a:r>
          </a:p>
          <a:p>
            <a:pPr marL="0" indent="0">
              <a:buNone/>
            </a:pPr>
            <a:r>
              <a:rPr lang="en-US" sz="2000">
                <a:ea typeface="+mn-lt"/>
                <a:cs typeface="+mn-lt"/>
              </a:rPr>
              <a:t>A class in Java can contain:</a:t>
            </a:r>
            <a:endParaRPr lang="en-US" sz="2000" dirty="0">
              <a:ea typeface="+mn-lt"/>
              <a:cs typeface="+mn-lt"/>
            </a:endParaRPr>
          </a:p>
          <a:p>
            <a:r>
              <a:rPr lang="en-US" sz="2000" b="1">
                <a:ea typeface="+mn-lt"/>
                <a:cs typeface="+mn-lt"/>
              </a:rPr>
              <a:t>Fields</a:t>
            </a:r>
            <a:endParaRPr lang="en-US" sz="2000" b="1" dirty="0">
              <a:ea typeface="+mn-lt"/>
              <a:cs typeface="+mn-lt"/>
            </a:endParaRPr>
          </a:p>
          <a:p>
            <a:r>
              <a:rPr lang="en-US" sz="2000" b="1" dirty="0">
                <a:ea typeface="+mn-lt"/>
                <a:cs typeface="+mn-lt"/>
              </a:rPr>
              <a:t>Methods</a:t>
            </a:r>
          </a:p>
          <a:p>
            <a:r>
              <a:rPr lang="en-US" sz="2000" b="1" dirty="0">
                <a:ea typeface="+mn-lt"/>
                <a:cs typeface="+mn-lt"/>
              </a:rPr>
              <a:t>Constructors</a:t>
            </a:r>
          </a:p>
          <a:p>
            <a:r>
              <a:rPr lang="en-US" sz="2000" b="1">
                <a:ea typeface="+mn-lt"/>
                <a:cs typeface="+mn-lt"/>
              </a:rPr>
              <a:t>Blocks</a:t>
            </a:r>
            <a:endParaRPr lang="en-US" sz="2000" b="1" dirty="0">
              <a:ea typeface="+mn-lt"/>
              <a:cs typeface="+mn-lt"/>
            </a:endParaRPr>
          </a:p>
          <a:p>
            <a:r>
              <a:rPr lang="en-US" sz="2000" b="1">
                <a:ea typeface="+mn-lt"/>
                <a:cs typeface="+mn-lt"/>
              </a:rPr>
              <a:t>Nested class and </a:t>
            </a:r>
            <a:r>
              <a:rPr lang="en-US" sz="2000" b="1" dirty="0">
                <a:ea typeface="+mn-lt"/>
                <a:cs typeface="+mn-lt"/>
              </a:rPr>
              <a:t>interface</a:t>
            </a:r>
          </a:p>
          <a:p>
            <a:endParaRPr lang="en-US" dirty="0"/>
          </a:p>
        </p:txBody>
      </p:sp>
    </p:spTree>
    <p:extLst>
      <p:ext uri="{BB962C8B-B14F-4D97-AF65-F5344CB8AC3E}">
        <p14:creationId xmlns:p14="http://schemas.microsoft.com/office/powerpoint/2010/main" val="52732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217956-7ED8-48B7-AF66-53AC9137902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Objects and Classes in Java</a:t>
            </a:r>
          </a:p>
        </p:txBody>
      </p:sp>
      <p:pic>
        <p:nvPicPr>
          <p:cNvPr id="5" name="Picture 6">
            <a:extLst>
              <a:ext uri="{FF2B5EF4-FFF2-40B4-BE49-F238E27FC236}">
                <a16:creationId xmlns:a16="http://schemas.microsoft.com/office/drawing/2014/main" id="{7E384EED-7F74-4921-8ECD-E68700CA9C82}"/>
              </a:ext>
            </a:extLst>
          </p:cNvPr>
          <p:cNvPicPr>
            <a:picLocks noGrp="1" noChangeAspect="1"/>
          </p:cNvPicPr>
          <p:nvPr>
            <p:ph idx="1"/>
          </p:nvPr>
        </p:nvPicPr>
        <p:blipFill>
          <a:blip r:embed="rId3"/>
          <a:stretch>
            <a:fillRect/>
          </a:stretch>
        </p:blipFill>
        <p:spPr>
          <a:xfrm>
            <a:off x="6572471" y="643465"/>
            <a:ext cx="3684064"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2639652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D94C-9DCF-4E2D-BB85-256B627E939D}"/>
              </a:ext>
            </a:extLst>
          </p:cNvPr>
          <p:cNvSpPr>
            <a:spLocks noGrp="1"/>
          </p:cNvSpPr>
          <p:nvPr>
            <p:ph type="title"/>
          </p:nvPr>
        </p:nvSpPr>
        <p:spPr/>
        <p:txBody>
          <a:bodyPr/>
          <a:lstStyle/>
          <a:p>
            <a:r>
              <a:rPr lang="en-US" b="0" dirty="0">
                <a:ea typeface="+mj-lt"/>
                <a:cs typeface="+mj-lt"/>
              </a:rPr>
              <a:t>Objects and Classes in Java</a:t>
            </a:r>
          </a:p>
        </p:txBody>
      </p:sp>
      <p:sp>
        <p:nvSpPr>
          <p:cNvPr id="3" name="Content Placeholder 2">
            <a:extLst>
              <a:ext uri="{FF2B5EF4-FFF2-40B4-BE49-F238E27FC236}">
                <a16:creationId xmlns:a16="http://schemas.microsoft.com/office/drawing/2014/main" id="{221F195A-1BE2-4B2E-B884-B9D2075F4AE1}"/>
              </a:ext>
            </a:extLst>
          </p:cNvPr>
          <p:cNvSpPr>
            <a:spLocks noGrp="1"/>
          </p:cNvSpPr>
          <p:nvPr>
            <p:ph idx="1"/>
          </p:nvPr>
        </p:nvSpPr>
        <p:spPr>
          <a:xfrm>
            <a:off x="807669" y="2222287"/>
            <a:ext cx="10576660" cy="4553119"/>
          </a:xfrm>
        </p:spPr>
        <p:txBody>
          <a:bodyPr>
            <a:normAutofit/>
          </a:bodyPr>
          <a:lstStyle/>
          <a:p>
            <a:pPr marL="0" indent="0">
              <a:buNone/>
            </a:pPr>
            <a:r>
              <a:rPr lang="en-US" b="1" dirty="0"/>
              <a:t>I</a:t>
            </a:r>
            <a:r>
              <a:rPr lang="en-US" sz="2000" b="1" dirty="0"/>
              <a:t>nstance variable in Java</a:t>
            </a:r>
          </a:p>
          <a:p>
            <a:r>
              <a:rPr lang="en-US" sz="2000" dirty="0">
                <a:ea typeface="+mn-lt"/>
                <a:cs typeface="+mn-lt"/>
              </a:rPr>
              <a:t>A variable which is created inside the class but outside the method is known as an instance variable. Instance variable doesn't get memory at compile time. It gets memory at runtime when an object or instance is created. That is why it is known as an instance variable.</a:t>
            </a:r>
            <a:endParaRPr lang="en-US" sz="2000" dirty="0"/>
          </a:p>
          <a:p>
            <a:pPr>
              <a:buNone/>
            </a:pPr>
            <a:r>
              <a:rPr lang="en-US" sz="2000" b="1" dirty="0"/>
              <a:t>Method in Java</a:t>
            </a:r>
          </a:p>
          <a:p>
            <a:pPr>
              <a:buNone/>
            </a:pPr>
            <a:r>
              <a:rPr lang="en-US" sz="2000" dirty="0">
                <a:ea typeface="+mn-lt"/>
                <a:cs typeface="+mn-lt"/>
              </a:rPr>
              <a:t>In Java, a method is like a function which is used to expose the behavior of an object.</a:t>
            </a:r>
            <a:endParaRPr lang="en-US" sz="2000" dirty="0"/>
          </a:p>
          <a:p>
            <a:pPr>
              <a:buNone/>
            </a:pPr>
            <a:r>
              <a:rPr lang="en-US" sz="2000" dirty="0"/>
              <a:t>Advantage of Method</a:t>
            </a:r>
          </a:p>
          <a:p>
            <a:pPr>
              <a:buFont typeface="Wingdings 2"/>
              <a:buChar char=""/>
            </a:pPr>
            <a:r>
              <a:rPr lang="en-US" sz="2000" dirty="0">
                <a:ea typeface="+mn-lt"/>
                <a:cs typeface="+mn-lt"/>
              </a:rPr>
              <a:t>Code Reusability</a:t>
            </a:r>
            <a:endParaRPr lang="en-US" sz="2000" dirty="0"/>
          </a:p>
          <a:p>
            <a:pPr>
              <a:buFont typeface="Wingdings 2"/>
              <a:buChar char=""/>
            </a:pPr>
            <a:r>
              <a:rPr lang="en-US" sz="2000" dirty="0">
                <a:ea typeface="+mn-lt"/>
                <a:cs typeface="+mn-lt"/>
              </a:rPr>
              <a:t>Code Optimization</a:t>
            </a:r>
            <a:endParaRPr lang="en-US" sz="2000" dirty="0"/>
          </a:p>
          <a:p>
            <a:endParaRPr lang="en-US" dirty="0"/>
          </a:p>
        </p:txBody>
      </p:sp>
    </p:spTree>
    <p:extLst>
      <p:ext uri="{BB962C8B-B14F-4D97-AF65-F5344CB8AC3E}">
        <p14:creationId xmlns:p14="http://schemas.microsoft.com/office/powerpoint/2010/main" val="80079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D94C-9DCF-4E2D-BB85-256B627E939D}"/>
              </a:ext>
            </a:extLst>
          </p:cNvPr>
          <p:cNvSpPr>
            <a:spLocks noGrp="1"/>
          </p:cNvSpPr>
          <p:nvPr>
            <p:ph type="title"/>
          </p:nvPr>
        </p:nvSpPr>
        <p:spPr/>
        <p:txBody>
          <a:bodyPr/>
          <a:lstStyle/>
          <a:p>
            <a:r>
              <a:rPr lang="en-US" b="0" dirty="0">
                <a:ea typeface="+mj-lt"/>
                <a:cs typeface="+mj-lt"/>
              </a:rPr>
              <a:t>Objects and Classes in Java</a:t>
            </a:r>
          </a:p>
        </p:txBody>
      </p:sp>
      <p:sp>
        <p:nvSpPr>
          <p:cNvPr id="3" name="Content Placeholder 2">
            <a:extLst>
              <a:ext uri="{FF2B5EF4-FFF2-40B4-BE49-F238E27FC236}">
                <a16:creationId xmlns:a16="http://schemas.microsoft.com/office/drawing/2014/main" id="{221F195A-1BE2-4B2E-B884-B9D2075F4AE1}"/>
              </a:ext>
            </a:extLst>
          </p:cNvPr>
          <p:cNvSpPr>
            <a:spLocks noGrp="1"/>
          </p:cNvSpPr>
          <p:nvPr>
            <p:ph idx="1"/>
          </p:nvPr>
        </p:nvSpPr>
        <p:spPr>
          <a:xfrm>
            <a:off x="807669" y="2222287"/>
            <a:ext cx="10576660" cy="4553119"/>
          </a:xfrm>
        </p:spPr>
        <p:txBody>
          <a:bodyPr>
            <a:normAutofit/>
          </a:bodyPr>
          <a:lstStyle/>
          <a:p>
            <a:pPr>
              <a:buNone/>
            </a:pPr>
            <a:r>
              <a:rPr lang="en-US" sz="2000" b="1" dirty="0"/>
              <a:t>new keyword in Java</a:t>
            </a:r>
          </a:p>
          <a:p>
            <a:pPr>
              <a:buNone/>
            </a:pPr>
            <a:r>
              <a:rPr lang="en-US" sz="2000" dirty="0">
                <a:ea typeface="+mn-lt"/>
                <a:cs typeface="+mn-lt"/>
              </a:rPr>
              <a:t>The new keyword is used to allocate memory at runtime. All objects get memory in Heap memory area.</a:t>
            </a:r>
            <a:endParaRPr lang="en-US" sz="2000">
              <a:ea typeface="+mn-lt"/>
              <a:cs typeface="+mn-lt"/>
            </a:endParaRPr>
          </a:p>
          <a:p>
            <a:pPr marL="0" indent="0">
              <a:buNone/>
            </a:pPr>
            <a:endParaRPr lang="en-US" sz="2000" b="1" dirty="0"/>
          </a:p>
          <a:p>
            <a:pPr marL="0" indent="0">
              <a:buNone/>
            </a:pPr>
            <a:r>
              <a:rPr lang="en-US" sz="2000" b="1" dirty="0"/>
              <a:t>Object and Class Example: main within the class</a:t>
            </a:r>
          </a:p>
          <a:p>
            <a:pPr>
              <a:buNone/>
            </a:pPr>
            <a:r>
              <a:rPr lang="en-US" sz="2000" b="1" dirty="0"/>
              <a:t>Object and Class Example: main outside the class</a:t>
            </a:r>
          </a:p>
        </p:txBody>
      </p:sp>
    </p:spTree>
    <p:extLst>
      <p:ext uri="{BB962C8B-B14F-4D97-AF65-F5344CB8AC3E}">
        <p14:creationId xmlns:p14="http://schemas.microsoft.com/office/powerpoint/2010/main" val="123499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1168-DF18-4B36-A2F7-23FFB458D93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017DD54-5D74-4764-A76B-91AAA3CF3B4C}"/>
              </a:ext>
            </a:extLst>
          </p:cNvPr>
          <p:cNvSpPr>
            <a:spLocks noGrp="1"/>
          </p:cNvSpPr>
          <p:nvPr>
            <p:ph idx="1"/>
          </p:nvPr>
        </p:nvSpPr>
        <p:spPr/>
        <p:txBody>
          <a:bodyPr>
            <a:normAutofit/>
          </a:bodyPr>
          <a:lstStyle/>
          <a:p>
            <a:r>
              <a:rPr lang="en-US" sz="2000" dirty="0"/>
              <a:t>Java OOPs Concepts</a:t>
            </a:r>
          </a:p>
          <a:p>
            <a:r>
              <a:rPr lang="en-US" sz="2000" dirty="0"/>
              <a:t>Naming Convention</a:t>
            </a:r>
          </a:p>
          <a:p>
            <a:r>
              <a:rPr lang="en-US" sz="2000" dirty="0"/>
              <a:t>Object and Class</a:t>
            </a:r>
          </a:p>
          <a:p>
            <a:r>
              <a:rPr lang="en-US" sz="2000" dirty="0"/>
              <a:t>Constructor</a:t>
            </a:r>
          </a:p>
          <a:p>
            <a:r>
              <a:rPr lang="en-US" sz="2000" dirty="0"/>
              <a:t>static keyword</a:t>
            </a:r>
          </a:p>
          <a:p>
            <a:r>
              <a:rPr lang="en-US" sz="2000" dirty="0"/>
              <a:t>this keyword</a:t>
            </a:r>
          </a:p>
        </p:txBody>
      </p:sp>
    </p:spTree>
    <p:extLst>
      <p:ext uri="{BB962C8B-B14F-4D97-AF65-F5344CB8AC3E}">
        <p14:creationId xmlns:p14="http://schemas.microsoft.com/office/powerpoint/2010/main" val="180606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D94C-9DCF-4E2D-BB85-256B627E939D}"/>
              </a:ext>
            </a:extLst>
          </p:cNvPr>
          <p:cNvSpPr>
            <a:spLocks noGrp="1"/>
          </p:cNvSpPr>
          <p:nvPr>
            <p:ph type="title"/>
          </p:nvPr>
        </p:nvSpPr>
        <p:spPr/>
        <p:txBody>
          <a:bodyPr/>
          <a:lstStyle/>
          <a:p>
            <a:r>
              <a:rPr lang="en-US" b="0" dirty="0">
                <a:ea typeface="+mj-lt"/>
                <a:cs typeface="+mj-lt"/>
              </a:rPr>
              <a:t>Objects and Classes in Java</a:t>
            </a:r>
          </a:p>
        </p:txBody>
      </p:sp>
      <p:sp>
        <p:nvSpPr>
          <p:cNvPr id="3" name="Content Placeholder 2">
            <a:extLst>
              <a:ext uri="{FF2B5EF4-FFF2-40B4-BE49-F238E27FC236}">
                <a16:creationId xmlns:a16="http://schemas.microsoft.com/office/drawing/2014/main" id="{221F195A-1BE2-4B2E-B884-B9D2075F4AE1}"/>
              </a:ext>
            </a:extLst>
          </p:cNvPr>
          <p:cNvSpPr>
            <a:spLocks noGrp="1"/>
          </p:cNvSpPr>
          <p:nvPr>
            <p:ph idx="1"/>
          </p:nvPr>
        </p:nvSpPr>
        <p:spPr>
          <a:xfrm>
            <a:off x="807669" y="2222287"/>
            <a:ext cx="10576660" cy="4553119"/>
          </a:xfrm>
        </p:spPr>
        <p:txBody>
          <a:bodyPr>
            <a:normAutofit/>
          </a:bodyPr>
          <a:lstStyle/>
          <a:p>
            <a:pPr>
              <a:buNone/>
            </a:pPr>
            <a:r>
              <a:rPr lang="en-US" sz="2000" b="1" dirty="0"/>
              <a:t>3 Ways to initialize object</a:t>
            </a:r>
          </a:p>
          <a:p>
            <a:pPr>
              <a:buNone/>
            </a:pPr>
            <a:r>
              <a:rPr lang="en-US" sz="2000" dirty="0">
                <a:ea typeface="+mn-lt"/>
                <a:cs typeface="+mn-lt"/>
              </a:rPr>
              <a:t>There are 3 ways to initialize object in Java.</a:t>
            </a:r>
          </a:p>
          <a:p>
            <a:pPr>
              <a:buFont typeface="Wingdings 2"/>
              <a:buChar char=""/>
            </a:pPr>
            <a:r>
              <a:rPr lang="en-US" sz="2000" dirty="0">
                <a:ea typeface="+mn-lt"/>
                <a:cs typeface="+mn-lt"/>
              </a:rPr>
              <a:t>By reference variable</a:t>
            </a:r>
            <a:endParaRPr lang="en-US" sz="2000" dirty="0"/>
          </a:p>
          <a:p>
            <a:pPr>
              <a:buFont typeface="Wingdings 2"/>
              <a:buChar char=""/>
            </a:pPr>
            <a:r>
              <a:rPr lang="en-US" sz="2000" dirty="0">
                <a:ea typeface="+mn-lt"/>
                <a:cs typeface="+mn-lt"/>
              </a:rPr>
              <a:t>By method</a:t>
            </a:r>
            <a:endParaRPr lang="en-US" sz="2000" dirty="0"/>
          </a:p>
          <a:p>
            <a:pPr>
              <a:buFont typeface="Wingdings 2"/>
              <a:buChar char=""/>
            </a:pPr>
            <a:r>
              <a:rPr lang="en-US" sz="2000" dirty="0">
                <a:ea typeface="+mn-lt"/>
                <a:cs typeface="+mn-lt"/>
              </a:rPr>
              <a:t>By constructor</a:t>
            </a:r>
            <a:endParaRPr lang="en-US" dirty="0"/>
          </a:p>
        </p:txBody>
      </p:sp>
    </p:spTree>
    <p:extLst>
      <p:ext uri="{BB962C8B-B14F-4D97-AF65-F5344CB8AC3E}">
        <p14:creationId xmlns:p14="http://schemas.microsoft.com/office/powerpoint/2010/main" val="48731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D94C-9DCF-4E2D-BB85-256B627E939D}"/>
              </a:ext>
            </a:extLst>
          </p:cNvPr>
          <p:cNvSpPr>
            <a:spLocks noGrp="1"/>
          </p:cNvSpPr>
          <p:nvPr>
            <p:ph type="title"/>
          </p:nvPr>
        </p:nvSpPr>
        <p:spPr/>
        <p:txBody>
          <a:bodyPr/>
          <a:lstStyle/>
          <a:p>
            <a:r>
              <a:rPr lang="en-US" b="0" dirty="0">
                <a:ea typeface="+mj-lt"/>
                <a:cs typeface="+mj-lt"/>
              </a:rPr>
              <a:t>Objects and Classes in Java</a:t>
            </a:r>
          </a:p>
        </p:txBody>
      </p:sp>
      <p:sp>
        <p:nvSpPr>
          <p:cNvPr id="3" name="Content Placeholder 2">
            <a:extLst>
              <a:ext uri="{FF2B5EF4-FFF2-40B4-BE49-F238E27FC236}">
                <a16:creationId xmlns:a16="http://schemas.microsoft.com/office/drawing/2014/main" id="{221F195A-1BE2-4B2E-B884-B9D2075F4AE1}"/>
              </a:ext>
            </a:extLst>
          </p:cNvPr>
          <p:cNvSpPr>
            <a:spLocks noGrp="1"/>
          </p:cNvSpPr>
          <p:nvPr>
            <p:ph idx="1"/>
          </p:nvPr>
        </p:nvSpPr>
        <p:spPr>
          <a:xfrm>
            <a:off x="807669" y="2222287"/>
            <a:ext cx="10576660" cy="4553119"/>
          </a:xfrm>
        </p:spPr>
        <p:txBody>
          <a:bodyPr>
            <a:normAutofit/>
          </a:bodyPr>
          <a:lstStyle/>
          <a:p>
            <a:pPr>
              <a:buNone/>
            </a:pPr>
            <a:r>
              <a:rPr lang="en-US" sz="2000" b="1" dirty="0"/>
              <a:t>Object and Class Example: Initialization through reference</a:t>
            </a:r>
          </a:p>
          <a:p>
            <a:r>
              <a:rPr lang="en-US" sz="2000" dirty="0">
                <a:ea typeface="+mn-lt"/>
                <a:cs typeface="+mn-lt"/>
              </a:rPr>
              <a:t>Initializing an object means storing data into the object</a:t>
            </a:r>
            <a:endParaRPr lang="en-US" dirty="0"/>
          </a:p>
          <a:p>
            <a:pPr>
              <a:buNone/>
            </a:pPr>
            <a:endParaRPr lang="en-US" sz="2000" b="1" dirty="0"/>
          </a:p>
        </p:txBody>
      </p:sp>
    </p:spTree>
    <p:extLst>
      <p:ext uri="{BB962C8B-B14F-4D97-AF65-F5344CB8AC3E}">
        <p14:creationId xmlns:p14="http://schemas.microsoft.com/office/powerpoint/2010/main" val="102770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7DD94C-9DCF-4E2D-BB85-256B627E939D}"/>
              </a:ext>
            </a:extLst>
          </p:cNvPr>
          <p:cNvSpPr>
            <a:spLocks noGrp="1"/>
          </p:cNvSpPr>
          <p:nvPr>
            <p:ph type="title"/>
          </p:nvPr>
        </p:nvSpPr>
        <p:spPr>
          <a:xfrm>
            <a:off x="451514" y="457201"/>
            <a:ext cx="3575737" cy="1332688"/>
          </a:xfrm>
        </p:spPr>
        <p:txBody>
          <a:bodyPr anchor="b">
            <a:normAutofit/>
          </a:bodyPr>
          <a:lstStyle/>
          <a:p>
            <a:pPr algn="ctr"/>
            <a:r>
              <a:rPr lang="en-US" sz="3200" b="0">
                <a:solidFill>
                  <a:srgbClr val="FFFFFF"/>
                </a:solidFill>
                <a:ea typeface="+mj-lt"/>
                <a:cs typeface="+mj-lt"/>
              </a:rPr>
              <a:t>Objects and Classes in Java</a:t>
            </a:r>
          </a:p>
        </p:txBody>
      </p:sp>
      <p:sp>
        <p:nvSpPr>
          <p:cNvPr id="3" name="Content Placeholder 2">
            <a:extLst>
              <a:ext uri="{FF2B5EF4-FFF2-40B4-BE49-F238E27FC236}">
                <a16:creationId xmlns:a16="http://schemas.microsoft.com/office/drawing/2014/main" id="{221F195A-1BE2-4B2E-B884-B9D2075F4AE1}"/>
              </a:ext>
            </a:extLst>
          </p:cNvPr>
          <p:cNvSpPr>
            <a:spLocks noGrp="1"/>
          </p:cNvSpPr>
          <p:nvPr>
            <p:ph idx="1"/>
          </p:nvPr>
        </p:nvSpPr>
        <p:spPr>
          <a:xfrm>
            <a:off x="451514" y="2046514"/>
            <a:ext cx="3575737" cy="3994848"/>
          </a:xfrm>
        </p:spPr>
        <p:txBody>
          <a:bodyPr>
            <a:normAutofit/>
          </a:bodyPr>
          <a:lstStyle/>
          <a:p>
            <a:pPr>
              <a:buNone/>
            </a:pPr>
            <a:r>
              <a:rPr lang="en-US" sz="1600" b="1">
                <a:solidFill>
                  <a:srgbClr val="FFFFFF"/>
                </a:solidFill>
              </a:rPr>
              <a:t>Object and Class Example: Initialization through method</a:t>
            </a:r>
          </a:p>
          <a:p>
            <a:r>
              <a:rPr lang="en-US" sz="1600">
                <a:solidFill>
                  <a:srgbClr val="FFFFFF"/>
                </a:solidFill>
                <a:ea typeface="+mn-lt"/>
                <a:cs typeface="+mn-lt"/>
              </a:rPr>
              <a:t>In this example, we are creating the two objects of Student class and initializing the value to these objects by invoking the insertRecord method. Here, we are displaying the state (data) of the objects by invoking the displayInformation() method.</a:t>
            </a:r>
            <a:endParaRPr lang="en-US" sz="1600">
              <a:solidFill>
                <a:srgbClr val="FFFFFF"/>
              </a:solidFill>
            </a:endParaRPr>
          </a:p>
          <a:p>
            <a:pPr>
              <a:buNone/>
            </a:pPr>
            <a:endParaRPr lang="en-US" sz="1600" b="1">
              <a:solidFill>
                <a:srgbClr val="FFFFFF"/>
              </a:solidFill>
            </a:endParaRPr>
          </a:p>
          <a:p>
            <a:pPr>
              <a:buNone/>
            </a:pPr>
            <a:endParaRPr lang="en-US" sz="1600" b="1">
              <a:solidFill>
                <a:srgbClr val="FFFFFF"/>
              </a:solidFill>
            </a:endParaRPr>
          </a:p>
        </p:txBody>
      </p:sp>
      <p:pic>
        <p:nvPicPr>
          <p:cNvPr id="4" name="Picture 4">
            <a:extLst>
              <a:ext uri="{FF2B5EF4-FFF2-40B4-BE49-F238E27FC236}">
                <a16:creationId xmlns:a16="http://schemas.microsoft.com/office/drawing/2014/main" id="{DE6C060A-9F38-48ED-B716-A42D51476DC8}"/>
              </a:ext>
            </a:extLst>
          </p:cNvPr>
          <p:cNvPicPr>
            <a:picLocks noChangeAspect="1"/>
          </p:cNvPicPr>
          <p:nvPr/>
        </p:nvPicPr>
        <p:blipFill>
          <a:blip r:embed="rId2"/>
          <a:stretch>
            <a:fillRect/>
          </a:stretch>
        </p:blipFill>
        <p:spPr>
          <a:xfrm>
            <a:off x="5280790" y="1587387"/>
            <a:ext cx="6267743" cy="33845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642257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24C7-6A7D-4B5E-9AA5-FB75F8AF3F2B}"/>
              </a:ext>
            </a:extLst>
          </p:cNvPr>
          <p:cNvSpPr>
            <a:spLocks noGrp="1"/>
          </p:cNvSpPr>
          <p:nvPr>
            <p:ph type="title"/>
          </p:nvPr>
        </p:nvSpPr>
        <p:spPr/>
        <p:txBody>
          <a:bodyPr/>
          <a:lstStyle/>
          <a:p>
            <a:r>
              <a:rPr lang="en-US" b="0" dirty="0"/>
              <a:t>Objects and Classes in Java</a:t>
            </a:r>
            <a:endParaRPr lang="en-US" dirty="0"/>
          </a:p>
        </p:txBody>
      </p:sp>
      <p:sp>
        <p:nvSpPr>
          <p:cNvPr id="3" name="Content Placeholder 2">
            <a:extLst>
              <a:ext uri="{FF2B5EF4-FFF2-40B4-BE49-F238E27FC236}">
                <a16:creationId xmlns:a16="http://schemas.microsoft.com/office/drawing/2014/main" id="{35808964-5E34-46CB-8407-AB18C5631AF8}"/>
              </a:ext>
            </a:extLst>
          </p:cNvPr>
          <p:cNvSpPr>
            <a:spLocks noGrp="1"/>
          </p:cNvSpPr>
          <p:nvPr>
            <p:ph idx="1"/>
          </p:nvPr>
        </p:nvSpPr>
        <p:spPr/>
        <p:txBody>
          <a:bodyPr>
            <a:normAutofit/>
          </a:bodyPr>
          <a:lstStyle/>
          <a:p>
            <a:pPr marL="0" indent="0">
              <a:buNone/>
            </a:pPr>
            <a:r>
              <a:rPr lang="en-US" sz="2000" b="1" dirty="0"/>
              <a:t>Object and Class Example: Initialization through a constructor</a:t>
            </a:r>
            <a:endParaRPr lang="en-US"/>
          </a:p>
        </p:txBody>
      </p:sp>
    </p:spTree>
    <p:extLst>
      <p:ext uri="{BB962C8B-B14F-4D97-AF65-F5344CB8AC3E}">
        <p14:creationId xmlns:p14="http://schemas.microsoft.com/office/powerpoint/2010/main" val="224847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0B35-CBDB-4CEC-80FF-0DC67915F6B8}"/>
              </a:ext>
            </a:extLst>
          </p:cNvPr>
          <p:cNvSpPr>
            <a:spLocks noGrp="1"/>
          </p:cNvSpPr>
          <p:nvPr>
            <p:ph type="title"/>
          </p:nvPr>
        </p:nvSpPr>
        <p:spPr/>
        <p:txBody>
          <a:bodyPr/>
          <a:lstStyle/>
          <a:p>
            <a:r>
              <a:rPr lang="en-US" b="0" dirty="0">
                <a:ea typeface="+mj-lt"/>
                <a:cs typeface="+mj-lt"/>
              </a:rPr>
              <a:t>Objects and Classes in Java</a:t>
            </a:r>
            <a:endParaRPr lang="en-US" dirty="0"/>
          </a:p>
        </p:txBody>
      </p:sp>
      <p:sp>
        <p:nvSpPr>
          <p:cNvPr id="3" name="Content Placeholder 2">
            <a:extLst>
              <a:ext uri="{FF2B5EF4-FFF2-40B4-BE49-F238E27FC236}">
                <a16:creationId xmlns:a16="http://schemas.microsoft.com/office/drawing/2014/main" id="{142CCD17-6BD6-409C-8D53-760CEC7D8714}"/>
              </a:ext>
            </a:extLst>
          </p:cNvPr>
          <p:cNvSpPr>
            <a:spLocks noGrp="1"/>
          </p:cNvSpPr>
          <p:nvPr>
            <p:ph idx="1"/>
          </p:nvPr>
        </p:nvSpPr>
        <p:spPr/>
        <p:txBody>
          <a:bodyPr/>
          <a:lstStyle/>
          <a:p>
            <a:pPr marL="0" indent="0">
              <a:buNone/>
            </a:pPr>
            <a:r>
              <a:rPr lang="en-US" sz="2000" dirty="0"/>
              <a:t>What are the different ways to create an object in Java?</a:t>
            </a:r>
          </a:p>
          <a:p>
            <a:pPr marL="0" indent="0">
              <a:buNone/>
            </a:pPr>
            <a:r>
              <a:rPr lang="en-US" sz="2000" dirty="0">
                <a:ea typeface="+mn-lt"/>
                <a:cs typeface="+mn-lt"/>
              </a:rPr>
              <a:t>There are many ways to create an object in java. They are:</a:t>
            </a:r>
            <a:endParaRPr lang="en-US" sz="2000" dirty="0"/>
          </a:p>
          <a:p>
            <a:r>
              <a:rPr lang="en-US" sz="2000" dirty="0">
                <a:ea typeface="+mn-lt"/>
                <a:cs typeface="+mn-lt"/>
              </a:rPr>
              <a:t>By new keyword</a:t>
            </a:r>
            <a:endParaRPr lang="en-US" sz="2000" dirty="0"/>
          </a:p>
          <a:p>
            <a:r>
              <a:rPr lang="en-US" sz="2000" dirty="0">
                <a:ea typeface="+mn-lt"/>
                <a:cs typeface="+mn-lt"/>
              </a:rPr>
              <a:t>By </a:t>
            </a:r>
            <a:r>
              <a:rPr lang="en-US" sz="2000" dirty="0" err="1">
                <a:ea typeface="+mn-lt"/>
                <a:cs typeface="+mn-lt"/>
              </a:rPr>
              <a:t>newInstance</a:t>
            </a:r>
            <a:r>
              <a:rPr lang="en-US" sz="2000" dirty="0">
                <a:ea typeface="+mn-lt"/>
                <a:cs typeface="+mn-lt"/>
              </a:rPr>
              <a:t>() method</a:t>
            </a:r>
            <a:endParaRPr lang="en-US" sz="2000" dirty="0"/>
          </a:p>
          <a:p>
            <a:r>
              <a:rPr lang="en-US" sz="2000" dirty="0">
                <a:ea typeface="+mn-lt"/>
                <a:cs typeface="+mn-lt"/>
              </a:rPr>
              <a:t>By clone() method</a:t>
            </a:r>
            <a:endParaRPr lang="en-US" sz="2000" dirty="0"/>
          </a:p>
          <a:p>
            <a:r>
              <a:rPr lang="en-US" sz="2000" dirty="0">
                <a:ea typeface="+mn-lt"/>
                <a:cs typeface="+mn-lt"/>
              </a:rPr>
              <a:t>By deserialization</a:t>
            </a:r>
            <a:endParaRPr lang="en-US" sz="2000" dirty="0"/>
          </a:p>
          <a:p>
            <a:r>
              <a:rPr lang="en-US" sz="2000" dirty="0">
                <a:ea typeface="+mn-lt"/>
                <a:cs typeface="+mn-lt"/>
              </a:rPr>
              <a:t>By factory method etc.</a:t>
            </a:r>
            <a:endParaRPr lang="en-US" sz="2000" dirty="0"/>
          </a:p>
          <a:p>
            <a:endParaRPr lang="en-US" dirty="0"/>
          </a:p>
          <a:p>
            <a:endParaRPr lang="en-US" dirty="0"/>
          </a:p>
        </p:txBody>
      </p:sp>
    </p:spTree>
    <p:extLst>
      <p:ext uri="{BB962C8B-B14F-4D97-AF65-F5344CB8AC3E}">
        <p14:creationId xmlns:p14="http://schemas.microsoft.com/office/powerpoint/2010/main" val="738530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090B35-CBDB-4CEC-80FF-0DC67915F6B8}"/>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Objects and Classes in Java</a:t>
            </a:r>
          </a:p>
        </p:txBody>
      </p:sp>
      <p:pic>
        <p:nvPicPr>
          <p:cNvPr id="4" name="Picture 4">
            <a:extLst>
              <a:ext uri="{FF2B5EF4-FFF2-40B4-BE49-F238E27FC236}">
                <a16:creationId xmlns:a16="http://schemas.microsoft.com/office/drawing/2014/main" id="{96D54F47-9EB6-4C93-8500-096B50D5C8AF}"/>
              </a:ext>
            </a:extLst>
          </p:cNvPr>
          <p:cNvPicPr>
            <a:picLocks noGrp="1" noChangeAspect="1"/>
          </p:cNvPicPr>
          <p:nvPr>
            <p:ph idx="1"/>
          </p:nvPr>
        </p:nvPicPr>
        <p:blipFill>
          <a:blip r:embed="rId3"/>
          <a:stretch>
            <a:fillRect/>
          </a:stretch>
        </p:blipFill>
        <p:spPr>
          <a:xfrm>
            <a:off x="5610401" y="643465"/>
            <a:ext cx="5608204"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8666555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4452-5669-404D-B27F-D95EC854F28B}"/>
              </a:ext>
            </a:extLst>
          </p:cNvPr>
          <p:cNvSpPr>
            <a:spLocks noGrp="1"/>
          </p:cNvSpPr>
          <p:nvPr>
            <p:ph type="title"/>
          </p:nvPr>
        </p:nvSpPr>
        <p:spPr/>
        <p:txBody>
          <a:bodyPr/>
          <a:lstStyle/>
          <a:p>
            <a:r>
              <a:rPr lang="en-US" b="0" dirty="0"/>
              <a:t>Constructors in Java</a:t>
            </a:r>
            <a:endParaRPr lang="en-US" dirty="0"/>
          </a:p>
        </p:txBody>
      </p:sp>
      <p:sp>
        <p:nvSpPr>
          <p:cNvPr id="3" name="Content Placeholder 2">
            <a:extLst>
              <a:ext uri="{FF2B5EF4-FFF2-40B4-BE49-F238E27FC236}">
                <a16:creationId xmlns:a16="http://schemas.microsoft.com/office/drawing/2014/main" id="{777425D0-8A24-4493-ABD1-5A617E35B905}"/>
              </a:ext>
            </a:extLst>
          </p:cNvPr>
          <p:cNvSpPr>
            <a:spLocks noGrp="1"/>
          </p:cNvSpPr>
          <p:nvPr>
            <p:ph idx="1"/>
          </p:nvPr>
        </p:nvSpPr>
        <p:spPr/>
        <p:txBody>
          <a:bodyPr vert="horz" lIns="91440" tIns="45720" rIns="91440" bIns="45720" rtlCol="0" anchor="ctr">
            <a:noAutofit/>
          </a:bodyPr>
          <a:lstStyle/>
          <a:p>
            <a:r>
              <a:rPr lang="en-US" sz="2000" dirty="0">
                <a:ea typeface="+mn-lt"/>
                <a:cs typeface="+mn-lt"/>
              </a:rPr>
              <a:t>In Java, a constructor is a block of codes similar to the method. It is called when an instance of the class is created. At the time of calling constructor, memory for the object is allocated in the memory.</a:t>
            </a:r>
            <a:endParaRPr lang="en-US" sz="2000" dirty="0"/>
          </a:p>
          <a:p>
            <a:r>
              <a:rPr lang="en-US" sz="2000" dirty="0">
                <a:ea typeface="+mn-lt"/>
                <a:cs typeface="+mn-lt"/>
              </a:rPr>
              <a:t>It is a special type of method which is used to initialize the object.</a:t>
            </a:r>
            <a:endParaRPr lang="en-US" sz="2000" dirty="0"/>
          </a:p>
          <a:p>
            <a:r>
              <a:rPr lang="en-US" sz="2000" dirty="0">
                <a:ea typeface="+mn-lt"/>
                <a:cs typeface="+mn-lt"/>
              </a:rPr>
              <a:t>Every time an object is created using the new() keyword, at least one constructor is called.</a:t>
            </a:r>
            <a:endParaRPr lang="en-US" sz="2000" dirty="0"/>
          </a:p>
          <a:p>
            <a:r>
              <a:rPr lang="en-US" sz="2000" dirty="0">
                <a:ea typeface="+mn-lt"/>
                <a:cs typeface="+mn-lt"/>
              </a:rPr>
              <a:t>It calls a default constructor if there is no constructor available in the class. In such case, Java compiler provides a default constructor by default.</a:t>
            </a:r>
            <a:endParaRPr lang="en-US" sz="2000" dirty="0"/>
          </a:p>
          <a:p>
            <a:r>
              <a:rPr lang="en-US" sz="2000" dirty="0">
                <a:ea typeface="+mn-lt"/>
                <a:cs typeface="+mn-lt"/>
              </a:rPr>
              <a:t>There are two types of constructors in Java: no-</a:t>
            </a:r>
            <a:r>
              <a:rPr lang="en-US" sz="2000" dirty="0" err="1">
                <a:ea typeface="+mn-lt"/>
                <a:cs typeface="+mn-lt"/>
              </a:rPr>
              <a:t>arg</a:t>
            </a:r>
            <a:r>
              <a:rPr lang="en-US" sz="2000" dirty="0">
                <a:ea typeface="+mn-lt"/>
                <a:cs typeface="+mn-lt"/>
              </a:rPr>
              <a:t> constructor, and parameterized constructor.</a:t>
            </a:r>
            <a:endParaRPr lang="en-US" sz="2000" dirty="0"/>
          </a:p>
        </p:txBody>
      </p:sp>
    </p:spTree>
    <p:extLst>
      <p:ext uri="{BB962C8B-B14F-4D97-AF65-F5344CB8AC3E}">
        <p14:creationId xmlns:p14="http://schemas.microsoft.com/office/powerpoint/2010/main" val="1949638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81E-0BE4-4C1D-877A-0EE7691A941D}"/>
              </a:ext>
            </a:extLst>
          </p:cNvPr>
          <p:cNvSpPr>
            <a:spLocks noGrp="1"/>
          </p:cNvSpPr>
          <p:nvPr>
            <p:ph type="title"/>
          </p:nvPr>
        </p:nvSpPr>
        <p:spPr/>
        <p:txBody>
          <a:bodyPr/>
          <a:lstStyle/>
          <a:p>
            <a:r>
              <a:rPr lang="en-US" b="0" dirty="0"/>
              <a:t>Rules for creating Java constructor</a:t>
            </a:r>
            <a:endParaRPr lang="en-US" dirty="0"/>
          </a:p>
        </p:txBody>
      </p:sp>
      <p:sp>
        <p:nvSpPr>
          <p:cNvPr id="3" name="Content Placeholder 2">
            <a:extLst>
              <a:ext uri="{FF2B5EF4-FFF2-40B4-BE49-F238E27FC236}">
                <a16:creationId xmlns:a16="http://schemas.microsoft.com/office/drawing/2014/main" id="{C2265D24-A34E-47F3-98A6-34A42B157CC9}"/>
              </a:ext>
            </a:extLst>
          </p:cNvPr>
          <p:cNvSpPr>
            <a:spLocks noGrp="1"/>
          </p:cNvSpPr>
          <p:nvPr>
            <p:ph idx="1"/>
          </p:nvPr>
        </p:nvSpPr>
        <p:spPr/>
        <p:txBody>
          <a:bodyPr/>
          <a:lstStyle/>
          <a:p>
            <a:r>
              <a:rPr lang="en-US" sz="2000" dirty="0">
                <a:ea typeface="+mn-lt"/>
                <a:cs typeface="+mn-lt"/>
              </a:rPr>
              <a:t>There are two rules defined for the constructor.</a:t>
            </a:r>
            <a:endParaRPr lang="en-US" sz="2000" dirty="0"/>
          </a:p>
          <a:p>
            <a:r>
              <a:rPr lang="en-US" sz="2000" dirty="0">
                <a:ea typeface="+mn-lt"/>
                <a:cs typeface="+mn-lt"/>
              </a:rPr>
              <a:t>Constructor name must be the same as its class name</a:t>
            </a:r>
            <a:endParaRPr lang="en-US" sz="2000" dirty="0"/>
          </a:p>
          <a:p>
            <a:r>
              <a:rPr lang="en-US" sz="2000" dirty="0">
                <a:ea typeface="+mn-lt"/>
                <a:cs typeface="+mn-lt"/>
              </a:rPr>
              <a:t>A Constructor must have no explicit return type</a:t>
            </a:r>
            <a:endParaRPr lang="en-US" sz="2000" dirty="0"/>
          </a:p>
          <a:p>
            <a:r>
              <a:rPr lang="en-US" sz="2000" dirty="0">
                <a:ea typeface="+mn-lt"/>
                <a:cs typeface="+mn-lt"/>
              </a:rPr>
              <a:t>A Java constructor cannot be abstract, static, final, and synchronized</a:t>
            </a:r>
            <a:endParaRPr lang="en-US" sz="2000" dirty="0"/>
          </a:p>
        </p:txBody>
      </p:sp>
    </p:spTree>
    <p:extLst>
      <p:ext uri="{BB962C8B-B14F-4D97-AF65-F5344CB8AC3E}">
        <p14:creationId xmlns:p14="http://schemas.microsoft.com/office/powerpoint/2010/main" val="1675419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73892B-4C75-4C1F-8705-7E2338237CA5}"/>
              </a:ext>
            </a:extLst>
          </p:cNvPr>
          <p:cNvSpPr>
            <a:spLocks noGrp="1"/>
          </p:cNvSpPr>
          <p:nvPr>
            <p:ph type="title"/>
          </p:nvPr>
        </p:nvSpPr>
        <p:spPr>
          <a:xfrm>
            <a:off x="810001" y="447188"/>
            <a:ext cx="3413084" cy="1559412"/>
          </a:xfrm>
        </p:spPr>
        <p:txBody>
          <a:bodyPr>
            <a:normAutofit/>
          </a:bodyPr>
          <a:lstStyle/>
          <a:p>
            <a:r>
              <a:rPr lang="en-US" sz="3200" b="0"/>
              <a:t>Types of Java constructors</a:t>
            </a:r>
            <a:endParaRPr lang="en-US" sz="3200"/>
          </a:p>
        </p:txBody>
      </p:sp>
      <p:sp>
        <p:nvSpPr>
          <p:cNvPr id="3" name="Content Placeholder 2">
            <a:extLst>
              <a:ext uri="{FF2B5EF4-FFF2-40B4-BE49-F238E27FC236}">
                <a16:creationId xmlns:a16="http://schemas.microsoft.com/office/drawing/2014/main" id="{D8C89A8D-A4A7-4A66-A408-89536918F9F0}"/>
              </a:ext>
            </a:extLst>
          </p:cNvPr>
          <p:cNvSpPr>
            <a:spLocks noGrp="1"/>
          </p:cNvSpPr>
          <p:nvPr>
            <p:ph idx="1"/>
          </p:nvPr>
        </p:nvSpPr>
        <p:spPr>
          <a:xfrm>
            <a:off x="818713" y="2413000"/>
            <a:ext cx="3404372" cy="3632200"/>
          </a:xfrm>
        </p:spPr>
        <p:txBody>
          <a:bodyPr>
            <a:normAutofit/>
          </a:bodyPr>
          <a:lstStyle/>
          <a:p>
            <a:pPr marL="0" indent="0">
              <a:buNone/>
            </a:pPr>
            <a:r>
              <a:rPr lang="en-US" sz="1600">
                <a:solidFill>
                  <a:srgbClr val="FFFFFF"/>
                </a:solidFill>
                <a:ea typeface="+mn-lt"/>
                <a:cs typeface="+mn-lt"/>
              </a:rPr>
              <a:t>There are two types of constructors in Java:</a:t>
            </a:r>
            <a:endParaRPr lang="en-US" sz="1600">
              <a:solidFill>
                <a:srgbClr val="FFFFFF"/>
              </a:solidFill>
            </a:endParaRPr>
          </a:p>
          <a:p>
            <a:r>
              <a:rPr lang="en-US" sz="1600">
                <a:solidFill>
                  <a:srgbClr val="FFFFFF"/>
                </a:solidFill>
                <a:ea typeface="+mn-lt"/>
                <a:cs typeface="+mn-lt"/>
              </a:rPr>
              <a:t>Default constructor (no-arg constructor)</a:t>
            </a:r>
            <a:endParaRPr lang="en-US" sz="1600">
              <a:solidFill>
                <a:srgbClr val="FFFFFF"/>
              </a:solidFill>
            </a:endParaRPr>
          </a:p>
          <a:p>
            <a:r>
              <a:rPr lang="en-US" sz="1600">
                <a:solidFill>
                  <a:srgbClr val="FFFFFF"/>
                </a:solidFill>
                <a:ea typeface="+mn-lt"/>
                <a:cs typeface="+mn-lt"/>
              </a:rPr>
              <a:t>Parameterized constructor</a:t>
            </a:r>
          </a:p>
          <a:p>
            <a:pPr marL="0" indent="0">
              <a:buNone/>
            </a:pPr>
            <a:endParaRPr lang="en-US" sz="1600">
              <a:solidFill>
                <a:srgbClr val="FFFFFF"/>
              </a:solidFill>
            </a:endParaRPr>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4F27105-567A-41F5-9019-9F8DB34D875B}"/>
              </a:ext>
            </a:extLst>
          </p:cNvPr>
          <p:cNvPicPr>
            <a:picLocks noChangeAspect="1"/>
          </p:cNvPicPr>
          <p:nvPr/>
        </p:nvPicPr>
        <p:blipFill>
          <a:blip r:embed="rId2"/>
          <a:stretch>
            <a:fillRect/>
          </a:stretch>
        </p:blipFill>
        <p:spPr>
          <a:xfrm>
            <a:off x="5603706" y="1591004"/>
            <a:ext cx="5638853" cy="3665254"/>
          </a:xfrm>
          <a:prstGeom prst="rect">
            <a:avLst/>
          </a:prstGeom>
        </p:spPr>
      </p:pic>
    </p:spTree>
    <p:extLst>
      <p:ext uri="{BB962C8B-B14F-4D97-AF65-F5344CB8AC3E}">
        <p14:creationId xmlns:p14="http://schemas.microsoft.com/office/powerpoint/2010/main" val="318784604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E1D41F-EB06-498B-ADCE-1CC0C67CD669}"/>
              </a:ext>
            </a:extLst>
          </p:cNvPr>
          <p:cNvSpPr>
            <a:spLocks noGrp="1"/>
          </p:cNvSpPr>
          <p:nvPr>
            <p:ph type="title"/>
          </p:nvPr>
        </p:nvSpPr>
        <p:spPr>
          <a:xfrm>
            <a:off x="810001" y="447188"/>
            <a:ext cx="3413084" cy="1559412"/>
          </a:xfrm>
        </p:spPr>
        <p:txBody>
          <a:bodyPr>
            <a:normAutofit/>
          </a:bodyPr>
          <a:lstStyle/>
          <a:p>
            <a:r>
              <a:rPr lang="en-US" sz="3200" b="0"/>
              <a:t>Java Default Constructor</a:t>
            </a:r>
            <a:endParaRPr lang="en-US" sz="3200"/>
          </a:p>
        </p:txBody>
      </p:sp>
      <p:sp>
        <p:nvSpPr>
          <p:cNvPr id="3" name="Content Placeholder 2">
            <a:extLst>
              <a:ext uri="{FF2B5EF4-FFF2-40B4-BE49-F238E27FC236}">
                <a16:creationId xmlns:a16="http://schemas.microsoft.com/office/drawing/2014/main" id="{CAE54381-D5B0-406F-80B3-AFB7B97F882D}"/>
              </a:ext>
            </a:extLst>
          </p:cNvPr>
          <p:cNvSpPr>
            <a:spLocks noGrp="1"/>
          </p:cNvSpPr>
          <p:nvPr>
            <p:ph idx="1"/>
          </p:nvPr>
        </p:nvSpPr>
        <p:spPr>
          <a:xfrm>
            <a:off x="807340" y="2413000"/>
            <a:ext cx="3415745" cy="4064379"/>
          </a:xfrm>
        </p:spPr>
        <p:txBody>
          <a:bodyPr>
            <a:normAutofit lnSpcReduction="10000"/>
          </a:bodyPr>
          <a:lstStyle/>
          <a:p>
            <a:r>
              <a:rPr lang="en-US" sz="2000" dirty="0">
                <a:solidFill>
                  <a:srgbClr val="FFFFFF"/>
                </a:solidFill>
                <a:ea typeface="+mn-lt"/>
                <a:cs typeface="+mn-lt"/>
              </a:rPr>
              <a:t>A constructor is called "Default Constructor" when it doesn't have any parameter.</a:t>
            </a:r>
          </a:p>
          <a:p>
            <a:r>
              <a:rPr lang="en-US" sz="2000" dirty="0">
                <a:solidFill>
                  <a:srgbClr val="FFFFFF"/>
                </a:solidFill>
              </a:rPr>
              <a:t>Example of default constructor</a:t>
            </a:r>
            <a:endParaRPr lang="en-US" sz="2000">
              <a:solidFill>
                <a:srgbClr val="FFFFFF"/>
              </a:solidFill>
            </a:endParaRPr>
          </a:p>
          <a:p>
            <a:r>
              <a:rPr lang="en-US" sz="2000" dirty="0">
                <a:solidFill>
                  <a:schemeClr val="bg1"/>
                </a:solidFill>
                <a:ea typeface="+mn-lt"/>
                <a:cs typeface="+mn-lt"/>
              </a:rPr>
              <a:t>The default constructor is used to provide the default values to the object like 0, null, etc., depending on the type</a:t>
            </a:r>
            <a:r>
              <a:rPr lang="en-US" sz="2000" dirty="0">
                <a:ea typeface="+mn-lt"/>
                <a:cs typeface="+mn-lt"/>
              </a:rPr>
              <a:t>.</a:t>
            </a:r>
            <a:endParaRPr lang="en-US" sz="2000" dirty="0">
              <a:solidFill>
                <a:srgbClr val="FFFFFF"/>
              </a:solidFill>
            </a:endParaRPr>
          </a:p>
          <a:p>
            <a:pPr marL="0" indent="0">
              <a:buNone/>
            </a:pPr>
            <a:endParaRPr lang="en-US" sz="1600">
              <a:solidFill>
                <a:srgbClr val="FFFFFF"/>
              </a:solidFill>
            </a:endParaRPr>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F4BD4A6-9152-46EF-8146-C10B3F4493AA}"/>
              </a:ext>
            </a:extLst>
          </p:cNvPr>
          <p:cNvPicPr>
            <a:picLocks noChangeAspect="1"/>
          </p:cNvPicPr>
          <p:nvPr/>
        </p:nvPicPr>
        <p:blipFill>
          <a:blip r:embed="rId2"/>
          <a:stretch>
            <a:fillRect/>
          </a:stretch>
        </p:blipFill>
        <p:spPr>
          <a:xfrm>
            <a:off x="5603706" y="2366347"/>
            <a:ext cx="5638853" cy="2114569"/>
          </a:xfrm>
          <a:prstGeom prst="rect">
            <a:avLst/>
          </a:prstGeom>
        </p:spPr>
      </p:pic>
    </p:spTree>
    <p:extLst>
      <p:ext uri="{BB962C8B-B14F-4D97-AF65-F5344CB8AC3E}">
        <p14:creationId xmlns:p14="http://schemas.microsoft.com/office/powerpoint/2010/main" val="29682498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6DB6-978D-4758-9AE5-95B7F4BAEFCA}"/>
              </a:ext>
            </a:extLst>
          </p:cNvPr>
          <p:cNvSpPr>
            <a:spLocks noGrp="1"/>
          </p:cNvSpPr>
          <p:nvPr>
            <p:ph type="title"/>
          </p:nvPr>
        </p:nvSpPr>
        <p:spPr/>
        <p:txBody>
          <a:bodyPr/>
          <a:lstStyle/>
          <a:p>
            <a:r>
              <a:rPr lang="en-US" b="0" dirty="0"/>
              <a:t>Java OOPs Concepts</a:t>
            </a:r>
            <a:endParaRPr lang="en-US" dirty="0"/>
          </a:p>
        </p:txBody>
      </p:sp>
      <p:sp>
        <p:nvSpPr>
          <p:cNvPr id="3" name="Content Placeholder 2">
            <a:extLst>
              <a:ext uri="{FF2B5EF4-FFF2-40B4-BE49-F238E27FC236}">
                <a16:creationId xmlns:a16="http://schemas.microsoft.com/office/drawing/2014/main" id="{A65966BD-87D3-4A42-B68E-94B3AE925DA5}"/>
              </a:ext>
            </a:extLst>
          </p:cNvPr>
          <p:cNvSpPr>
            <a:spLocks noGrp="1"/>
          </p:cNvSpPr>
          <p:nvPr>
            <p:ph idx="1"/>
          </p:nvPr>
        </p:nvSpPr>
        <p:spPr>
          <a:xfrm>
            <a:off x="807669" y="2222287"/>
            <a:ext cx="10576660" cy="4453728"/>
          </a:xfrm>
        </p:spPr>
        <p:txBody>
          <a:bodyPr>
            <a:normAutofit/>
          </a:bodyPr>
          <a:lstStyle/>
          <a:p>
            <a:pPr marL="0" indent="0">
              <a:buNone/>
            </a:pPr>
            <a:r>
              <a:rPr lang="en-US" sz="2000" b="1" dirty="0">
                <a:ea typeface="+mn-lt"/>
                <a:cs typeface="+mn-lt"/>
              </a:rPr>
              <a:t>Object</a:t>
            </a:r>
            <a:r>
              <a:rPr lang="en-US" sz="2000" dirty="0">
                <a:ea typeface="+mn-lt"/>
                <a:cs typeface="+mn-lt"/>
              </a:rPr>
              <a:t> means a real-world entity such as a pen, chair, table, computer, watch, etc. </a:t>
            </a:r>
            <a:r>
              <a:rPr lang="en-US" sz="2000" b="1" dirty="0">
                <a:ea typeface="+mn-lt"/>
                <a:cs typeface="+mn-lt"/>
              </a:rPr>
              <a:t>Object-Oriented Programming</a:t>
            </a:r>
            <a:r>
              <a:rPr lang="en-US" sz="2000" dirty="0">
                <a:ea typeface="+mn-lt"/>
                <a:cs typeface="+mn-lt"/>
              </a:rPr>
              <a:t> is a methodology or paradigm to design a program using classes and objects. It simplifies software development and maintenance by providing some concepts:</a:t>
            </a:r>
            <a:endParaRPr lang="en-US" sz="2000"/>
          </a:p>
          <a:p>
            <a:r>
              <a:rPr lang="en-US" sz="2000" dirty="0">
                <a:ea typeface="+mn-lt"/>
                <a:cs typeface="+mn-lt"/>
              </a:rPr>
              <a:t>Object</a:t>
            </a:r>
            <a:endParaRPr lang="en-US" sz="2000"/>
          </a:p>
          <a:p>
            <a:r>
              <a:rPr lang="en-US" sz="2000" dirty="0">
                <a:ea typeface="+mn-lt"/>
                <a:cs typeface="+mn-lt"/>
              </a:rPr>
              <a:t>Class</a:t>
            </a:r>
            <a:endParaRPr lang="en-US" sz="2000"/>
          </a:p>
          <a:p>
            <a:r>
              <a:rPr lang="en-US" sz="2000" dirty="0">
                <a:ea typeface="+mn-lt"/>
                <a:cs typeface="+mn-lt"/>
              </a:rPr>
              <a:t>Inheritance</a:t>
            </a:r>
            <a:endParaRPr lang="en-US" sz="2000"/>
          </a:p>
          <a:p>
            <a:r>
              <a:rPr lang="en-US" sz="2000" dirty="0">
                <a:ea typeface="+mn-lt"/>
                <a:cs typeface="+mn-lt"/>
              </a:rPr>
              <a:t>Polymorphism</a:t>
            </a:r>
            <a:endParaRPr lang="en-US" sz="2000"/>
          </a:p>
          <a:p>
            <a:r>
              <a:rPr lang="en-US" sz="2000" dirty="0">
                <a:ea typeface="+mn-lt"/>
                <a:cs typeface="+mn-lt"/>
              </a:rPr>
              <a:t>Abstraction</a:t>
            </a:r>
            <a:endParaRPr lang="en-US" sz="2000"/>
          </a:p>
          <a:p>
            <a:r>
              <a:rPr lang="en-US" sz="2000" dirty="0">
                <a:ea typeface="+mn-lt"/>
                <a:cs typeface="+mn-lt"/>
              </a:rPr>
              <a:t>Encapsulation</a:t>
            </a:r>
            <a:endParaRPr lang="en-US" sz="2000"/>
          </a:p>
          <a:p>
            <a:endParaRPr lang="en-US" dirty="0"/>
          </a:p>
        </p:txBody>
      </p:sp>
    </p:spTree>
    <p:extLst>
      <p:ext uri="{BB962C8B-B14F-4D97-AF65-F5344CB8AC3E}">
        <p14:creationId xmlns:p14="http://schemas.microsoft.com/office/powerpoint/2010/main" val="1428543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A915-9507-4495-A9E0-BE2E5592A9C1}"/>
              </a:ext>
            </a:extLst>
          </p:cNvPr>
          <p:cNvSpPr>
            <a:spLocks noGrp="1"/>
          </p:cNvSpPr>
          <p:nvPr>
            <p:ph type="title"/>
          </p:nvPr>
        </p:nvSpPr>
        <p:spPr/>
        <p:txBody>
          <a:bodyPr/>
          <a:lstStyle/>
          <a:p>
            <a:r>
              <a:rPr lang="en-US" b="0" dirty="0"/>
              <a:t>Java Parameterized Constructor</a:t>
            </a:r>
            <a:endParaRPr lang="en-US" dirty="0"/>
          </a:p>
        </p:txBody>
      </p:sp>
      <p:sp>
        <p:nvSpPr>
          <p:cNvPr id="3" name="Content Placeholder 2">
            <a:extLst>
              <a:ext uri="{FF2B5EF4-FFF2-40B4-BE49-F238E27FC236}">
                <a16:creationId xmlns:a16="http://schemas.microsoft.com/office/drawing/2014/main" id="{0F8B1021-A19A-4FE4-9894-AF81D687B649}"/>
              </a:ext>
            </a:extLst>
          </p:cNvPr>
          <p:cNvSpPr>
            <a:spLocks noGrp="1"/>
          </p:cNvSpPr>
          <p:nvPr>
            <p:ph idx="1"/>
          </p:nvPr>
        </p:nvSpPr>
        <p:spPr/>
        <p:txBody>
          <a:bodyPr/>
          <a:lstStyle/>
          <a:p>
            <a:r>
              <a:rPr lang="en-US" sz="2000">
                <a:ea typeface="+mn-lt"/>
                <a:cs typeface="+mn-lt"/>
              </a:rPr>
              <a:t>A constructor which has a specific number of parameters is called a parameterized constructor.</a:t>
            </a:r>
          </a:p>
          <a:p>
            <a:r>
              <a:rPr lang="en-US" sz="2000" dirty="0" err="1"/>
              <a:t>Why</a:t>
            </a:r>
            <a:r>
              <a:rPr lang="en-US" sz="2000" dirty="0"/>
              <a:t> </a:t>
            </a:r>
            <a:r>
              <a:rPr lang="en-US" sz="2000" dirty="0" err="1"/>
              <a:t>use</a:t>
            </a:r>
            <a:r>
              <a:rPr lang="en-US" sz="2000" dirty="0"/>
              <a:t> the parameterized constructor?</a:t>
            </a:r>
          </a:p>
          <a:p>
            <a:r>
              <a:rPr lang="en-US" sz="2000">
                <a:ea typeface="+mn-lt"/>
                <a:cs typeface="+mn-lt"/>
              </a:rPr>
              <a:t>The parameterized constructor is used to provide different values to distinct objects. However, you can provide the same values also.</a:t>
            </a:r>
          </a:p>
          <a:p>
            <a:r>
              <a:rPr lang="en-US" sz="2000"/>
              <a:t>Example of parameterized constructor</a:t>
            </a:r>
            <a:endParaRPr lang="en-US" sz="2000" dirty="0"/>
          </a:p>
        </p:txBody>
      </p:sp>
    </p:spTree>
    <p:extLst>
      <p:ext uri="{BB962C8B-B14F-4D97-AF65-F5344CB8AC3E}">
        <p14:creationId xmlns:p14="http://schemas.microsoft.com/office/powerpoint/2010/main" val="2557657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42F9-C670-4750-8685-68B78FAB2E71}"/>
              </a:ext>
            </a:extLst>
          </p:cNvPr>
          <p:cNvSpPr>
            <a:spLocks noGrp="1"/>
          </p:cNvSpPr>
          <p:nvPr>
            <p:ph type="title"/>
          </p:nvPr>
        </p:nvSpPr>
        <p:spPr/>
        <p:txBody>
          <a:bodyPr/>
          <a:lstStyle/>
          <a:p>
            <a:r>
              <a:rPr lang="en-US" b="0" dirty="0"/>
              <a:t>Constructor Overloading in Java</a:t>
            </a:r>
            <a:endParaRPr lang="en-US" dirty="0"/>
          </a:p>
        </p:txBody>
      </p:sp>
      <p:sp>
        <p:nvSpPr>
          <p:cNvPr id="3" name="Content Placeholder 2">
            <a:extLst>
              <a:ext uri="{FF2B5EF4-FFF2-40B4-BE49-F238E27FC236}">
                <a16:creationId xmlns:a16="http://schemas.microsoft.com/office/drawing/2014/main" id="{3BAD39F2-4B92-4B17-B464-6E3F4B23CE45}"/>
              </a:ext>
            </a:extLst>
          </p:cNvPr>
          <p:cNvSpPr>
            <a:spLocks noGrp="1"/>
          </p:cNvSpPr>
          <p:nvPr>
            <p:ph idx="1"/>
          </p:nvPr>
        </p:nvSpPr>
        <p:spPr/>
        <p:txBody>
          <a:bodyPr/>
          <a:lstStyle/>
          <a:p>
            <a:r>
              <a:rPr lang="en-US" sz="2000" dirty="0">
                <a:ea typeface="+mn-lt"/>
                <a:cs typeface="+mn-lt"/>
              </a:rPr>
              <a:t>In Java, a constructor is just like a method but without return type. It can also be overloaded like Java methods.</a:t>
            </a:r>
          </a:p>
          <a:p>
            <a:r>
              <a:rPr lang="en-US" sz="2000" dirty="0">
                <a:ea typeface="+mn-lt"/>
                <a:cs typeface="+mn-lt"/>
              </a:rPr>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p>
        </p:txBody>
      </p:sp>
    </p:spTree>
    <p:extLst>
      <p:ext uri="{BB962C8B-B14F-4D97-AF65-F5344CB8AC3E}">
        <p14:creationId xmlns:p14="http://schemas.microsoft.com/office/powerpoint/2010/main" val="3585547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511E-D214-4638-BC37-ECB0CC30F854}"/>
              </a:ext>
            </a:extLst>
          </p:cNvPr>
          <p:cNvSpPr>
            <a:spLocks noGrp="1"/>
          </p:cNvSpPr>
          <p:nvPr>
            <p:ph type="title"/>
          </p:nvPr>
        </p:nvSpPr>
        <p:spPr>
          <a:xfrm>
            <a:off x="810000" y="447188"/>
            <a:ext cx="10571998" cy="970450"/>
          </a:xfrm>
        </p:spPr>
        <p:txBody>
          <a:bodyPr>
            <a:normAutofit/>
          </a:bodyPr>
          <a:lstStyle/>
          <a:p>
            <a:pPr>
              <a:lnSpc>
                <a:spcPct val="90000"/>
              </a:lnSpc>
            </a:pPr>
            <a:r>
              <a:rPr lang="en-US" sz="3100" b="0" err="1"/>
              <a:t>Difference</a:t>
            </a:r>
            <a:r>
              <a:rPr lang="en-US" sz="3100" b="0"/>
              <a:t> between constructor and method in Java</a:t>
            </a:r>
            <a:endParaRPr lang="en-US" sz="3100"/>
          </a:p>
        </p:txBody>
      </p:sp>
      <p:graphicFrame>
        <p:nvGraphicFramePr>
          <p:cNvPr id="5" name="Content Placeholder 4">
            <a:extLst>
              <a:ext uri="{FF2B5EF4-FFF2-40B4-BE49-F238E27FC236}">
                <a16:creationId xmlns:a16="http://schemas.microsoft.com/office/drawing/2014/main" id="{D458DA6C-7477-4B25-83C2-488335D5583E}"/>
              </a:ext>
            </a:extLst>
          </p:cNvPr>
          <p:cNvGraphicFramePr>
            <a:graphicFrameLocks noGrp="1"/>
          </p:cNvGraphicFramePr>
          <p:nvPr>
            <p:ph idx="1"/>
            <p:extLst>
              <p:ext uri="{D42A27DB-BD31-4B8C-83A1-F6EECF244321}">
                <p14:modId xmlns:p14="http://schemas.microsoft.com/office/powerpoint/2010/main" val="1227510877"/>
              </p:ext>
            </p:extLst>
          </p:nvPr>
        </p:nvGraphicFramePr>
        <p:xfrm>
          <a:off x="1299157" y="2548647"/>
          <a:ext cx="9593686" cy="3515678"/>
        </p:xfrm>
        <a:graphic>
          <a:graphicData uri="http://schemas.openxmlformats.org/drawingml/2006/table">
            <a:tbl>
              <a:tblPr firstRow="1" bandRow="1">
                <a:tableStyleId>{5C22544A-7EE6-4342-B048-85BDC9FD1C3A}</a:tableStyleId>
              </a:tblPr>
              <a:tblGrid>
                <a:gridCol w="4748840">
                  <a:extLst>
                    <a:ext uri="{9D8B030D-6E8A-4147-A177-3AD203B41FA5}">
                      <a16:colId xmlns:a16="http://schemas.microsoft.com/office/drawing/2014/main" val="2329511954"/>
                    </a:ext>
                  </a:extLst>
                </a:gridCol>
                <a:gridCol w="4844846">
                  <a:extLst>
                    <a:ext uri="{9D8B030D-6E8A-4147-A177-3AD203B41FA5}">
                      <a16:colId xmlns:a16="http://schemas.microsoft.com/office/drawing/2014/main" val="370005568"/>
                    </a:ext>
                  </a:extLst>
                </a:gridCol>
              </a:tblGrid>
              <a:tr h="485514">
                <a:tc>
                  <a:txBody>
                    <a:bodyPr/>
                    <a:lstStyle/>
                    <a:p>
                      <a:pPr algn="l" fontAlgn="t"/>
                      <a:r>
                        <a:rPr lang="en-US" sz="1600">
                          <a:effectLst/>
                        </a:rPr>
                        <a:t>Java Constructor</a:t>
                      </a:r>
                      <a:endParaRPr lang="en-US" sz="1600">
                        <a:effectLst/>
                        <a:latin typeface="times new roman" panose="02020603050405020304" pitchFamily="18" charset="0"/>
                      </a:endParaRPr>
                    </a:p>
                  </a:txBody>
                  <a:tcPr marL="102863" marR="102863" marT="102863" marB="102863"/>
                </a:tc>
                <a:tc>
                  <a:txBody>
                    <a:bodyPr/>
                    <a:lstStyle/>
                    <a:p>
                      <a:pPr algn="l" fontAlgn="t"/>
                      <a:r>
                        <a:rPr lang="en-US" sz="1600">
                          <a:effectLst/>
                        </a:rPr>
                        <a:t>Java Method</a:t>
                      </a:r>
                      <a:endParaRPr lang="en-US" sz="1600">
                        <a:effectLst/>
                        <a:latin typeface="times new roman" panose="02020603050405020304" pitchFamily="18" charset="0"/>
                      </a:endParaRPr>
                    </a:p>
                  </a:txBody>
                  <a:tcPr marL="102863" marR="102863" marT="102863" marB="102863"/>
                </a:tc>
                <a:extLst>
                  <a:ext uri="{0D108BD9-81ED-4DB2-BD59-A6C34878D82A}">
                    <a16:rowId xmlns:a16="http://schemas.microsoft.com/office/drawing/2014/main" val="4235419814"/>
                  </a:ext>
                </a:extLst>
              </a:tr>
              <a:tr h="663809">
                <a:tc>
                  <a:txBody>
                    <a:bodyPr/>
                    <a:lstStyle/>
                    <a:p>
                      <a:pPr fontAlgn="t"/>
                      <a:r>
                        <a:rPr lang="en-US" sz="1600">
                          <a:effectLst/>
                        </a:rPr>
                        <a:t>A constructor is used to initialize the state of an object.</a:t>
                      </a:r>
                    </a:p>
                  </a:txBody>
                  <a:tcPr marL="68575" marR="68575" marT="68575" marB="68575"/>
                </a:tc>
                <a:tc>
                  <a:txBody>
                    <a:bodyPr/>
                    <a:lstStyle/>
                    <a:p>
                      <a:pPr fontAlgn="t"/>
                      <a:r>
                        <a:rPr lang="en-US" sz="1600">
                          <a:effectLst/>
                        </a:rPr>
                        <a:t>A method is used to expose the behavior of an object.</a:t>
                      </a:r>
                    </a:p>
                  </a:txBody>
                  <a:tcPr marL="68575" marR="68575" marT="68575" marB="68575"/>
                </a:tc>
                <a:extLst>
                  <a:ext uri="{0D108BD9-81ED-4DB2-BD59-A6C34878D82A}">
                    <a16:rowId xmlns:a16="http://schemas.microsoft.com/office/drawing/2014/main" val="2046594921"/>
                  </a:ext>
                </a:extLst>
              </a:tr>
              <a:tr h="416938">
                <a:tc>
                  <a:txBody>
                    <a:bodyPr/>
                    <a:lstStyle/>
                    <a:p>
                      <a:pPr fontAlgn="t"/>
                      <a:r>
                        <a:rPr lang="en-US" sz="1600">
                          <a:effectLst/>
                        </a:rPr>
                        <a:t>A constructor must not have a return type.</a:t>
                      </a:r>
                    </a:p>
                  </a:txBody>
                  <a:tcPr marL="68575" marR="68575" marT="68575" marB="68575"/>
                </a:tc>
                <a:tc>
                  <a:txBody>
                    <a:bodyPr/>
                    <a:lstStyle/>
                    <a:p>
                      <a:pPr fontAlgn="t"/>
                      <a:r>
                        <a:rPr lang="en-US" sz="1600">
                          <a:effectLst/>
                        </a:rPr>
                        <a:t>A method must have a return type.</a:t>
                      </a:r>
                    </a:p>
                  </a:txBody>
                  <a:tcPr marL="68575" marR="68575" marT="68575" marB="68575"/>
                </a:tc>
                <a:extLst>
                  <a:ext uri="{0D108BD9-81ED-4DB2-BD59-A6C34878D82A}">
                    <a16:rowId xmlns:a16="http://schemas.microsoft.com/office/drawing/2014/main" val="2137006607"/>
                  </a:ext>
                </a:extLst>
              </a:tr>
              <a:tr h="416938">
                <a:tc>
                  <a:txBody>
                    <a:bodyPr/>
                    <a:lstStyle/>
                    <a:p>
                      <a:pPr fontAlgn="t"/>
                      <a:r>
                        <a:rPr lang="en-US" sz="1600">
                          <a:effectLst/>
                        </a:rPr>
                        <a:t>The constructor is invoked implicitly.</a:t>
                      </a:r>
                    </a:p>
                  </a:txBody>
                  <a:tcPr marL="68575" marR="68575" marT="68575" marB="68575"/>
                </a:tc>
                <a:tc>
                  <a:txBody>
                    <a:bodyPr/>
                    <a:lstStyle/>
                    <a:p>
                      <a:pPr fontAlgn="t"/>
                      <a:r>
                        <a:rPr lang="en-US" sz="1600">
                          <a:effectLst/>
                        </a:rPr>
                        <a:t>The method is invoked explicitly.</a:t>
                      </a:r>
                    </a:p>
                  </a:txBody>
                  <a:tcPr marL="68575" marR="68575" marT="68575" marB="68575"/>
                </a:tc>
                <a:extLst>
                  <a:ext uri="{0D108BD9-81ED-4DB2-BD59-A6C34878D82A}">
                    <a16:rowId xmlns:a16="http://schemas.microsoft.com/office/drawing/2014/main" val="3411953708"/>
                  </a:ext>
                </a:extLst>
              </a:tr>
              <a:tr h="663809">
                <a:tc>
                  <a:txBody>
                    <a:bodyPr/>
                    <a:lstStyle/>
                    <a:p>
                      <a:pPr fontAlgn="t"/>
                      <a:r>
                        <a:rPr lang="en-US" sz="1600">
                          <a:effectLst/>
                        </a:rPr>
                        <a:t>The Java compiler provides a default constructor if you don't have any constructor in a class.</a:t>
                      </a:r>
                    </a:p>
                  </a:txBody>
                  <a:tcPr marL="68575" marR="68575" marT="68575" marB="68575"/>
                </a:tc>
                <a:tc>
                  <a:txBody>
                    <a:bodyPr/>
                    <a:lstStyle/>
                    <a:p>
                      <a:pPr fontAlgn="t"/>
                      <a:r>
                        <a:rPr lang="en-US" sz="1600">
                          <a:effectLst/>
                        </a:rPr>
                        <a:t>The method is not provided by the compiler in any case.</a:t>
                      </a:r>
                    </a:p>
                  </a:txBody>
                  <a:tcPr marL="68575" marR="68575" marT="68575" marB="68575"/>
                </a:tc>
                <a:extLst>
                  <a:ext uri="{0D108BD9-81ED-4DB2-BD59-A6C34878D82A}">
                    <a16:rowId xmlns:a16="http://schemas.microsoft.com/office/drawing/2014/main" val="878697263"/>
                  </a:ext>
                </a:extLst>
              </a:tr>
              <a:tr h="663809">
                <a:tc>
                  <a:txBody>
                    <a:bodyPr/>
                    <a:lstStyle/>
                    <a:p>
                      <a:pPr fontAlgn="t"/>
                      <a:r>
                        <a:rPr lang="en-US" sz="1600">
                          <a:effectLst/>
                        </a:rPr>
                        <a:t>The constructor name must be same as the class name.</a:t>
                      </a:r>
                    </a:p>
                  </a:txBody>
                  <a:tcPr marL="68575" marR="68575" marT="68575" marB="68575"/>
                </a:tc>
                <a:tc>
                  <a:txBody>
                    <a:bodyPr/>
                    <a:lstStyle/>
                    <a:p>
                      <a:pPr fontAlgn="t"/>
                      <a:r>
                        <a:rPr lang="en-US" sz="1600">
                          <a:effectLst/>
                        </a:rPr>
                        <a:t>The method name may or may not be same as the class name.</a:t>
                      </a:r>
                    </a:p>
                  </a:txBody>
                  <a:tcPr marL="68575" marR="68575" marT="68575" marB="68575"/>
                </a:tc>
                <a:extLst>
                  <a:ext uri="{0D108BD9-81ED-4DB2-BD59-A6C34878D82A}">
                    <a16:rowId xmlns:a16="http://schemas.microsoft.com/office/drawing/2014/main" val="2473597166"/>
                  </a:ext>
                </a:extLst>
              </a:tr>
            </a:tbl>
          </a:graphicData>
        </a:graphic>
      </p:graphicFrame>
    </p:spTree>
    <p:extLst>
      <p:ext uri="{BB962C8B-B14F-4D97-AF65-F5344CB8AC3E}">
        <p14:creationId xmlns:p14="http://schemas.microsoft.com/office/powerpoint/2010/main" val="1470863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8B63-3887-4273-A298-A8D8E4492E04}"/>
              </a:ext>
            </a:extLst>
          </p:cNvPr>
          <p:cNvSpPr>
            <a:spLocks noGrp="1"/>
          </p:cNvSpPr>
          <p:nvPr>
            <p:ph type="title"/>
          </p:nvPr>
        </p:nvSpPr>
        <p:spPr/>
        <p:txBody>
          <a:bodyPr/>
          <a:lstStyle/>
          <a:p>
            <a:r>
              <a:rPr lang="en-US" b="0"/>
              <a:t>Java static keyword</a:t>
            </a:r>
            <a:endParaRPr lang="en-US"/>
          </a:p>
        </p:txBody>
      </p:sp>
      <p:sp>
        <p:nvSpPr>
          <p:cNvPr id="3" name="Content Placeholder 2">
            <a:extLst>
              <a:ext uri="{FF2B5EF4-FFF2-40B4-BE49-F238E27FC236}">
                <a16:creationId xmlns:a16="http://schemas.microsoft.com/office/drawing/2014/main" id="{A64BCA59-C339-422D-AA4C-F40CFD258343}"/>
              </a:ext>
            </a:extLst>
          </p:cNvPr>
          <p:cNvSpPr>
            <a:spLocks noGrp="1"/>
          </p:cNvSpPr>
          <p:nvPr>
            <p:ph idx="1"/>
          </p:nvPr>
        </p:nvSpPr>
        <p:spPr/>
        <p:txBody>
          <a:bodyPr/>
          <a:lstStyle/>
          <a:p>
            <a:r>
              <a:rPr lang="en-US" sz="2000" dirty="0">
                <a:ea typeface="+mn-lt"/>
                <a:cs typeface="+mn-lt"/>
              </a:rPr>
              <a:t>The </a:t>
            </a:r>
            <a:r>
              <a:rPr lang="en-US" sz="2000" b="1" dirty="0">
                <a:ea typeface="+mn-lt"/>
                <a:cs typeface="+mn-lt"/>
              </a:rPr>
              <a:t>static keyword</a:t>
            </a:r>
            <a:r>
              <a:rPr lang="en-US" sz="2000" dirty="0">
                <a:ea typeface="+mn-lt"/>
                <a:cs typeface="+mn-lt"/>
              </a:rPr>
              <a:t> in Java is used for memory management mainly. We can apply java static keyword with variables, methods, blocks and nested class. The static keyword belongs to the class than an instance of the class.</a:t>
            </a:r>
          </a:p>
          <a:p>
            <a:r>
              <a:rPr lang="en-US" sz="2000" dirty="0">
                <a:ea typeface="+mn-lt"/>
                <a:cs typeface="+mn-lt"/>
              </a:rPr>
              <a:t>The static can be:</a:t>
            </a:r>
          </a:p>
          <a:p>
            <a:r>
              <a:rPr lang="en-US" sz="2000" dirty="0">
                <a:ea typeface="+mn-lt"/>
                <a:cs typeface="+mn-lt"/>
              </a:rPr>
              <a:t>Variable (also known as a class variable)</a:t>
            </a:r>
          </a:p>
          <a:p>
            <a:r>
              <a:rPr lang="en-US" sz="2000" dirty="0">
                <a:ea typeface="+mn-lt"/>
                <a:cs typeface="+mn-lt"/>
              </a:rPr>
              <a:t>Method (also known as a class method)</a:t>
            </a:r>
          </a:p>
          <a:p>
            <a:r>
              <a:rPr lang="en-US" sz="2000" dirty="0">
                <a:ea typeface="+mn-lt"/>
                <a:cs typeface="+mn-lt"/>
              </a:rPr>
              <a:t>Block</a:t>
            </a:r>
          </a:p>
          <a:p>
            <a:r>
              <a:rPr lang="en-US" sz="2000" dirty="0">
                <a:ea typeface="+mn-lt"/>
                <a:cs typeface="+mn-lt"/>
              </a:rPr>
              <a:t>Nested class</a:t>
            </a:r>
          </a:p>
        </p:txBody>
      </p:sp>
    </p:spTree>
    <p:extLst>
      <p:ext uri="{BB962C8B-B14F-4D97-AF65-F5344CB8AC3E}">
        <p14:creationId xmlns:p14="http://schemas.microsoft.com/office/powerpoint/2010/main" val="1389263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B0B0-9F7D-4565-B694-0CC505EF5864}"/>
              </a:ext>
            </a:extLst>
          </p:cNvPr>
          <p:cNvSpPr>
            <a:spLocks noGrp="1"/>
          </p:cNvSpPr>
          <p:nvPr>
            <p:ph type="title"/>
          </p:nvPr>
        </p:nvSpPr>
        <p:spPr/>
        <p:txBody>
          <a:bodyPr/>
          <a:lstStyle/>
          <a:p>
            <a:r>
              <a:rPr lang="en-US" b="0" dirty="0"/>
              <a:t>Java static variable</a:t>
            </a:r>
            <a:endParaRPr lang="en-US" dirty="0"/>
          </a:p>
        </p:txBody>
      </p:sp>
      <p:sp>
        <p:nvSpPr>
          <p:cNvPr id="3" name="Content Placeholder 2">
            <a:extLst>
              <a:ext uri="{FF2B5EF4-FFF2-40B4-BE49-F238E27FC236}">
                <a16:creationId xmlns:a16="http://schemas.microsoft.com/office/drawing/2014/main" id="{D4C19554-6945-4817-9FB5-1F6279FB67ED}"/>
              </a:ext>
            </a:extLst>
          </p:cNvPr>
          <p:cNvSpPr>
            <a:spLocks noGrp="1"/>
          </p:cNvSpPr>
          <p:nvPr>
            <p:ph idx="1"/>
          </p:nvPr>
        </p:nvSpPr>
        <p:spPr/>
        <p:txBody>
          <a:bodyPr/>
          <a:lstStyle/>
          <a:p>
            <a:pPr marL="0" indent="0">
              <a:buNone/>
            </a:pPr>
            <a:r>
              <a:rPr lang="en-US" sz="2000" dirty="0">
                <a:ea typeface="+mn-lt"/>
                <a:cs typeface="+mn-lt"/>
              </a:rPr>
              <a:t>If you declare any variable as static, it is known as a static variable.</a:t>
            </a:r>
            <a:endParaRPr lang="en-US" sz="2000" dirty="0"/>
          </a:p>
          <a:p>
            <a:r>
              <a:rPr lang="en-US" sz="2000" dirty="0">
                <a:ea typeface="+mn-lt"/>
                <a:cs typeface="+mn-lt"/>
              </a:rPr>
              <a:t>The static variable can be used to refer to the common property of all objects (which is not unique for each object), for example, the company name of employees, college name of students, etc.</a:t>
            </a:r>
            <a:endParaRPr lang="en-US" sz="2000" dirty="0"/>
          </a:p>
          <a:p>
            <a:r>
              <a:rPr lang="en-US" sz="2000" dirty="0">
                <a:ea typeface="+mn-lt"/>
                <a:cs typeface="+mn-lt"/>
              </a:rPr>
              <a:t>The static variable gets memory only once in the class area at the time of class loading.</a:t>
            </a:r>
            <a:endParaRPr lang="en-US" sz="2000" dirty="0"/>
          </a:p>
          <a:p>
            <a:pPr marL="0" indent="0">
              <a:buNone/>
            </a:pPr>
            <a:r>
              <a:rPr lang="en-US" sz="2000" dirty="0"/>
              <a:t>Advantages of static variable</a:t>
            </a:r>
          </a:p>
          <a:p>
            <a:r>
              <a:rPr lang="en-US" sz="2000" dirty="0">
                <a:ea typeface="+mn-lt"/>
                <a:cs typeface="+mn-lt"/>
              </a:rPr>
              <a:t>It makes your program </a:t>
            </a:r>
            <a:r>
              <a:rPr lang="en-US" sz="2000" b="1" dirty="0">
                <a:ea typeface="+mn-lt"/>
                <a:cs typeface="+mn-lt"/>
              </a:rPr>
              <a:t>memory efficient</a:t>
            </a:r>
            <a:r>
              <a:rPr lang="en-US" sz="2000" dirty="0">
                <a:ea typeface="+mn-lt"/>
                <a:cs typeface="+mn-lt"/>
              </a:rPr>
              <a:t> (i.e., it saves memory).</a:t>
            </a:r>
            <a:endParaRPr lang="en-US" sz="2000" dirty="0"/>
          </a:p>
        </p:txBody>
      </p:sp>
    </p:spTree>
    <p:extLst>
      <p:ext uri="{BB962C8B-B14F-4D97-AF65-F5344CB8AC3E}">
        <p14:creationId xmlns:p14="http://schemas.microsoft.com/office/powerpoint/2010/main" val="1263972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5373-4FBE-4057-9235-AAA3E5A80AF3}"/>
              </a:ext>
            </a:extLst>
          </p:cNvPr>
          <p:cNvSpPr>
            <a:spLocks noGrp="1"/>
          </p:cNvSpPr>
          <p:nvPr>
            <p:ph type="title"/>
          </p:nvPr>
        </p:nvSpPr>
        <p:spPr/>
        <p:txBody>
          <a:bodyPr/>
          <a:lstStyle/>
          <a:p>
            <a:r>
              <a:rPr lang="en-US" b="0" dirty="0"/>
              <a:t>Java static method</a:t>
            </a:r>
            <a:endParaRPr lang="en-US" dirty="0"/>
          </a:p>
        </p:txBody>
      </p:sp>
      <p:sp>
        <p:nvSpPr>
          <p:cNvPr id="3" name="Content Placeholder 2">
            <a:extLst>
              <a:ext uri="{FF2B5EF4-FFF2-40B4-BE49-F238E27FC236}">
                <a16:creationId xmlns:a16="http://schemas.microsoft.com/office/drawing/2014/main" id="{BFCA3A6C-E74B-41A7-96B6-22BB42411652}"/>
              </a:ext>
            </a:extLst>
          </p:cNvPr>
          <p:cNvSpPr>
            <a:spLocks noGrp="1"/>
          </p:cNvSpPr>
          <p:nvPr>
            <p:ph idx="1"/>
          </p:nvPr>
        </p:nvSpPr>
        <p:spPr>
          <a:xfrm>
            <a:off x="807669" y="2222287"/>
            <a:ext cx="10576660" cy="4519989"/>
          </a:xfrm>
        </p:spPr>
        <p:txBody>
          <a:bodyPr>
            <a:normAutofit/>
          </a:bodyPr>
          <a:lstStyle/>
          <a:p>
            <a:pPr marL="0" indent="0">
              <a:buNone/>
            </a:pPr>
            <a:r>
              <a:rPr lang="en-US" sz="2000" dirty="0">
                <a:ea typeface="+mn-lt"/>
                <a:cs typeface="+mn-lt"/>
              </a:rPr>
              <a:t>If you apply static keyword with any method, it is known as static method.</a:t>
            </a:r>
            <a:endParaRPr lang="en-US" sz="2000" dirty="0"/>
          </a:p>
          <a:p>
            <a:r>
              <a:rPr lang="en-US" sz="2000" dirty="0">
                <a:ea typeface="+mn-lt"/>
                <a:cs typeface="+mn-lt"/>
              </a:rPr>
              <a:t>A static method belongs to the class rather than the object of a class.</a:t>
            </a:r>
            <a:endParaRPr lang="en-US" sz="2000" dirty="0"/>
          </a:p>
          <a:p>
            <a:r>
              <a:rPr lang="en-US" sz="2000" dirty="0">
                <a:ea typeface="+mn-lt"/>
                <a:cs typeface="+mn-lt"/>
              </a:rPr>
              <a:t>A static method can be invoked without the need for creating an instance of a class.</a:t>
            </a:r>
            <a:endParaRPr lang="en-US" sz="2000" dirty="0"/>
          </a:p>
          <a:p>
            <a:r>
              <a:rPr lang="en-US" sz="2000" dirty="0">
                <a:ea typeface="+mn-lt"/>
                <a:cs typeface="+mn-lt"/>
              </a:rPr>
              <a:t>A static method can access static data member and can change the value of it.</a:t>
            </a:r>
          </a:p>
          <a:p>
            <a:r>
              <a:rPr lang="en-US" dirty="0"/>
              <a:t>Restrictions for the static method</a:t>
            </a:r>
            <a:endParaRPr lang="en-US" sz="2000" dirty="0"/>
          </a:p>
          <a:p>
            <a:pPr marL="0" indent="0">
              <a:buNone/>
            </a:pPr>
            <a:r>
              <a:rPr lang="en-US" sz="2000" dirty="0">
                <a:ea typeface="+mn-lt"/>
                <a:cs typeface="+mn-lt"/>
              </a:rPr>
              <a:t>There are two main restrictions for the static method. They are:</a:t>
            </a:r>
            <a:endParaRPr lang="en-US" dirty="0"/>
          </a:p>
          <a:p>
            <a:r>
              <a:rPr lang="en-US" sz="2000" dirty="0">
                <a:ea typeface="+mn-lt"/>
                <a:cs typeface="+mn-lt"/>
              </a:rPr>
              <a:t>The static method can not use non static data member or call non-static method directly.</a:t>
            </a:r>
            <a:endParaRPr lang="en-US" dirty="0"/>
          </a:p>
          <a:p>
            <a:r>
              <a:rPr lang="en-US" sz="2000" dirty="0">
                <a:ea typeface="+mn-lt"/>
                <a:cs typeface="+mn-lt"/>
              </a:rPr>
              <a:t>this and super cannot be used in static context.</a:t>
            </a:r>
            <a:endParaRPr lang="en-US" dirty="0"/>
          </a:p>
        </p:txBody>
      </p:sp>
    </p:spTree>
    <p:extLst>
      <p:ext uri="{BB962C8B-B14F-4D97-AF65-F5344CB8AC3E}">
        <p14:creationId xmlns:p14="http://schemas.microsoft.com/office/powerpoint/2010/main" val="2382483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5373-4FBE-4057-9235-AAA3E5A80AF3}"/>
              </a:ext>
            </a:extLst>
          </p:cNvPr>
          <p:cNvSpPr>
            <a:spLocks noGrp="1"/>
          </p:cNvSpPr>
          <p:nvPr>
            <p:ph type="title"/>
          </p:nvPr>
        </p:nvSpPr>
        <p:spPr/>
        <p:txBody>
          <a:bodyPr/>
          <a:lstStyle/>
          <a:p>
            <a:r>
              <a:rPr lang="en-US" b="0" dirty="0"/>
              <a:t>Java static method</a:t>
            </a:r>
            <a:endParaRPr lang="en-US" dirty="0"/>
          </a:p>
        </p:txBody>
      </p:sp>
      <p:sp>
        <p:nvSpPr>
          <p:cNvPr id="3" name="Content Placeholder 2">
            <a:extLst>
              <a:ext uri="{FF2B5EF4-FFF2-40B4-BE49-F238E27FC236}">
                <a16:creationId xmlns:a16="http://schemas.microsoft.com/office/drawing/2014/main" id="{BFCA3A6C-E74B-41A7-96B6-22BB42411652}"/>
              </a:ext>
            </a:extLst>
          </p:cNvPr>
          <p:cNvSpPr>
            <a:spLocks noGrp="1"/>
          </p:cNvSpPr>
          <p:nvPr>
            <p:ph idx="1"/>
          </p:nvPr>
        </p:nvSpPr>
        <p:spPr>
          <a:xfrm>
            <a:off x="807669" y="2222287"/>
            <a:ext cx="10576660" cy="4519989"/>
          </a:xfrm>
        </p:spPr>
        <p:txBody>
          <a:bodyPr>
            <a:normAutofit/>
          </a:bodyPr>
          <a:lstStyle/>
          <a:p>
            <a:pPr>
              <a:buNone/>
            </a:pPr>
            <a:r>
              <a:rPr lang="en-US" sz="2000" b="1" dirty="0"/>
              <a:t>Why is the Java main method static?</a:t>
            </a:r>
          </a:p>
          <a:p>
            <a:pPr>
              <a:buNone/>
            </a:pPr>
            <a:r>
              <a:rPr lang="en-US" sz="2000" dirty="0">
                <a:ea typeface="+mn-lt"/>
                <a:cs typeface="+mn-lt"/>
              </a:rPr>
              <a:t>It is because the object is not required to call a static method. If it were a non-static method, JVM creates an object first then call main() method that will lead the problem of extra memory allocation.</a:t>
            </a:r>
            <a:endParaRPr lang="en-US" dirty="0">
              <a:ea typeface="+mn-lt"/>
              <a:cs typeface="+mn-lt"/>
            </a:endParaRPr>
          </a:p>
          <a:p>
            <a:pPr marL="0" indent="0">
              <a:buNone/>
            </a:pPr>
            <a:endParaRPr lang="en-US" sz="2000" dirty="0"/>
          </a:p>
        </p:txBody>
      </p:sp>
    </p:spTree>
    <p:extLst>
      <p:ext uri="{BB962C8B-B14F-4D97-AF65-F5344CB8AC3E}">
        <p14:creationId xmlns:p14="http://schemas.microsoft.com/office/powerpoint/2010/main" val="430811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98D1-D8A2-4924-BC72-C9559B9D13E3}"/>
              </a:ext>
            </a:extLst>
          </p:cNvPr>
          <p:cNvSpPr>
            <a:spLocks noGrp="1"/>
          </p:cNvSpPr>
          <p:nvPr>
            <p:ph type="title"/>
          </p:nvPr>
        </p:nvSpPr>
        <p:spPr/>
        <p:txBody>
          <a:bodyPr/>
          <a:lstStyle/>
          <a:p>
            <a:r>
              <a:rPr lang="en-US" b="0" dirty="0"/>
              <a:t>Java static block</a:t>
            </a:r>
            <a:endParaRPr lang="en-US" dirty="0"/>
          </a:p>
        </p:txBody>
      </p:sp>
      <p:sp>
        <p:nvSpPr>
          <p:cNvPr id="3" name="Content Placeholder 2">
            <a:extLst>
              <a:ext uri="{FF2B5EF4-FFF2-40B4-BE49-F238E27FC236}">
                <a16:creationId xmlns:a16="http://schemas.microsoft.com/office/drawing/2014/main" id="{A3ACB02F-5DA7-4630-9A76-468078976B7F}"/>
              </a:ext>
            </a:extLst>
          </p:cNvPr>
          <p:cNvSpPr>
            <a:spLocks noGrp="1"/>
          </p:cNvSpPr>
          <p:nvPr>
            <p:ph idx="1"/>
          </p:nvPr>
        </p:nvSpPr>
        <p:spPr/>
        <p:txBody>
          <a:bodyPr/>
          <a:lstStyle/>
          <a:p>
            <a:r>
              <a:rPr lang="en-US" dirty="0">
                <a:ea typeface="+mn-lt"/>
                <a:cs typeface="+mn-lt"/>
              </a:rPr>
              <a:t>Is used to initialize the static data member.</a:t>
            </a:r>
            <a:endParaRPr lang="en-US" dirty="0"/>
          </a:p>
          <a:p>
            <a:r>
              <a:rPr lang="en-US" dirty="0">
                <a:ea typeface="+mn-lt"/>
                <a:cs typeface="+mn-lt"/>
              </a:rPr>
              <a:t>It is executed before the main method at the time of </a:t>
            </a:r>
            <a:r>
              <a:rPr lang="en-US" dirty="0" err="1">
                <a:ea typeface="+mn-lt"/>
                <a:cs typeface="+mn-lt"/>
              </a:rPr>
              <a:t>classloading</a:t>
            </a:r>
            <a:r>
              <a:rPr lang="en-US" dirty="0">
                <a:ea typeface="+mn-lt"/>
                <a:cs typeface="+mn-lt"/>
              </a:rPr>
              <a:t>.</a:t>
            </a:r>
            <a:endParaRPr lang="en-US" dirty="0"/>
          </a:p>
        </p:txBody>
      </p:sp>
    </p:spTree>
    <p:extLst>
      <p:ext uri="{BB962C8B-B14F-4D97-AF65-F5344CB8AC3E}">
        <p14:creationId xmlns:p14="http://schemas.microsoft.com/office/powerpoint/2010/main" val="1498693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8D71-75B7-4531-919A-B674D7164C9B}"/>
              </a:ext>
            </a:extLst>
          </p:cNvPr>
          <p:cNvSpPr>
            <a:spLocks noGrp="1"/>
          </p:cNvSpPr>
          <p:nvPr>
            <p:ph type="title"/>
          </p:nvPr>
        </p:nvSpPr>
        <p:spPr/>
        <p:txBody>
          <a:bodyPr/>
          <a:lstStyle/>
          <a:p>
            <a:r>
              <a:rPr lang="en-US" b="0" dirty="0"/>
              <a:t>this keyword in java</a:t>
            </a:r>
            <a:endParaRPr lang="en-US" dirty="0"/>
          </a:p>
        </p:txBody>
      </p:sp>
      <p:sp>
        <p:nvSpPr>
          <p:cNvPr id="3" name="Content Placeholder 2">
            <a:extLst>
              <a:ext uri="{FF2B5EF4-FFF2-40B4-BE49-F238E27FC236}">
                <a16:creationId xmlns:a16="http://schemas.microsoft.com/office/drawing/2014/main" id="{75E2782D-E71D-4C91-A3F7-12AB99EE46F7}"/>
              </a:ext>
            </a:extLst>
          </p:cNvPr>
          <p:cNvSpPr>
            <a:spLocks noGrp="1"/>
          </p:cNvSpPr>
          <p:nvPr>
            <p:ph idx="1"/>
          </p:nvPr>
        </p:nvSpPr>
        <p:spPr>
          <a:xfrm>
            <a:off x="807669" y="2222287"/>
            <a:ext cx="10576660" cy="4398510"/>
          </a:xfrm>
        </p:spPr>
        <p:txBody>
          <a:bodyPr>
            <a:normAutofit/>
          </a:bodyPr>
          <a:lstStyle/>
          <a:p>
            <a:pPr marL="0" indent="0">
              <a:buNone/>
            </a:pPr>
            <a:r>
              <a:rPr lang="en-US" sz="2000" dirty="0">
                <a:ea typeface="+mn-lt"/>
                <a:cs typeface="+mn-lt"/>
              </a:rPr>
              <a:t>In java, this is a </a:t>
            </a:r>
            <a:r>
              <a:rPr lang="en-US" sz="2000" b="1" dirty="0">
                <a:ea typeface="+mn-lt"/>
                <a:cs typeface="+mn-lt"/>
              </a:rPr>
              <a:t>reference variable</a:t>
            </a:r>
            <a:r>
              <a:rPr lang="en-US" sz="2000" dirty="0">
                <a:ea typeface="+mn-lt"/>
                <a:cs typeface="+mn-lt"/>
              </a:rPr>
              <a:t> that refers to the current object.</a:t>
            </a:r>
          </a:p>
          <a:p>
            <a:pPr>
              <a:buNone/>
            </a:pPr>
            <a:r>
              <a:rPr lang="en-US" sz="2000" b="1" dirty="0"/>
              <a:t>Usage of java this keyword</a:t>
            </a:r>
          </a:p>
          <a:p>
            <a:pPr>
              <a:buNone/>
            </a:pPr>
            <a:r>
              <a:rPr lang="en-US" sz="2000" dirty="0">
                <a:ea typeface="+mn-lt"/>
                <a:cs typeface="+mn-lt"/>
              </a:rPr>
              <a:t>Here is given the 6 usage of java this keyword.</a:t>
            </a:r>
            <a:endParaRPr lang="en-US" sz="2000" dirty="0"/>
          </a:p>
          <a:p>
            <a:pPr>
              <a:buFont typeface="Wingdings 2"/>
              <a:buChar char=""/>
            </a:pPr>
            <a:r>
              <a:rPr lang="en-US" sz="2000" dirty="0">
                <a:ea typeface="+mn-lt"/>
                <a:cs typeface="+mn-lt"/>
              </a:rPr>
              <a:t>this can be used to refer current class instance variable.</a:t>
            </a:r>
            <a:endParaRPr lang="en-US" sz="2000" dirty="0"/>
          </a:p>
          <a:p>
            <a:pPr>
              <a:buFont typeface="Wingdings 2"/>
              <a:buChar char=""/>
            </a:pPr>
            <a:r>
              <a:rPr lang="en-US" sz="2000" dirty="0">
                <a:ea typeface="+mn-lt"/>
                <a:cs typeface="+mn-lt"/>
              </a:rPr>
              <a:t>this can be used to invoke current class method (implicitly)</a:t>
            </a:r>
            <a:endParaRPr lang="en-US" sz="2000" dirty="0"/>
          </a:p>
          <a:p>
            <a:pPr>
              <a:buFont typeface="Wingdings 2"/>
              <a:buChar char=""/>
            </a:pPr>
            <a:r>
              <a:rPr lang="en-US" sz="2000" dirty="0">
                <a:ea typeface="+mn-lt"/>
                <a:cs typeface="+mn-lt"/>
              </a:rPr>
              <a:t>this() can be used to invoke current class constructor.</a:t>
            </a:r>
            <a:endParaRPr lang="en-US" sz="2000" dirty="0"/>
          </a:p>
          <a:p>
            <a:pPr>
              <a:buFont typeface="Wingdings 2"/>
              <a:buChar char=""/>
            </a:pPr>
            <a:r>
              <a:rPr lang="en-US" sz="2000" dirty="0">
                <a:ea typeface="+mn-lt"/>
                <a:cs typeface="+mn-lt"/>
              </a:rPr>
              <a:t>this can be passed as an argument in the method call.</a:t>
            </a:r>
            <a:endParaRPr lang="en-US" sz="2000" dirty="0"/>
          </a:p>
          <a:p>
            <a:pPr>
              <a:buFont typeface="Wingdings 2"/>
              <a:buChar char=""/>
            </a:pPr>
            <a:r>
              <a:rPr lang="en-US" sz="2000" dirty="0">
                <a:ea typeface="+mn-lt"/>
                <a:cs typeface="+mn-lt"/>
              </a:rPr>
              <a:t>this can be passed as argument in the constructor call.</a:t>
            </a:r>
            <a:endParaRPr lang="en-US" sz="2000" dirty="0"/>
          </a:p>
          <a:p>
            <a:pPr>
              <a:buFont typeface="Wingdings 2"/>
              <a:buChar char=""/>
            </a:pPr>
            <a:r>
              <a:rPr lang="en-US" sz="2000" dirty="0">
                <a:ea typeface="+mn-lt"/>
                <a:cs typeface="+mn-lt"/>
              </a:rPr>
              <a:t>this can be used to return the current class instance from the method.</a:t>
            </a:r>
            <a:endParaRPr lang="en-US" sz="2000" dirty="0"/>
          </a:p>
          <a:p>
            <a:pPr marL="0" indent="0">
              <a:buNone/>
            </a:pPr>
            <a:endParaRPr lang="en-US" dirty="0"/>
          </a:p>
        </p:txBody>
      </p:sp>
    </p:spTree>
    <p:extLst>
      <p:ext uri="{BB962C8B-B14F-4D97-AF65-F5344CB8AC3E}">
        <p14:creationId xmlns:p14="http://schemas.microsoft.com/office/powerpoint/2010/main" val="3364533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A831-659F-423C-886A-10168222F204}"/>
              </a:ext>
            </a:extLst>
          </p:cNvPr>
          <p:cNvSpPr>
            <a:spLocks noGrp="1"/>
          </p:cNvSpPr>
          <p:nvPr>
            <p:ph type="title"/>
          </p:nvPr>
        </p:nvSpPr>
        <p:spPr/>
        <p:txBody>
          <a:bodyPr/>
          <a:lstStyle/>
          <a:p>
            <a:r>
              <a:rPr lang="en-US" b="0" dirty="0">
                <a:ea typeface="+mj-lt"/>
                <a:cs typeface="+mj-lt"/>
              </a:rPr>
              <a:t>this keyword in java</a:t>
            </a:r>
            <a:endParaRPr lang="en-US" dirty="0"/>
          </a:p>
        </p:txBody>
      </p:sp>
      <p:sp>
        <p:nvSpPr>
          <p:cNvPr id="3" name="Content Placeholder 2">
            <a:extLst>
              <a:ext uri="{FF2B5EF4-FFF2-40B4-BE49-F238E27FC236}">
                <a16:creationId xmlns:a16="http://schemas.microsoft.com/office/drawing/2014/main" id="{867BD94D-F7A0-4EAE-BB9C-503093321E01}"/>
              </a:ext>
            </a:extLst>
          </p:cNvPr>
          <p:cNvSpPr>
            <a:spLocks noGrp="1"/>
          </p:cNvSpPr>
          <p:nvPr>
            <p:ph idx="1"/>
          </p:nvPr>
        </p:nvSpPr>
        <p:spPr/>
        <p:txBody>
          <a:bodyPr/>
          <a:lstStyle/>
          <a:p>
            <a:pPr marL="0" indent="0">
              <a:buNone/>
            </a:pPr>
            <a:r>
              <a:rPr lang="en-US" sz="2000" b="1" dirty="0"/>
              <a:t>this: to refer current class instance variable</a:t>
            </a:r>
          </a:p>
          <a:p>
            <a:r>
              <a:rPr lang="en-US" sz="2000" dirty="0">
                <a:ea typeface="+mn-lt"/>
                <a:cs typeface="+mn-lt"/>
              </a:rPr>
              <a:t>The this keyword can be used to refer current class instance variable. If there is ambiguity between the instance variables and parameters, this keyword resolves the problem of ambiguity.</a:t>
            </a:r>
            <a:endParaRPr lang="en-US" sz="2000" dirty="0"/>
          </a:p>
          <a:p>
            <a:endParaRPr lang="en-US" dirty="0"/>
          </a:p>
        </p:txBody>
      </p:sp>
    </p:spTree>
    <p:extLst>
      <p:ext uri="{BB962C8B-B14F-4D97-AF65-F5344CB8AC3E}">
        <p14:creationId xmlns:p14="http://schemas.microsoft.com/office/powerpoint/2010/main" val="42578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6DB6-978D-4758-9AE5-95B7F4BAEFCA}"/>
              </a:ext>
            </a:extLst>
          </p:cNvPr>
          <p:cNvSpPr>
            <a:spLocks noGrp="1"/>
          </p:cNvSpPr>
          <p:nvPr>
            <p:ph type="title"/>
          </p:nvPr>
        </p:nvSpPr>
        <p:spPr/>
        <p:txBody>
          <a:bodyPr/>
          <a:lstStyle/>
          <a:p>
            <a:r>
              <a:rPr lang="en-US" b="0" dirty="0"/>
              <a:t>Java OOPs Concepts</a:t>
            </a:r>
            <a:endParaRPr lang="en-US" dirty="0"/>
          </a:p>
        </p:txBody>
      </p:sp>
      <p:sp>
        <p:nvSpPr>
          <p:cNvPr id="3" name="Content Placeholder 2">
            <a:extLst>
              <a:ext uri="{FF2B5EF4-FFF2-40B4-BE49-F238E27FC236}">
                <a16:creationId xmlns:a16="http://schemas.microsoft.com/office/drawing/2014/main" id="{A65966BD-87D3-4A42-B68E-94B3AE925DA5}"/>
              </a:ext>
            </a:extLst>
          </p:cNvPr>
          <p:cNvSpPr>
            <a:spLocks noGrp="1"/>
          </p:cNvSpPr>
          <p:nvPr>
            <p:ph idx="1"/>
          </p:nvPr>
        </p:nvSpPr>
        <p:spPr>
          <a:xfrm>
            <a:off x="807669" y="2222287"/>
            <a:ext cx="10587703" cy="4453728"/>
          </a:xfrm>
        </p:spPr>
        <p:txBody>
          <a:bodyPr>
            <a:normAutofit/>
          </a:bodyPr>
          <a:lstStyle/>
          <a:p>
            <a:pPr>
              <a:buNone/>
            </a:pPr>
            <a:r>
              <a:rPr lang="en-US" sz="2000" dirty="0">
                <a:ea typeface="+mn-lt"/>
                <a:cs typeface="+mn-lt"/>
              </a:rPr>
              <a:t>Apart from these concepts, there are some other terms which are used in Object-Oriented design:</a:t>
            </a:r>
          </a:p>
          <a:p>
            <a:pPr>
              <a:buFont typeface="Wingdings 2"/>
            </a:pPr>
            <a:r>
              <a:rPr lang="en-US" sz="2000" dirty="0">
                <a:ea typeface="+mn-lt"/>
                <a:cs typeface="+mn-lt"/>
              </a:rPr>
              <a:t>Coupling</a:t>
            </a:r>
            <a:endParaRPr lang="en-US" sz="2000" dirty="0"/>
          </a:p>
          <a:p>
            <a:pPr>
              <a:buFont typeface="Wingdings 2"/>
            </a:pPr>
            <a:r>
              <a:rPr lang="en-US" sz="2000" dirty="0">
                <a:ea typeface="+mn-lt"/>
                <a:cs typeface="+mn-lt"/>
              </a:rPr>
              <a:t>Cohesion</a:t>
            </a:r>
            <a:endParaRPr lang="en-US" sz="2000" dirty="0"/>
          </a:p>
          <a:p>
            <a:pPr>
              <a:buFont typeface="Wingdings 2"/>
            </a:pPr>
            <a:r>
              <a:rPr lang="en-US" sz="2000" dirty="0">
                <a:ea typeface="+mn-lt"/>
                <a:cs typeface="+mn-lt"/>
              </a:rPr>
              <a:t>Association</a:t>
            </a:r>
            <a:endParaRPr lang="en-US" sz="2000" dirty="0"/>
          </a:p>
          <a:p>
            <a:pPr>
              <a:buFont typeface="Wingdings 2"/>
            </a:pPr>
            <a:r>
              <a:rPr lang="en-US" sz="2000" dirty="0">
                <a:ea typeface="+mn-lt"/>
                <a:cs typeface="+mn-lt"/>
              </a:rPr>
              <a:t>Aggregation</a:t>
            </a:r>
            <a:endParaRPr lang="en-US" sz="2000" dirty="0"/>
          </a:p>
          <a:p>
            <a:pPr>
              <a:buFont typeface="Wingdings 2"/>
            </a:pPr>
            <a:r>
              <a:rPr lang="en-US" sz="2000" dirty="0">
                <a:ea typeface="+mn-lt"/>
                <a:cs typeface="+mn-lt"/>
              </a:rPr>
              <a:t>Composition</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1552243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DA831-659F-423C-886A-10168222F204}"/>
              </a:ext>
            </a:extLst>
          </p:cNvPr>
          <p:cNvSpPr>
            <a:spLocks noGrp="1"/>
          </p:cNvSpPr>
          <p:nvPr>
            <p:ph type="title"/>
          </p:nvPr>
        </p:nvSpPr>
        <p:spPr>
          <a:xfrm>
            <a:off x="810000" y="447188"/>
            <a:ext cx="5039035" cy="1559412"/>
          </a:xfrm>
        </p:spPr>
        <p:txBody>
          <a:bodyPr>
            <a:normAutofit/>
          </a:bodyPr>
          <a:lstStyle/>
          <a:p>
            <a:r>
              <a:rPr lang="en-US" b="0" dirty="0">
                <a:ea typeface="+mj-lt"/>
                <a:cs typeface="+mj-lt"/>
              </a:rPr>
              <a:t>this keyword in java</a:t>
            </a:r>
            <a:endParaRPr lang="en-US" dirty="0"/>
          </a:p>
        </p:txBody>
      </p:sp>
      <p:sp>
        <p:nvSpPr>
          <p:cNvPr id="3" name="Content Placeholder 2">
            <a:extLst>
              <a:ext uri="{FF2B5EF4-FFF2-40B4-BE49-F238E27FC236}">
                <a16:creationId xmlns:a16="http://schemas.microsoft.com/office/drawing/2014/main" id="{867BD94D-F7A0-4EAE-BB9C-503093321E01}"/>
              </a:ext>
            </a:extLst>
          </p:cNvPr>
          <p:cNvSpPr>
            <a:spLocks noGrp="1"/>
          </p:cNvSpPr>
          <p:nvPr>
            <p:ph idx="1"/>
          </p:nvPr>
        </p:nvSpPr>
        <p:spPr>
          <a:xfrm>
            <a:off x="818712" y="2413000"/>
            <a:ext cx="5016259" cy="3632200"/>
          </a:xfrm>
        </p:spPr>
        <p:txBody>
          <a:bodyPr>
            <a:normAutofit/>
          </a:bodyPr>
          <a:lstStyle/>
          <a:p>
            <a:pPr>
              <a:buNone/>
            </a:pPr>
            <a:r>
              <a:rPr lang="en-US" b="1">
                <a:solidFill>
                  <a:srgbClr val="FFFFFF"/>
                </a:solidFill>
              </a:rPr>
              <a:t>this: to invoke current class method</a:t>
            </a:r>
          </a:p>
          <a:p>
            <a:pPr>
              <a:buNone/>
            </a:pPr>
            <a:r>
              <a:rPr lang="en-US">
                <a:solidFill>
                  <a:srgbClr val="FFFFFF"/>
                </a:solidFill>
                <a:ea typeface="+mn-lt"/>
                <a:cs typeface="+mn-lt"/>
              </a:rPr>
              <a:t>You may invoke the method of the current class by using the this keyword. If you don't use the this keyword, compiler automatically adds this keyword while invoking the method. Let's see the example</a:t>
            </a:r>
            <a:endParaRPr lang="en-US">
              <a:solidFill>
                <a:srgbClr val="FFFFFF"/>
              </a:solidFill>
            </a:endParaRPr>
          </a:p>
          <a:p>
            <a:pPr marL="0" indent="0">
              <a:buNone/>
            </a:pPr>
            <a:endParaRPr lang="en-US" b="1">
              <a:solidFill>
                <a:srgbClr val="FFFFFF"/>
              </a:solidFill>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8045069-3B1A-4F80-90C3-161276A436A7}"/>
              </a:ext>
            </a:extLst>
          </p:cNvPr>
          <p:cNvPicPr>
            <a:picLocks noChangeAspect="1"/>
          </p:cNvPicPr>
          <p:nvPr/>
        </p:nvPicPr>
        <p:blipFill>
          <a:blip r:embed="rId2"/>
          <a:stretch>
            <a:fillRect/>
          </a:stretch>
        </p:blipFill>
        <p:spPr>
          <a:xfrm>
            <a:off x="7410517" y="2642853"/>
            <a:ext cx="3832042" cy="1561557"/>
          </a:xfrm>
          <a:prstGeom prst="rect">
            <a:avLst/>
          </a:prstGeom>
        </p:spPr>
      </p:pic>
    </p:spTree>
    <p:extLst>
      <p:ext uri="{BB962C8B-B14F-4D97-AF65-F5344CB8AC3E}">
        <p14:creationId xmlns:p14="http://schemas.microsoft.com/office/powerpoint/2010/main" val="327870038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4D-44D1-4EFF-AA0A-AE508774097A}"/>
              </a:ext>
            </a:extLst>
          </p:cNvPr>
          <p:cNvSpPr>
            <a:spLocks noGrp="1"/>
          </p:cNvSpPr>
          <p:nvPr>
            <p:ph type="title"/>
          </p:nvPr>
        </p:nvSpPr>
        <p:spPr/>
        <p:txBody>
          <a:bodyPr/>
          <a:lstStyle/>
          <a:p>
            <a:r>
              <a:rPr lang="en-US" b="0" dirty="0"/>
              <a:t>this keyword in java</a:t>
            </a:r>
            <a:endParaRPr lang="en-US" b="0" dirty="0">
              <a:ea typeface="+mj-lt"/>
              <a:cs typeface="+mj-lt"/>
            </a:endParaRPr>
          </a:p>
        </p:txBody>
      </p:sp>
      <p:sp>
        <p:nvSpPr>
          <p:cNvPr id="3" name="Content Placeholder 2">
            <a:extLst>
              <a:ext uri="{FF2B5EF4-FFF2-40B4-BE49-F238E27FC236}">
                <a16:creationId xmlns:a16="http://schemas.microsoft.com/office/drawing/2014/main" id="{0389B098-96B6-4047-882E-640F55C34C5B}"/>
              </a:ext>
            </a:extLst>
          </p:cNvPr>
          <p:cNvSpPr>
            <a:spLocks noGrp="1"/>
          </p:cNvSpPr>
          <p:nvPr>
            <p:ph idx="1"/>
          </p:nvPr>
        </p:nvSpPr>
        <p:spPr/>
        <p:txBody>
          <a:bodyPr/>
          <a:lstStyle/>
          <a:p>
            <a:pPr marL="0" indent="0">
              <a:buNone/>
            </a:pPr>
            <a:r>
              <a:rPr lang="en-US" sz="2000" b="1" dirty="0"/>
              <a:t>this() : to invoke current class constructor</a:t>
            </a:r>
          </a:p>
          <a:p>
            <a:r>
              <a:rPr lang="en-US" sz="2000" dirty="0">
                <a:ea typeface="+mn-lt"/>
                <a:cs typeface="+mn-lt"/>
              </a:rPr>
              <a:t>The this() constructor call can be used to invoke the current class constructor. It is used to reuse the constructor. In other words, it is used for constructor chaining.</a:t>
            </a:r>
            <a:endParaRPr lang="en-US" sz="2000" dirty="0"/>
          </a:p>
          <a:p>
            <a:endParaRPr lang="en-US" dirty="0"/>
          </a:p>
        </p:txBody>
      </p:sp>
    </p:spTree>
    <p:extLst>
      <p:ext uri="{BB962C8B-B14F-4D97-AF65-F5344CB8AC3E}">
        <p14:creationId xmlns:p14="http://schemas.microsoft.com/office/powerpoint/2010/main" val="302547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4D-44D1-4EFF-AA0A-AE508774097A}"/>
              </a:ext>
            </a:extLst>
          </p:cNvPr>
          <p:cNvSpPr>
            <a:spLocks noGrp="1"/>
          </p:cNvSpPr>
          <p:nvPr>
            <p:ph type="title"/>
          </p:nvPr>
        </p:nvSpPr>
        <p:spPr/>
        <p:txBody>
          <a:bodyPr/>
          <a:lstStyle/>
          <a:p>
            <a:r>
              <a:rPr lang="en-US" b="0" dirty="0"/>
              <a:t>this keyword in java</a:t>
            </a:r>
            <a:endParaRPr lang="en-US" b="0" dirty="0">
              <a:ea typeface="+mj-lt"/>
              <a:cs typeface="+mj-lt"/>
            </a:endParaRPr>
          </a:p>
        </p:txBody>
      </p:sp>
      <p:sp>
        <p:nvSpPr>
          <p:cNvPr id="3" name="Content Placeholder 2">
            <a:extLst>
              <a:ext uri="{FF2B5EF4-FFF2-40B4-BE49-F238E27FC236}">
                <a16:creationId xmlns:a16="http://schemas.microsoft.com/office/drawing/2014/main" id="{0389B098-96B6-4047-882E-640F55C34C5B}"/>
              </a:ext>
            </a:extLst>
          </p:cNvPr>
          <p:cNvSpPr>
            <a:spLocks noGrp="1"/>
          </p:cNvSpPr>
          <p:nvPr>
            <p:ph idx="1"/>
          </p:nvPr>
        </p:nvSpPr>
        <p:spPr/>
        <p:txBody>
          <a:bodyPr/>
          <a:lstStyle/>
          <a:p>
            <a:pPr>
              <a:buNone/>
            </a:pPr>
            <a:r>
              <a:rPr lang="en-US" sz="2000" b="1" dirty="0"/>
              <a:t>Real usage of this() constructor call</a:t>
            </a:r>
          </a:p>
          <a:p>
            <a:pPr>
              <a:buNone/>
            </a:pPr>
            <a:r>
              <a:rPr lang="en-US" sz="2000" dirty="0">
                <a:ea typeface="+mn-lt"/>
                <a:cs typeface="+mn-lt"/>
              </a:rPr>
              <a:t>The this() constructor call should be used to reuse the constructor from the constructor. It maintains the chain between the constructors i.e. it is used for constructor chaining. Let's see the example given below that displays the actual use of this keyword.</a:t>
            </a:r>
            <a:endParaRPr lang="en-US" dirty="0"/>
          </a:p>
          <a:p>
            <a:pPr>
              <a:buNone/>
            </a:pPr>
            <a:r>
              <a:rPr lang="en-US" sz="2000" b="1" i="1" dirty="0"/>
              <a:t>Rule: Call to this() must be the first statement in constructor.</a:t>
            </a:r>
          </a:p>
        </p:txBody>
      </p:sp>
    </p:spTree>
    <p:extLst>
      <p:ext uri="{BB962C8B-B14F-4D97-AF65-F5344CB8AC3E}">
        <p14:creationId xmlns:p14="http://schemas.microsoft.com/office/powerpoint/2010/main" val="30244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4D-44D1-4EFF-AA0A-AE508774097A}"/>
              </a:ext>
            </a:extLst>
          </p:cNvPr>
          <p:cNvSpPr>
            <a:spLocks noGrp="1"/>
          </p:cNvSpPr>
          <p:nvPr>
            <p:ph type="title"/>
          </p:nvPr>
        </p:nvSpPr>
        <p:spPr/>
        <p:txBody>
          <a:bodyPr/>
          <a:lstStyle/>
          <a:p>
            <a:r>
              <a:rPr lang="en-US" b="0" dirty="0"/>
              <a:t>this keyword in java</a:t>
            </a:r>
            <a:endParaRPr lang="en-US" b="0" dirty="0">
              <a:ea typeface="+mj-lt"/>
              <a:cs typeface="+mj-lt"/>
            </a:endParaRPr>
          </a:p>
        </p:txBody>
      </p:sp>
      <p:sp>
        <p:nvSpPr>
          <p:cNvPr id="3" name="Content Placeholder 2">
            <a:extLst>
              <a:ext uri="{FF2B5EF4-FFF2-40B4-BE49-F238E27FC236}">
                <a16:creationId xmlns:a16="http://schemas.microsoft.com/office/drawing/2014/main" id="{0389B098-96B6-4047-882E-640F55C34C5B}"/>
              </a:ext>
            </a:extLst>
          </p:cNvPr>
          <p:cNvSpPr>
            <a:spLocks noGrp="1"/>
          </p:cNvSpPr>
          <p:nvPr>
            <p:ph idx="1"/>
          </p:nvPr>
        </p:nvSpPr>
        <p:spPr/>
        <p:txBody>
          <a:bodyPr/>
          <a:lstStyle/>
          <a:p>
            <a:pPr>
              <a:buNone/>
            </a:pPr>
            <a:r>
              <a:rPr lang="en-US" sz="2000" b="1" dirty="0"/>
              <a:t>this: to pass as an argument in the method</a:t>
            </a:r>
          </a:p>
          <a:p>
            <a:pPr>
              <a:buNone/>
            </a:pPr>
            <a:r>
              <a:rPr lang="en-US" sz="2000" dirty="0">
                <a:ea typeface="+mn-lt"/>
                <a:cs typeface="+mn-lt"/>
              </a:rPr>
              <a:t>The this keyword can also be passed as an argument in the method</a:t>
            </a:r>
            <a:endParaRPr lang="en-US" dirty="0"/>
          </a:p>
        </p:txBody>
      </p:sp>
    </p:spTree>
    <p:extLst>
      <p:ext uri="{BB962C8B-B14F-4D97-AF65-F5344CB8AC3E}">
        <p14:creationId xmlns:p14="http://schemas.microsoft.com/office/powerpoint/2010/main" val="3350237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4D-44D1-4EFF-AA0A-AE508774097A}"/>
              </a:ext>
            </a:extLst>
          </p:cNvPr>
          <p:cNvSpPr>
            <a:spLocks noGrp="1"/>
          </p:cNvSpPr>
          <p:nvPr>
            <p:ph type="title"/>
          </p:nvPr>
        </p:nvSpPr>
        <p:spPr/>
        <p:txBody>
          <a:bodyPr/>
          <a:lstStyle/>
          <a:p>
            <a:r>
              <a:rPr lang="en-US" b="0" dirty="0"/>
              <a:t>this keyword in java</a:t>
            </a:r>
            <a:endParaRPr lang="en-US" b="0" dirty="0">
              <a:ea typeface="+mj-lt"/>
              <a:cs typeface="+mj-lt"/>
            </a:endParaRPr>
          </a:p>
        </p:txBody>
      </p:sp>
      <p:sp>
        <p:nvSpPr>
          <p:cNvPr id="3" name="Content Placeholder 2">
            <a:extLst>
              <a:ext uri="{FF2B5EF4-FFF2-40B4-BE49-F238E27FC236}">
                <a16:creationId xmlns:a16="http://schemas.microsoft.com/office/drawing/2014/main" id="{0389B098-96B6-4047-882E-640F55C34C5B}"/>
              </a:ext>
            </a:extLst>
          </p:cNvPr>
          <p:cNvSpPr>
            <a:spLocks noGrp="1"/>
          </p:cNvSpPr>
          <p:nvPr>
            <p:ph idx="1"/>
          </p:nvPr>
        </p:nvSpPr>
        <p:spPr/>
        <p:txBody>
          <a:bodyPr/>
          <a:lstStyle/>
          <a:p>
            <a:pPr>
              <a:buNone/>
            </a:pPr>
            <a:r>
              <a:rPr lang="en-US" sz="2000" b="1" dirty="0"/>
              <a:t>this: to pass as argument in the constructor call</a:t>
            </a:r>
          </a:p>
          <a:p>
            <a:pPr>
              <a:buNone/>
            </a:pPr>
            <a:r>
              <a:rPr lang="en-US" sz="2000" dirty="0">
                <a:ea typeface="+mn-lt"/>
                <a:cs typeface="+mn-lt"/>
              </a:rPr>
              <a:t>We can pass the this keyword in the constructor also. It is useful if we have to use one object in multiple classes</a:t>
            </a:r>
            <a:endParaRPr lang="en-US" dirty="0">
              <a:ea typeface="+mn-lt"/>
              <a:cs typeface="+mn-lt"/>
            </a:endParaRPr>
          </a:p>
          <a:p>
            <a:pPr>
              <a:buNone/>
            </a:pPr>
            <a:endParaRPr lang="en-US" sz="2000" b="1" dirty="0"/>
          </a:p>
        </p:txBody>
      </p:sp>
    </p:spTree>
    <p:extLst>
      <p:ext uri="{BB962C8B-B14F-4D97-AF65-F5344CB8AC3E}">
        <p14:creationId xmlns:p14="http://schemas.microsoft.com/office/powerpoint/2010/main" val="2195927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4D-44D1-4EFF-AA0A-AE508774097A}"/>
              </a:ext>
            </a:extLst>
          </p:cNvPr>
          <p:cNvSpPr>
            <a:spLocks noGrp="1"/>
          </p:cNvSpPr>
          <p:nvPr>
            <p:ph type="title"/>
          </p:nvPr>
        </p:nvSpPr>
        <p:spPr/>
        <p:txBody>
          <a:bodyPr/>
          <a:lstStyle/>
          <a:p>
            <a:r>
              <a:rPr lang="en-US" b="0" dirty="0"/>
              <a:t>this keyword in java</a:t>
            </a:r>
            <a:endParaRPr lang="en-US" b="0" dirty="0">
              <a:ea typeface="+mj-lt"/>
              <a:cs typeface="+mj-lt"/>
            </a:endParaRPr>
          </a:p>
        </p:txBody>
      </p:sp>
      <p:sp>
        <p:nvSpPr>
          <p:cNvPr id="3" name="Content Placeholder 2">
            <a:extLst>
              <a:ext uri="{FF2B5EF4-FFF2-40B4-BE49-F238E27FC236}">
                <a16:creationId xmlns:a16="http://schemas.microsoft.com/office/drawing/2014/main" id="{0389B098-96B6-4047-882E-640F55C34C5B}"/>
              </a:ext>
            </a:extLst>
          </p:cNvPr>
          <p:cNvSpPr>
            <a:spLocks noGrp="1"/>
          </p:cNvSpPr>
          <p:nvPr>
            <p:ph idx="1"/>
          </p:nvPr>
        </p:nvSpPr>
        <p:spPr/>
        <p:txBody>
          <a:bodyPr/>
          <a:lstStyle/>
          <a:p>
            <a:pPr>
              <a:buNone/>
            </a:pPr>
            <a:r>
              <a:rPr lang="en-US" sz="2000" b="1" dirty="0"/>
              <a:t>this keyword can be used to return current class instance</a:t>
            </a:r>
          </a:p>
          <a:p>
            <a:pPr>
              <a:buNone/>
            </a:pPr>
            <a:r>
              <a:rPr lang="en-US" sz="2000" dirty="0">
                <a:ea typeface="+mn-lt"/>
                <a:cs typeface="+mn-lt"/>
              </a:rPr>
              <a:t>We can return this keyword as an statement from the method. In such case, return </a:t>
            </a:r>
            <a:r>
              <a:rPr lang="en-US" sz="2000">
                <a:ea typeface="+mn-lt"/>
                <a:cs typeface="+mn-lt"/>
              </a:rPr>
              <a:t>type of the method must be the class type (non-primitive)</a:t>
            </a:r>
            <a:endParaRPr lang="en-US" sz="2000"/>
          </a:p>
        </p:txBody>
      </p:sp>
    </p:spTree>
    <p:extLst>
      <p:ext uri="{BB962C8B-B14F-4D97-AF65-F5344CB8AC3E}">
        <p14:creationId xmlns:p14="http://schemas.microsoft.com/office/powerpoint/2010/main" val="88415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7B6DB6-978D-4758-9AE5-95B7F4BAEFCA}"/>
              </a:ext>
            </a:extLst>
          </p:cNvPr>
          <p:cNvSpPr>
            <a:spLocks noGrp="1"/>
          </p:cNvSpPr>
          <p:nvPr>
            <p:ph type="title"/>
          </p:nvPr>
        </p:nvSpPr>
        <p:spPr>
          <a:xfrm>
            <a:off x="451514" y="457201"/>
            <a:ext cx="3575737" cy="1332688"/>
          </a:xfrm>
        </p:spPr>
        <p:txBody>
          <a:bodyPr anchor="b">
            <a:normAutofit/>
          </a:bodyPr>
          <a:lstStyle/>
          <a:p>
            <a:pPr algn="ctr"/>
            <a:r>
              <a:rPr lang="en-US" sz="3200" b="0">
                <a:solidFill>
                  <a:srgbClr val="FFFFFF"/>
                </a:solidFill>
              </a:rPr>
              <a:t>Java OOPs Concepts</a:t>
            </a:r>
            <a:endParaRPr lang="en-US" sz="3200">
              <a:solidFill>
                <a:srgbClr val="FFFFFF"/>
              </a:solidFill>
            </a:endParaRPr>
          </a:p>
        </p:txBody>
      </p:sp>
      <p:sp>
        <p:nvSpPr>
          <p:cNvPr id="3" name="Content Placeholder 2">
            <a:extLst>
              <a:ext uri="{FF2B5EF4-FFF2-40B4-BE49-F238E27FC236}">
                <a16:creationId xmlns:a16="http://schemas.microsoft.com/office/drawing/2014/main" id="{A65966BD-87D3-4A42-B68E-94B3AE925DA5}"/>
              </a:ext>
            </a:extLst>
          </p:cNvPr>
          <p:cNvSpPr>
            <a:spLocks noGrp="1"/>
          </p:cNvSpPr>
          <p:nvPr>
            <p:ph idx="1"/>
          </p:nvPr>
        </p:nvSpPr>
        <p:spPr>
          <a:xfrm>
            <a:off x="451514" y="2046514"/>
            <a:ext cx="3575737" cy="3994848"/>
          </a:xfrm>
        </p:spPr>
        <p:txBody>
          <a:bodyPr>
            <a:normAutofit/>
          </a:bodyPr>
          <a:lstStyle/>
          <a:p>
            <a:pPr marL="0" indent="0">
              <a:buNone/>
            </a:pPr>
            <a:endParaRPr lang="en-US" sz="1600">
              <a:solidFill>
                <a:srgbClr val="FFFFFF"/>
              </a:solidFill>
            </a:endParaRPr>
          </a:p>
          <a:p>
            <a:endParaRPr lang="en-US" sz="1600">
              <a:solidFill>
                <a:srgbClr val="FFFFFF"/>
              </a:solidFill>
            </a:endParaRPr>
          </a:p>
        </p:txBody>
      </p:sp>
      <p:pic>
        <p:nvPicPr>
          <p:cNvPr id="4" name="Picture 4">
            <a:extLst>
              <a:ext uri="{FF2B5EF4-FFF2-40B4-BE49-F238E27FC236}">
                <a16:creationId xmlns:a16="http://schemas.microsoft.com/office/drawing/2014/main" id="{CFF3E322-D187-465F-B9E8-268683ACF1A6}"/>
              </a:ext>
            </a:extLst>
          </p:cNvPr>
          <p:cNvPicPr>
            <a:picLocks noChangeAspect="1"/>
          </p:cNvPicPr>
          <p:nvPr/>
        </p:nvPicPr>
        <p:blipFill>
          <a:blip r:embed="rId2"/>
          <a:stretch>
            <a:fillRect/>
          </a:stretch>
        </p:blipFill>
        <p:spPr>
          <a:xfrm>
            <a:off x="5280790" y="866597"/>
            <a:ext cx="6267743" cy="482616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277184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99BB-9E3E-4CBA-A534-20A3CF3E93B7}"/>
              </a:ext>
            </a:extLst>
          </p:cNvPr>
          <p:cNvSpPr>
            <a:spLocks noGrp="1"/>
          </p:cNvSpPr>
          <p:nvPr>
            <p:ph type="title"/>
          </p:nvPr>
        </p:nvSpPr>
        <p:spPr/>
        <p:txBody>
          <a:bodyPr/>
          <a:lstStyle/>
          <a:p>
            <a:r>
              <a:rPr lang="en-US" b="0" dirty="0"/>
              <a:t>Java Naming conventions</a:t>
            </a:r>
            <a:endParaRPr lang="en-US" dirty="0"/>
          </a:p>
        </p:txBody>
      </p:sp>
      <p:sp>
        <p:nvSpPr>
          <p:cNvPr id="3" name="Content Placeholder 2">
            <a:extLst>
              <a:ext uri="{FF2B5EF4-FFF2-40B4-BE49-F238E27FC236}">
                <a16:creationId xmlns:a16="http://schemas.microsoft.com/office/drawing/2014/main" id="{C694387C-E23E-437E-8292-1055F22334ED}"/>
              </a:ext>
            </a:extLst>
          </p:cNvPr>
          <p:cNvSpPr>
            <a:spLocks noGrp="1"/>
          </p:cNvSpPr>
          <p:nvPr>
            <p:ph idx="1"/>
          </p:nvPr>
        </p:nvSpPr>
        <p:spPr/>
        <p:txBody>
          <a:bodyPr/>
          <a:lstStyle/>
          <a:p>
            <a:pPr marL="0" indent="0">
              <a:buNone/>
            </a:pPr>
            <a:r>
              <a:rPr lang="en-US" sz="2000" b="1" dirty="0"/>
              <a:t>Class</a:t>
            </a:r>
          </a:p>
          <a:p>
            <a:r>
              <a:rPr lang="en-US" sz="2000" dirty="0">
                <a:ea typeface="+mn-lt"/>
                <a:cs typeface="+mn-lt"/>
              </a:rPr>
              <a:t>It should start with the uppercase letter.</a:t>
            </a:r>
            <a:endParaRPr lang="en-US" sz="2000" dirty="0"/>
          </a:p>
          <a:p>
            <a:r>
              <a:rPr lang="en-US" sz="2000" dirty="0">
                <a:ea typeface="+mn-lt"/>
                <a:cs typeface="+mn-lt"/>
              </a:rPr>
              <a:t>It should be a noun such as Color, Button, System, Thread, etc.</a:t>
            </a:r>
            <a:endParaRPr lang="en-US" sz="2000" dirty="0"/>
          </a:p>
          <a:p>
            <a:r>
              <a:rPr lang="en-US" sz="2000" dirty="0">
                <a:ea typeface="+mn-lt"/>
                <a:cs typeface="+mn-lt"/>
              </a:rPr>
              <a:t>Use appropriate words, instead of acronyms.</a:t>
            </a:r>
            <a:endParaRPr lang="en-US" sz="2000" dirty="0"/>
          </a:p>
          <a:p>
            <a:endParaRPr lang="en-US" dirty="0"/>
          </a:p>
        </p:txBody>
      </p:sp>
    </p:spTree>
    <p:extLst>
      <p:ext uri="{BB962C8B-B14F-4D97-AF65-F5344CB8AC3E}">
        <p14:creationId xmlns:p14="http://schemas.microsoft.com/office/powerpoint/2010/main" val="36853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B63-4D91-48B3-80D1-6AEBEDB1E834}"/>
              </a:ext>
            </a:extLst>
          </p:cNvPr>
          <p:cNvSpPr>
            <a:spLocks noGrp="1"/>
          </p:cNvSpPr>
          <p:nvPr>
            <p:ph type="title"/>
          </p:nvPr>
        </p:nvSpPr>
        <p:spPr/>
        <p:txBody>
          <a:bodyPr/>
          <a:lstStyle/>
          <a:p>
            <a:r>
              <a:rPr lang="en-US" b="0" dirty="0">
                <a:ea typeface="+mj-lt"/>
                <a:cs typeface="+mj-lt"/>
              </a:rPr>
              <a:t>Java Naming conventions</a:t>
            </a:r>
          </a:p>
        </p:txBody>
      </p:sp>
      <p:sp>
        <p:nvSpPr>
          <p:cNvPr id="3" name="Content Placeholder 2">
            <a:extLst>
              <a:ext uri="{FF2B5EF4-FFF2-40B4-BE49-F238E27FC236}">
                <a16:creationId xmlns:a16="http://schemas.microsoft.com/office/drawing/2014/main" id="{1F76CDD1-B365-4622-8D98-2EEE4EC84C61}"/>
              </a:ext>
            </a:extLst>
          </p:cNvPr>
          <p:cNvSpPr>
            <a:spLocks noGrp="1"/>
          </p:cNvSpPr>
          <p:nvPr>
            <p:ph idx="1"/>
          </p:nvPr>
        </p:nvSpPr>
        <p:spPr/>
        <p:txBody>
          <a:bodyPr/>
          <a:lstStyle/>
          <a:p>
            <a:pPr marL="0" indent="0">
              <a:buNone/>
            </a:pPr>
            <a:r>
              <a:rPr lang="en-US" sz="2000" b="1" dirty="0"/>
              <a:t>Interface</a:t>
            </a:r>
          </a:p>
          <a:p>
            <a:r>
              <a:rPr lang="en-US" sz="2000" dirty="0">
                <a:ea typeface="+mn-lt"/>
                <a:cs typeface="+mn-lt"/>
              </a:rPr>
              <a:t>It should start with the uppercase letter.</a:t>
            </a:r>
          </a:p>
          <a:p>
            <a:r>
              <a:rPr lang="en-US" sz="2000" dirty="0">
                <a:ea typeface="+mn-lt"/>
                <a:cs typeface="+mn-lt"/>
              </a:rPr>
              <a:t>It should be an adjective such as Runnable, Remote, ActionListener.</a:t>
            </a:r>
          </a:p>
          <a:p>
            <a:r>
              <a:rPr lang="en-US" sz="2000" dirty="0">
                <a:ea typeface="+mn-lt"/>
                <a:cs typeface="+mn-lt"/>
              </a:rPr>
              <a:t>Use appropriate words, instead of acronyms.</a:t>
            </a:r>
          </a:p>
          <a:p>
            <a:pPr marL="0" indent="0">
              <a:buNone/>
            </a:pPr>
            <a:endParaRPr lang="en-US" dirty="0"/>
          </a:p>
        </p:txBody>
      </p:sp>
    </p:spTree>
    <p:extLst>
      <p:ext uri="{BB962C8B-B14F-4D97-AF65-F5344CB8AC3E}">
        <p14:creationId xmlns:p14="http://schemas.microsoft.com/office/powerpoint/2010/main" val="339224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B63-4D91-48B3-80D1-6AEBEDB1E834}"/>
              </a:ext>
            </a:extLst>
          </p:cNvPr>
          <p:cNvSpPr>
            <a:spLocks noGrp="1"/>
          </p:cNvSpPr>
          <p:nvPr>
            <p:ph type="title"/>
          </p:nvPr>
        </p:nvSpPr>
        <p:spPr/>
        <p:txBody>
          <a:bodyPr/>
          <a:lstStyle/>
          <a:p>
            <a:r>
              <a:rPr lang="en-US" b="0" dirty="0">
                <a:ea typeface="+mj-lt"/>
                <a:cs typeface="+mj-lt"/>
              </a:rPr>
              <a:t>Java Naming conventions</a:t>
            </a:r>
          </a:p>
        </p:txBody>
      </p:sp>
      <p:sp>
        <p:nvSpPr>
          <p:cNvPr id="3" name="Content Placeholder 2">
            <a:extLst>
              <a:ext uri="{FF2B5EF4-FFF2-40B4-BE49-F238E27FC236}">
                <a16:creationId xmlns:a16="http://schemas.microsoft.com/office/drawing/2014/main" id="{1F76CDD1-B365-4622-8D98-2EEE4EC84C61}"/>
              </a:ext>
            </a:extLst>
          </p:cNvPr>
          <p:cNvSpPr>
            <a:spLocks noGrp="1"/>
          </p:cNvSpPr>
          <p:nvPr>
            <p:ph idx="1"/>
          </p:nvPr>
        </p:nvSpPr>
        <p:spPr/>
        <p:txBody>
          <a:bodyPr/>
          <a:lstStyle/>
          <a:p>
            <a:pPr>
              <a:buNone/>
            </a:pPr>
            <a:r>
              <a:rPr lang="en-US" sz="2000" b="1" dirty="0"/>
              <a:t>Method</a:t>
            </a:r>
          </a:p>
          <a:p>
            <a:pPr>
              <a:buFont typeface="Wingdings 2"/>
            </a:pPr>
            <a:r>
              <a:rPr lang="en-US" sz="2000" dirty="0">
                <a:ea typeface="+mn-lt"/>
                <a:cs typeface="+mn-lt"/>
              </a:rPr>
              <a:t>It should start with lowercase letter.</a:t>
            </a:r>
          </a:p>
          <a:p>
            <a:pPr>
              <a:buFont typeface="Wingdings 2"/>
            </a:pPr>
            <a:r>
              <a:rPr lang="en-US" sz="2000" dirty="0">
                <a:ea typeface="+mn-lt"/>
                <a:cs typeface="+mn-lt"/>
              </a:rPr>
              <a:t>It should be a verb such as main(), print(), </a:t>
            </a:r>
            <a:r>
              <a:rPr lang="en-US" sz="2000" dirty="0" err="1">
                <a:ea typeface="+mn-lt"/>
                <a:cs typeface="+mn-lt"/>
              </a:rPr>
              <a:t>println</a:t>
            </a:r>
            <a:r>
              <a:rPr lang="en-US" sz="2000" dirty="0">
                <a:ea typeface="+mn-lt"/>
                <a:cs typeface="+mn-lt"/>
              </a:rPr>
              <a:t>().</a:t>
            </a:r>
            <a:endParaRPr lang="en-US" sz="2000" dirty="0"/>
          </a:p>
          <a:p>
            <a:pPr>
              <a:buFont typeface="Wingdings 2"/>
            </a:pPr>
            <a:r>
              <a:rPr lang="en-US" sz="2000" dirty="0">
                <a:ea typeface="+mn-lt"/>
                <a:cs typeface="+mn-lt"/>
              </a:rPr>
              <a:t>If the name contains multiple words, start it with a lowercase letter followed by an uppercase letter such as </a:t>
            </a:r>
            <a:r>
              <a:rPr lang="en-US" sz="2000" dirty="0" err="1">
                <a:ea typeface="+mn-lt"/>
                <a:cs typeface="+mn-lt"/>
              </a:rPr>
              <a:t>actionPerformed</a:t>
            </a:r>
            <a:r>
              <a:rPr lang="en-US" sz="2000" dirty="0">
                <a:ea typeface="+mn-lt"/>
                <a:cs typeface="+mn-lt"/>
              </a:rPr>
              <a:t>().</a:t>
            </a:r>
            <a:endParaRPr lang="en-US" dirty="0"/>
          </a:p>
          <a:p>
            <a:pPr marL="0" indent="0">
              <a:buNone/>
            </a:pPr>
            <a:endParaRPr lang="en-US" dirty="0">
              <a:ea typeface="+mn-lt"/>
              <a:cs typeface="+mn-lt"/>
            </a:endParaRPr>
          </a:p>
        </p:txBody>
      </p:sp>
    </p:spTree>
    <p:extLst>
      <p:ext uri="{BB962C8B-B14F-4D97-AF65-F5344CB8AC3E}">
        <p14:creationId xmlns:p14="http://schemas.microsoft.com/office/powerpoint/2010/main" val="124928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B63-4D91-48B3-80D1-6AEBEDB1E834}"/>
              </a:ext>
            </a:extLst>
          </p:cNvPr>
          <p:cNvSpPr>
            <a:spLocks noGrp="1"/>
          </p:cNvSpPr>
          <p:nvPr>
            <p:ph type="title"/>
          </p:nvPr>
        </p:nvSpPr>
        <p:spPr/>
        <p:txBody>
          <a:bodyPr/>
          <a:lstStyle/>
          <a:p>
            <a:r>
              <a:rPr lang="en-US" b="0" dirty="0">
                <a:ea typeface="+mj-lt"/>
                <a:cs typeface="+mj-lt"/>
              </a:rPr>
              <a:t>Java Naming conventions</a:t>
            </a:r>
          </a:p>
        </p:txBody>
      </p:sp>
      <p:sp>
        <p:nvSpPr>
          <p:cNvPr id="3" name="Content Placeholder 2">
            <a:extLst>
              <a:ext uri="{FF2B5EF4-FFF2-40B4-BE49-F238E27FC236}">
                <a16:creationId xmlns:a16="http://schemas.microsoft.com/office/drawing/2014/main" id="{1F76CDD1-B365-4622-8D98-2EEE4EC84C61}"/>
              </a:ext>
            </a:extLst>
          </p:cNvPr>
          <p:cNvSpPr>
            <a:spLocks noGrp="1"/>
          </p:cNvSpPr>
          <p:nvPr>
            <p:ph idx="1"/>
          </p:nvPr>
        </p:nvSpPr>
        <p:spPr/>
        <p:txBody>
          <a:bodyPr/>
          <a:lstStyle/>
          <a:p>
            <a:pPr>
              <a:buNone/>
            </a:pPr>
            <a:r>
              <a:rPr lang="en-US" sz="2000" b="1" dirty="0"/>
              <a:t>Variable</a:t>
            </a:r>
          </a:p>
          <a:p>
            <a:pPr>
              <a:buFont typeface="Wingdings 2"/>
            </a:pPr>
            <a:r>
              <a:rPr lang="en-US" sz="2000" dirty="0">
                <a:ea typeface="+mn-lt"/>
                <a:cs typeface="+mn-lt"/>
              </a:rPr>
              <a:t>It should start with a lowercase letter such as id, name.</a:t>
            </a:r>
          </a:p>
          <a:p>
            <a:pPr>
              <a:buFont typeface="Wingdings 2"/>
            </a:pPr>
            <a:r>
              <a:rPr lang="en-US" sz="2000" dirty="0">
                <a:ea typeface="+mn-lt"/>
                <a:cs typeface="+mn-lt"/>
              </a:rPr>
              <a:t>It should not start with the special characters like &amp; (ampersand), $ (dollar), _ (underscore).</a:t>
            </a:r>
            <a:endParaRPr lang="en-US" sz="2000" dirty="0"/>
          </a:p>
          <a:p>
            <a:pPr>
              <a:buFont typeface="Wingdings 2"/>
            </a:pPr>
            <a:r>
              <a:rPr lang="en-US" sz="2000" dirty="0">
                <a:ea typeface="+mn-lt"/>
                <a:cs typeface="+mn-lt"/>
              </a:rPr>
              <a:t>If the name contains multiple words, start it with the lowercase letter followed by an uppercase letter such as </a:t>
            </a:r>
            <a:r>
              <a:rPr lang="en-US" sz="2000" dirty="0" err="1">
                <a:ea typeface="+mn-lt"/>
                <a:cs typeface="+mn-lt"/>
              </a:rPr>
              <a:t>firstName</a:t>
            </a:r>
            <a:r>
              <a:rPr lang="en-US" sz="2000" dirty="0">
                <a:ea typeface="+mn-lt"/>
                <a:cs typeface="+mn-lt"/>
              </a:rPr>
              <a:t>, </a:t>
            </a:r>
            <a:r>
              <a:rPr lang="en-US" sz="2000" dirty="0" err="1">
                <a:ea typeface="+mn-lt"/>
                <a:cs typeface="+mn-lt"/>
              </a:rPr>
              <a:t>lastName</a:t>
            </a:r>
            <a:r>
              <a:rPr lang="en-US" sz="2000" dirty="0">
                <a:ea typeface="+mn-lt"/>
                <a:cs typeface="+mn-lt"/>
              </a:rPr>
              <a:t>.</a:t>
            </a:r>
            <a:endParaRPr lang="en-US" sz="2000" dirty="0"/>
          </a:p>
          <a:p>
            <a:pPr>
              <a:buFont typeface="Wingdings 2"/>
            </a:pPr>
            <a:r>
              <a:rPr lang="en-US" sz="2000" dirty="0">
                <a:ea typeface="+mn-lt"/>
                <a:cs typeface="+mn-lt"/>
              </a:rPr>
              <a:t>Avoid using one-character variables such as x, y, z.</a:t>
            </a:r>
            <a:endParaRPr lang="en-US" sz="2000" dirty="0"/>
          </a:p>
          <a:p>
            <a:pPr marL="0" indent="0">
              <a:buNone/>
            </a:pPr>
            <a:endParaRPr lang="en-US" dirty="0"/>
          </a:p>
        </p:txBody>
      </p:sp>
    </p:spTree>
    <p:extLst>
      <p:ext uri="{BB962C8B-B14F-4D97-AF65-F5344CB8AC3E}">
        <p14:creationId xmlns:p14="http://schemas.microsoft.com/office/powerpoint/2010/main" val="2239845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TotalTime>
  <Words>1945</Words>
  <Application>Microsoft Office PowerPoint</Application>
  <PresentationFormat>Widescreen</PresentationFormat>
  <Paragraphs>222</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Gothic</vt:lpstr>
      <vt:lpstr>times new roman</vt:lpstr>
      <vt:lpstr>Wingdings 2</vt:lpstr>
      <vt:lpstr>Quotable</vt:lpstr>
      <vt:lpstr>Java Core – OOP part 1</vt:lpstr>
      <vt:lpstr>Agenda</vt:lpstr>
      <vt:lpstr>Java OOPs Concepts</vt:lpstr>
      <vt:lpstr>Java OOPs Concepts</vt:lpstr>
      <vt:lpstr>Java OOPs Concepts</vt:lpstr>
      <vt:lpstr>Java Naming conventions</vt:lpstr>
      <vt:lpstr>Java Naming conventions</vt:lpstr>
      <vt:lpstr>Java Naming conventions</vt:lpstr>
      <vt:lpstr>Java Naming conventions</vt:lpstr>
      <vt:lpstr>Java Naming conventions</vt:lpstr>
      <vt:lpstr>Java Naming conventions</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Objects and Classes in Java</vt:lpstr>
      <vt:lpstr>Constructors in Java</vt:lpstr>
      <vt:lpstr>Rules for creating Java constructor</vt:lpstr>
      <vt:lpstr>Types of Java constructors</vt:lpstr>
      <vt:lpstr>Java Default Constructor</vt:lpstr>
      <vt:lpstr>Java Parameterized Constructor</vt:lpstr>
      <vt:lpstr>Constructor Overloading in Java</vt:lpstr>
      <vt:lpstr>Difference between constructor and method in Java</vt:lpstr>
      <vt:lpstr>Java static keyword</vt:lpstr>
      <vt:lpstr>Java static variable</vt:lpstr>
      <vt:lpstr>Java static method</vt:lpstr>
      <vt:lpstr>Java static method</vt:lpstr>
      <vt:lpstr>Java static block</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Long Vo</cp:lastModifiedBy>
  <cp:revision>458</cp:revision>
  <dcterms:created xsi:type="dcterms:W3CDTF">2014-08-26T23:49:58Z</dcterms:created>
  <dcterms:modified xsi:type="dcterms:W3CDTF">2019-07-11T15:48:22Z</dcterms:modified>
</cp:coreProperties>
</file>