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1"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9DCF-F140-4964-8B1F-BC3E41CBDBCC}"/>
              </a:ext>
            </a:extLst>
          </p:cNvPr>
          <p:cNvSpPr>
            <a:spLocks noGrp="1"/>
          </p:cNvSpPr>
          <p:nvPr>
            <p:ph type="ctrTitle"/>
          </p:nvPr>
        </p:nvSpPr>
        <p:spPr/>
        <p:txBody>
          <a:bodyPr/>
          <a:lstStyle/>
          <a:p>
            <a:r>
              <a:rPr lang="en-US" dirty="0"/>
              <a:t>Java Core – OOP part 2</a:t>
            </a:r>
          </a:p>
        </p:txBody>
      </p:sp>
      <p:sp>
        <p:nvSpPr>
          <p:cNvPr id="3" name="Subtitle 2">
            <a:extLst>
              <a:ext uri="{FF2B5EF4-FFF2-40B4-BE49-F238E27FC236}">
                <a16:creationId xmlns:a16="http://schemas.microsoft.com/office/drawing/2014/main" id="{ED8A1A38-961F-4C36-8893-4D5D1800D3A0}"/>
              </a:ext>
            </a:extLst>
          </p:cNvPr>
          <p:cNvSpPr>
            <a:spLocks noGrp="1"/>
          </p:cNvSpPr>
          <p:nvPr>
            <p:ph type="subTitle" idx="1"/>
          </p:nvPr>
        </p:nvSpPr>
        <p:spPr/>
        <p:txBody>
          <a:bodyPr/>
          <a:lstStyle/>
          <a:p>
            <a:pPr algn="r"/>
            <a:r>
              <a:rPr lang="en-US" dirty="0"/>
              <a:t>Vo Hoang Long (Lead Engineering – TBV </a:t>
            </a:r>
            <a:r>
              <a:rPr lang="en-US" dirty="0" err="1"/>
              <a:t>TechGroup</a:t>
            </a:r>
            <a:r>
              <a:rPr lang="en-US" dirty="0"/>
              <a:t>)</a:t>
            </a:r>
          </a:p>
        </p:txBody>
      </p:sp>
    </p:spTree>
    <p:extLst>
      <p:ext uri="{BB962C8B-B14F-4D97-AF65-F5344CB8AC3E}">
        <p14:creationId xmlns:p14="http://schemas.microsoft.com/office/powerpoint/2010/main" val="246146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7387-1A92-4401-92F7-823E559E14CD}"/>
              </a:ext>
            </a:extLst>
          </p:cNvPr>
          <p:cNvSpPr>
            <a:spLocks noGrp="1"/>
          </p:cNvSpPr>
          <p:nvPr>
            <p:ph type="title"/>
          </p:nvPr>
        </p:nvSpPr>
        <p:spPr/>
        <p:txBody>
          <a:bodyPr/>
          <a:lstStyle/>
          <a:p>
            <a:r>
              <a:rPr lang="en-US" b="0" dirty="0"/>
              <a:t>Inheritance in Java</a:t>
            </a:r>
            <a:endParaRPr lang="en-US" dirty="0"/>
          </a:p>
        </p:txBody>
      </p:sp>
      <p:sp>
        <p:nvSpPr>
          <p:cNvPr id="3" name="Content Placeholder 2">
            <a:extLst>
              <a:ext uri="{FF2B5EF4-FFF2-40B4-BE49-F238E27FC236}">
                <a16:creationId xmlns:a16="http://schemas.microsoft.com/office/drawing/2014/main" id="{EF0641D5-1124-490B-8FE0-B67980F86BA5}"/>
              </a:ext>
            </a:extLst>
          </p:cNvPr>
          <p:cNvSpPr>
            <a:spLocks noGrp="1"/>
          </p:cNvSpPr>
          <p:nvPr>
            <p:ph idx="1"/>
          </p:nvPr>
        </p:nvSpPr>
        <p:spPr/>
        <p:txBody>
          <a:bodyPr/>
          <a:lstStyle/>
          <a:p>
            <a:pPr marL="0" indent="0">
              <a:buNone/>
            </a:pPr>
            <a:r>
              <a:rPr lang="en-US" b="1" dirty="0"/>
              <a:t>Diamond Problem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098" name="Picture 2" descr="Káº¿t quáº£ hÃ¬nh áº£nh cho diamond problem">
            <a:extLst>
              <a:ext uri="{FF2B5EF4-FFF2-40B4-BE49-F238E27FC236}">
                <a16:creationId xmlns:a16="http://schemas.microsoft.com/office/drawing/2014/main" id="{9B6F3E86-23C5-454C-BADE-1DDAE56F4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4" y="3357563"/>
            <a:ext cx="54292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D14B-206D-4B24-9D47-5B44329957E5}"/>
              </a:ext>
            </a:extLst>
          </p:cNvPr>
          <p:cNvSpPr>
            <a:spLocks noGrp="1"/>
          </p:cNvSpPr>
          <p:nvPr>
            <p:ph type="title"/>
          </p:nvPr>
        </p:nvSpPr>
        <p:spPr/>
        <p:txBody>
          <a:bodyPr/>
          <a:lstStyle/>
          <a:p>
            <a:r>
              <a:rPr lang="en-US" dirty="0"/>
              <a:t>Java Polymorphism</a:t>
            </a:r>
          </a:p>
        </p:txBody>
      </p:sp>
      <p:sp>
        <p:nvSpPr>
          <p:cNvPr id="3" name="Content Placeholder 2">
            <a:extLst>
              <a:ext uri="{FF2B5EF4-FFF2-40B4-BE49-F238E27FC236}">
                <a16:creationId xmlns:a16="http://schemas.microsoft.com/office/drawing/2014/main" id="{95BE43AA-C47C-4479-AD8C-84F580F21478}"/>
              </a:ext>
            </a:extLst>
          </p:cNvPr>
          <p:cNvSpPr>
            <a:spLocks noGrp="1"/>
          </p:cNvSpPr>
          <p:nvPr>
            <p:ph idx="1"/>
          </p:nvPr>
        </p:nvSpPr>
        <p:spPr/>
        <p:txBody>
          <a:bodyPr/>
          <a:lstStyle/>
          <a:p>
            <a:r>
              <a:rPr lang="en-US" b="1" dirty="0"/>
              <a:t>Polymorphism in Java</a:t>
            </a:r>
            <a:r>
              <a:rPr lang="en-US" dirty="0"/>
              <a:t> is a concept by which we can perform a </a:t>
            </a:r>
            <a:r>
              <a:rPr lang="en-US" i="1" dirty="0"/>
              <a:t>single action in different ways</a:t>
            </a:r>
            <a:r>
              <a:rPr lang="en-US" dirty="0"/>
              <a:t>. Polymorphism is derived from 2 Greek words: poly and morphs. The word "poly" means many and "morphs" means forms. So polymorphism means many forms.</a:t>
            </a:r>
          </a:p>
          <a:p>
            <a:r>
              <a:rPr lang="en-US" dirty="0"/>
              <a:t>There are two types of polymorphism in Java: compile-time polymorphism and runtime polymorphism. We can perform polymorphism in java by method overloading and method overriding.</a:t>
            </a:r>
          </a:p>
        </p:txBody>
      </p:sp>
    </p:spTree>
    <p:extLst>
      <p:ext uri="{BB962C8B-B14F-4D97-AF65-F5344CB8AC3E}">
        <p14:creationId xmlns:p14="http://schemas.microsoft.com/office/powerpoint/2010/main" val="206607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D14B-206D-4B24-9D47-5B44329957E5}"/>
              </a:ext>
            </a:extLst>
          </p:cNvPr>
          <p:cNvSpPr>
            <a:spLocks noGrp="1"/>
          </p:cNvSpPr>
          <p:nvPr>
            <p:ph type="title"/>
          </p:nvPr>
        </p:nvSpPr>
        <p:spPr/>
        <p:txBody>
          <a:bodyPr/>
          <a:lstStyle/>
          <a:p>
            <a:r>
              <a:rPr lang="en-US" b="0" dirty="0"/>
              <a:t>Method Overloading in Java</a:t>
            </a:r>
          </a:p>
        </p:txBody>
      </p:sp>
      <p:sp>
        <p:nvSpPr>
          <p:cNvPr id="3" name="Content Placeholder 2">
            <a:extLst>
              <a:ext uri="{FF2B5EF4-FFF2-40B4-BE49-F238E27FC236}">
                <a16:creationId xmlns:a16="http://schemas.microsoft.com/office/drawing/2014/main" id="{95BE43AA-C47C-4479-AD8C-84F580F21478}"/>
              </a:ext>
            </a:extLst>
          </p:cNvPr>
          <p:cNvSpPr>
            <a:spLocks noGrp="1"/>
          </p:cNvSpPr>
          <p:nvPr>
            <p:ph idx="1"/>
          </p:nvPr>
        </p:nvSpPr>
        <p:spPr>
          <a:xfrm>
            <a:off x="818712" y="2222287"/>
            <a:ext cx="10554574" cy="4317058"/>
          </a:xfrm>
        </p:spPr>
        <p:txBody>
          <a:bodyPr>
            <a:normAutofit/>
          </a:bodyPr>
          <a:lstStyle/>
          <a:p>
            <a:r>
              <a:rPr lang="en-US" dirty="0"/>
              <a:t>If a class has multiple methods having same name but different in parameters, it is known as </a:t>
            </a:r>
            <a:r>
              <a:rPr lang="en-US" b="1" dirty="0"/>
              <a:t>Method Overloading</a:t>
            </a:r>
            <a:r>
              <a:rPr lang="en-US" dirty="0"/>
              <a:t>.</a:t>
            </a:r>
          </a:p>
          <a:p>
            <a:r>
              <a:rPr lang="en-US" dirty="0"/>
              <a:t>If we have to perform only one operation, having same name of the methods increases the readability of the program.</a:t>
            </a:r>
          </a:p>
          <a:p>
            <a:pPr marL="0" indent="0">
              <a:buNone/>
            </a:pPr>
            <a:r>
              <a:rPr lang="en-US" b="1" dirty="0"/>
              <a:t>Advantage of method overloading</a:t>
            </a:r>
          </a:p>
          <a:p>
            <a:r>
              <a:rPr lang="en-US" dirty="0"/>
              <a:t>Method overloading </a:t>
            </a:r>
            <a:r>
              <a:rPr lang="en-US" i="1" dirty="0"/>
              <a:t>increases the readability of the program</a:t>
            </a:r>
            <a:r>
              <a:rPr lang="en-US" dirty="0"/>
              <a:t>.</a:t>
            </a:r>
          </a:p>
          <a:p>
            <a:r>
              <a:rPr lang="en-US" dirty="0"/>
              <a:t>Different ways to overload the method</a:t>
            </a:r>
          </a:p>
          <a:p>
            <a:pPr marL="0" indent="0">
              <a:buNone/>
            </a:pPr>
            <a:r>
              <a:rPr lang="en-US" b="1" dirty="0"/>
              <a:t>There are two ways to overload the method in java</a:t>
            </a:r>
          </a:p>
          <a:p>
            <a:r>
              <a:rPr lang="en-US" dirty="0"/>
              <a:t>By changing number of arguments</a:t>
            </a:r>
          </a:p>
          <a:p>
            <a:r>
              <a:rPr lang="en-US" dirty="0"/>
              <a:t>By changing the data type</a:t>
            </a:r>
          </a:p>
          <a:p>
            <a:pPr marL="0" indent="0">
              <a:buNone/>
            </a:pPr>
            <a:r>
              <a:rPr lang="en-US" b="1" dirty="0">
                <a:solidFill>
                  <a:schemeClr val="accent4">
                    <a:lumMod val="60000"/>
                    <a:lumOff val="40000"/>
                  </a:schemeClr>
                </a:solidFill>
              </a:rPr>
              <a:t>In java, Method Overloading is not possible by changing the return type of the method only.</a:t>
            </a:r>
          </a:p>
        </p:txBody>
      </p:sp>
    </p:spTree>
    <p:extLst>
      <p:ext uri="{BB962C8B-B14F-4D97-AF65-F5344CB8AC3E}">
        <p14:creationId xmlns:p14="http://schemas.microsoft.com/office/powerpoint/2010/main" val="287830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CA64-CBED-454A-93E4-43832DBD6A0E}"/>
              </a:ext>
            </a:extLst>
          </p:cNvPr>
          <p:cNvSpPr>
            <a:spLocks noGrp="1"/>
          </p:cNvSpPr>
          <p:nvPr>
            <p:ph type="title"/>
          </p:nvPr>
        </p:nvSpPr>
        <p:spPr/>
        <p:txBody>
          <a:bodyPr/>
          <a:lstStyle/>
          <a:p>
            <a:r>
              <a:rPr lang="en-US" b="0" dirty="0"/>
              <a:t>Method Overloading in Java</a:t>
            </a:r>
            <a:endParaRPr lang="en-US" dirty="0"/>
          </a:p>
        </p:txBody>
      </p:sp>
      <p:sp>
        <p:nvSpPr>
          <p:cNvPr id="3" name="Content Placeholder 2">
            <a:extLst>
              <a:ext uri="{FF2B5EF4-FFF2-40B4-BE49-F238E27FC236}">
                <a16:creationId xmlns:a16="http://schemas.microsoft.com/office/drawing/2014/main" id="{F3077A32-F5A8-43E0-B3FE-23BB9A155266}"/>
              </a:ext>
            </a:extLst>
          </p:cNvPr>
          <p:cNvSpPr>
            <a:spLocks noGrp="1"/>
          </p:cNvSpPr>
          <p:nvPr>
            <p:ph idx="1"/>
          </p:nvPr>
        </p:nvSpPr>
        <p:spPr>
          <a:xfrm>
            <a:off x="818712" y="2222287"/>
            <a:ext cx="10554574" cy="4289349"/>
          </a:xfrm>
        </p:spPr>
        <p:txBody>
          <a:bodyPr>
            <a:normAutofit/>
          </a:bodyPr>
          <a:lstStyle/>
          <a:p>
            <a:r>
              <a:rPr lang="en-US" dirty="0"/>
              <a:t>Method Overloading: changing no. of arguments</a:t>
            </a:r>
          </a:p>
          <a:p>
            <a:r>
              <a:rPr lang="en-US" dirty="0"/>
              <a:t>Method Overloading: changing data type of arguments</a:t>
            </a:r>
          </a:p>
          <a:p>
            <a:pPr marL="0" indent="0">
              <a:buNone/>
            </a:pPr>
            <a:endParaRPr lang="en-US" dirty="0"/>
          </a:p>
          <a:p>
            <a:pPr marL="0" indent="0">
              <a:buNone/>
            </a:pPr>
            <a:r>
              <a:rPr lang="en-US" dirty="0"/>
              <a:t>Why Method Overloading is not possible by changing the return type of method only?</a:t>
            </a:r>
          </a:p>
          <a:p>
            <a:r>
              <a:rPr lang="en-US" dirty="0"/>
              <a:t>In java, method overloading is not possible by changing the return type of the method only because of ambiguity.</a:t>
            </a:r>
          </a:p>
          <a:p>
            <a:pPr marL="0" indent="0">
              <a:buNone/>
            </a:pPr>
            <a:r>
              <a:rPr lang="en-US" dirty="0"/>
              <a:t>Can we overload java main() method?</a:t>
            </a:r>
          </a:p>
          <a:p>
            <a:r>
              <a:rPr lang="en-US" dirty="0"/>
              <a:t>Yes, by method overloading. You can have any number of main methods in a class by method overloading. But JVM calls main() method which receives string array as arguments only</a:t>
            </a:r>
          </a:p>
          <a:p>
            <a:endParaRPr lang="en-US" dirty="0"/>
          </a:p>
          <a:p>
            <a:pPr marL="0" indent="0">
              <a:buNone/>
            </a:pPr>
            <a:endParaRPr lang="en-US" dirty="0"/>
          </a:p>
        </p:txBody>
      </p:sp>
    </p:spTree>
    <p:extLst>
      <p:ext uri="{BB962C8B-B14F-4D97-AF65-F5344CB8AC3E}">
        <p14:creationId xmlns:p14="http://schemas.microsoft.com/office/powerpoint/2010/main" val="284591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8792-25BA-4F5F-A373-1DF95BB86FD9}"/>
              </a:ext>
            </a:extLst>
          </p:cNvPr>
          <p:cNvSpPr>
            <a:spLocks noGrp="1"/>
          </p:cNvSpPr>
          <p:nvPr>
            <p:ph type="title"/>
          </p:nvPr>
        </p:nvSpPr>
        <p:spPr/>
        <p:txBody>
          <a:bodyPr/>
          <a:lstStyle/>
          <a:p>
            <a:r>
              <a:rPr lang="en-US" b="0" dirty="0"/>
              <a:t>Method Overriding in Java</a:t>
            </a:r>
            <a:endParaRPr lang="en-US" dirty="0"/>
          </a:p>
        </p:txBody>
      </p:sp>
      <p:sp>
        <p:nvSpPr>
          <p:cNvPr id="3" name="Content Placeholder 2">
            <a:extLst>
              <a:ext uri="{FF2B5EF4-FFF2-40B4-BE49-F238E27FC236}">
                <a16:creationId xmlns:a16="http://schemas.microsoft.com/office/drawing/2014/main" id="{82E827DE-3434-4A92-B5B7-191E9311E646}"/>
              </a:ext>
            </a:extLst>
          </p:cNvPr>
          <p:cNvSpPr>
            <a:spLocks noGrp="1"/>
          </p:cNvSpPr>
          <p:nvPr>
            <p:ph idx="1"/>
          </p:nvPr>
        </p:nvSpPr>
        <p:spPr/>
        <p:txBody>
          <a:bodyPr/>
          <a:lstStyle/>
          <a:p>
            <a:r>
              <a:rPr lang="en-US" dirty="0"/>
              <a:t>If subclass (child class) has the same method as declared in the parent class, it is known as </a:t>
            </a:r>
            <a:r>
              <a:rPr lang="en-US" b="1" dirty="0"/>
              <a:t>method overriding in Java</a:t>
            </a:r>
            <a:r>
              <a:rPr lang="en-US" dirty="0"/>
              <a:t>.</a:t>
            </a:r>
          </a:p>
          <a:p>
            <a:r>
              <a:rPr lang="en-US" dirty="0"/>
              <a:t>In other words, If a subclass provides the specific implementation of the method that has been declared by one of its parent class, it is known as method overriding.</a:t>
            </a:r>
          </a:p>
          <a:p>
            <a:pPr marL="0" indent="0">
              <a:buNone/>
            </a:pPr>
            <a:r>
              <a:rPr lang="en-US" b="1" dirty="0"/>
              <a:t>Usage of Java Method Overriding</a:t>
            </a:r>
          </a:p>
          <a:p>
            <a:r>
              <a:rPr lang="en-US" dirty="0"/>
              <a:t>Method overriding is used to provide the specific implementation of a method which is already provided by its superclass.</a:t>
            </a:r>
          </a:p>
          <a:p>
            <a:r>
              <a:rPr lang="en-US" dirty="0"/>
              <a:t>Method overriding is used for runtime polymorphism</a:t>
            </a:r>
          </a:p>
        </p:txBody>
      </p:sp>
    </p:spTree>
    <p:extLst>
      <p:ext uri="{BB962C8B-B14F-4D97-AF65-F5344CB8AC3E}">
        <p14:creationId xmlns:p14="http://schemas.microsoft.com/office/powerpoint/2010/main" val="31968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DAC3-2B29-47C3-A9B6-31DD47916B45}"/>
              </a:ext>
            </a:extLst>
          </p:cNvPr>
          <p:cNvSpPr>
            <a:spLocks noGrp="1"/>
          </p:cNvSpPr>
          <p:nvPr>
            <p:ph type="title"/>
          </p:nvPr>
        </p:nvSpPr>
        <p:spPr/>
        <p:txBody>
          <a:bodyPr/>
          <a:lstStyle/>
          <a:p>
            <a:r>
              <a:rPr lang="en-US" b="0" dirty="0"/>
              <a:t>Method Overriding in Java</a:t>
            </a:r>
            <a:endParaRPr lang="en-US" dirty="0"/>
          </a:p>
        </p:txBody>
      </p:sp>
      <p:sp>
        <p:nvSpPr>
          <p:cNvPr id="3" name="Content Placeholder 2">
            <a:extLst>
              <a:ext uri="{FF2B5EF4-FFF2-40B4-BE49-F238E27FC236}">
                <a16:creationId xmlns:a16="http://schemas.microsoft.com/office/drawing/2014/main" id="{7BF074E7-5703-4FA6-AA65-32935B1571F8}"/>
              </a:ext>
            </a:extLst>
          </p:cNvPr>
          <p:cNvSpPr>
            <a:spLocks noGrp="1"/>
          </p:cNvSpPr>
          <p:nvPr>
            <p:ph sz="half" idx="1"/>
          </p:nvPr>
        </p:nvSpPr>
        <p:spPr/>
        <p:txBody>
          <a:bodyPr/>
          <a:lstStyle/>
          <a:p>
            <a:pPr marL="0" indent="0">
              <a:buNone/>
            </a:pPr>
            <a:r>
              <a:rPr lang="en-US" dirty="0"/>
              <a:t>Rules for Java Method Overriding</a:t>
            </a:r>
          </a:p>
          <a:p>
            <a:r>
              <a:rPr lang="en-US" dirty="0"/>
              <a:t>The method must have the same name as in the parent class</a:t>
            </a:r>
          </a:p>
          <a:p>
            <a:r>
              <a:rPr lang="en-US" dirty="0"/>
              <a:t>The method must have the same parameter as in the parent class.</a:t>
            </a:r>
          </a:p>
          <a:p>
            <a:r>
              <a:rPr lang="en-US" dirty="0"/>
              <a:t>There must be an IS-A relationship (inheritance).</a:t>
            </a:r>
          </a:p>
        </p:txBody>
      </p:sp>
      <p:pic>
        <p:nvPicPr>
          <p:cNvPr id="6146" name="Picture 2" descr="Java Rules for Method Overriding">
            <a:extLst>
              <a:ext uri="{FF2B5EF4-FFF2-40B4-BE49-F238E27FC236}">
                <a16:creationId xmlns:a16="http://schemas.microsoft.com/office/drawing/2014/main" id="{A5ADCF98-3C55-49AF-97FF-C73B89CA514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59525" y="2222500"/>
            <a:ext cx="5306002" cy="443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4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E27A-927C-46AC-87A9-0A0D4FD56ED5}"/>
              </a:ext>
            </a:extLst>
          </p:cNvPr>
          <p:cNvSpPr>
            <a:spLocks noGrp="1"/>
          </p:cNvSpPr>
          <p:nvPr>
            <p:ph type="title"/>
          </p:nvPr>
        </p:nvSpPr>
        <p:spPr/>
        <p:txBody>
          <a:bodyPr/>
          <a:lstStyle/>
          <a:p>
            <a:r>
              <a:rPr lang="en-US" b="0" dirty="0"/>
              <a:t>Method Overriding in Java</a:t>
            </a:r>
            <a:endParaRPr lang="en-US" dirty="0"/>
          </a:p>
        </p:txBody>
      </p:sp>
      <p:sp>
        <p:nvSpPr>
          <p:cNvPr id="5" name="Content Placeholder 4">
            <a:extLst>
              <a:ext uri="{FF2B5EF4-FFF2-40B4-BE49-F238E27FC236}">
                <a16:creationId xmlns:a16="http://schemas.microsoft.com/office/drawing/2014/main" id="{7134D267-2ED0-4F9A-BFC2-3E42E41CF758}"/>
              </a:ext>
            </a:extLst>
          </p:cNvPr>
          <p:cNvSpPr>
            <a:spLocks noGrp="1"/>
          </p:cNvSpPr>
          <p:nvPr>
            <p:ph idx="1"/>
          </p:nvPr>
        </p:nvSpPr>
        <p:spPr/>
        <p:txBody>
          <a:bodyPr/>
          <a:lstStyle/>
          <a:p>
            <a:pPr marL="0" indent="0">
              <a:buNone/>
            </a:pPr>
            <a:r>
              <a:rPr lang="en-US" b="1" dirty="0"/>
              <a:t>Example of method overriding</a:t>
            </a:r>
          </a:p>
          <a:p>
            <a:r>
              <a:rPr lang="en-US" dirty="0"/>
              <a:t>In this example, we have defined the run method in the subclass as defined in the parent class but it has some specific implementation. The name and parameter of the method are the same, and there is IS-A relationship between the classes, so there is method overriding.</a:t>
            </a:r>
          </a:p>
          <a:p>
            <a:endParaRPr lang="en-US" dirty="0"/>
          </a:p>
        </p:txBody>
      </p:sp>
    </p:spTree>
    <p:extLst>
      <p:ext uri="{BB962C8B-B14F-4D97-AF65-F5344CB8AC3E}">
        <p14:creationId xmlns:p14="http://schemas.microsoft.com/office/powerpoint/2010/main" val="206849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E27A-927C-46AC-87A9-0A0D4FD56ED5}"/>
              </a:ext>
            </a:extLst>
          </p:cNvPr>
          <p:cNvSpPr>
            <a:spLocks noGrp="1"/>
          </p:cNvSpPr>
          <p:nvPr>
            <p:ph type="title"/>
          </p:nvPr>
        </p:nvSpPr>
        <p:spPr/>
        <p:txBody>
          <a:bodyPr/>
          <a:lstStyle/>
          <a:p>
            <a:r>
              <a:rPr lang="en-US" b="0" dirty="0"/>
              <a:t>Method Overriding in Java</a:t>
            </a:r>
            <a:endParaRPr lang="en-US" dirty="0"/>
          </a:p>
        </p:txBody>
      </p:sp>
      <p:sp>
        <p:nvSpPr>
          <p:cNvPr id="5" name="Content Placeholder 4">
            <a:extLst>
              <a:ext uri="{FF2B5EF4-FFF2-40B4-BE49-F238E27FC236}">
                <a16:creationId xmlns:a16="http://schemas.microsoft.com/office/drawing/2014/main" id="{7134D267-2ED0-4F9A-BFC2-3E42E41CF758}"/>
              </a:ext>
            </a:extLst>
          </p:cNvPr>
          <p:cNvSpPr>
            <a:spLocks noGrp="1"/>
          </p:cNvSpPr>
          <p:nvPr>
            <p:ph idx="1"/>
          </p:nvPr>
        </p:nvSpPr>
        <p:spPr/>
        <p:txBody>
          <a:bodyPr/>
          <a:lstStyle/>
          <a:p>
            <a:pPr marL="0" indent="0">
              <a:buNone/>
            </a:pPr>
            <a:r>
              <a:rPr lang="en-US" b="1" dirty="0"/>
              <a:t>Can we override static method?</a:t>
            </a:r>
          </a:p>
          <a:p>
            <a:r>
              <a:rPr lang="en-US" dirty="0"/>
              <a:t>No, a static method cannot be overridden. It can be proved by runtime polymorphism, so we will learn it later.</a:t>
            </a:r>
          </a:p>
          <a:p>
            <a:pPr marL="0" indent="0">
              <a:buNone/>
            </a:pPr>
            <a:r>
              <a:rPr lang="en-US" b="1" dirty="0"/>
              <a:t>Why can we not override static method?</a:t>
            </a:r>
          </a:p>
          <a:p>
            <a:r>
              <a:rPr lang="en-US" dirty="0"/>
              <a:t>It is because the static method is bound with class whereas instance method is bound with an object. Static belongs to the class area, and an instance belongs to the heap area.</a:t>
            </a:r>
          </a:p>
          <a:p>
            <a:pPr marL="0" indent="0">
              <a:buNone/>
            </a:pPr>
            <a:r>
              <a:rPr lang="en-US" b="1" dirty="0"/>
              <a:t>Can we override java main method?</a:t>
            </a:r>
          </a:p>
          <a:p>
            <a:r>
              <a:rPr lang="en-US" dirty="0"/>
              <a:t>No, because the main is a static method.</a:t>
            </a:r>
          </a:p>
        </p:txBody>
      </p:sp>
    </p:spTree>
    <p:extLst>
      <p:ext uri="{BB962C8B-B14F-4D97-AF65-F5344CB8AC3E}">
        <p14:creationId xmlns:p14="http://schemas.microsoft.com/office/powerpoint/2010/main" val="343054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1B32-CF24-4BE9-828A-F9CF16EC5747}"/>
              </a:ext>
            </a:extLst>
          </p:cNvPr>
          <p:cNvSpPr>
            <a:spLocks noGrp="1"/>
          </p:cNvSpPr>
          <p:nvPr>
            <p:ph type="title"/>
          </p:nvPr>
        </p:nvSpPr>
        <p:spPr/>
        <p:txBody>
          <a:bodyPr/>
          <a:lstStyle/>
          <a:p>
            <a:r>
              <a:rPr lang="en-US" b="0" dirty="0"/>
              <a:t>Method Overriding in Java</a:t>
            </a:r>
            <a:endParaRPr lang="en-US" dirty="0"/>
          </a:p>
        </p:txBody>
      </p:sp>
      <p:graphicFrame>
        <p:nvGraphicFramePr>
          <p:cNvPr id="8" name="Content Placeholder 7">
            <a:extLst>
              <a:ext uri="{FF2B5EF4-FFF2-40B4-BE49-F238E27FC236}">
                <a16:creationId xmlns:a16="http://schemas.microsoft.com/office/drawing/2014/main" id="{FDD93A76-06CB-4D92-9DBB-652D727CBDAC}"/>
              </a:ext>
            </a:extLst>
          </p:cNvPr>
          <p:cNvGraphicFramePr>
            <a:graphicFrameLocks noGrp="1"/>
          </p:cNvGraphicFramePr>
          <p:nvPr>
            <p:ph idx="1"/>
            <p:extLst>
              <p:ext uri="{D42A27DB-BD31-4B8C-83A1-F6EECF244321}">
                <p14:modId xmlns:p14="http://schemas.microsoft.com/office/powerpoint/2010/main" val="1519216571"/>
              </p:ext>
            </p:extLst>
          </p:nvPr>
        </p:nvGraphicFramePr>
        <p:xfrm>
          <a:off x="819150" y="2222500"/>
          <a:ext cx="10553700" cy="454660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1716137296"/>
                    </a:ext>
                  </a:extLst>
                </a:gridCol>
                <a:gridCol w="5276850">
                  <a:extLst>
                    <a:ext uri="{9D8B030D-6E8A-4147-A177-3AD203B41FA5}">
                      <a16:colId xmlns:a16="http://schemas.microsoft.com/office/drawing/2014/main" val="3075645328"/>
                    </a:ext>
                  </a:extLst>
                </a:gridCol>
              </a:tblGrid>
              <a:tr h="374275">
                <a:tc>
                  <a:txBody>
                    <a:bodyPr/>
                    <a:lstStyle/>
                    <a:p>
                      <a:pPr algn="l" fontAlgn="t"/>
                      <a:r>
                        <a:rPr lang="en-US" sz="1700" dirty="0">
                          <a:solidFill>
                            <a:srgbClr val="000000"/>
                          </a:solidFill>
                          <a:effectLst/>
                          <a:latin typeface="+mn-lt"/>
                        </a:rPr>
                        <a:t>Method Overloading</a:t>
                      </a:r>
                    </a:p>
                  </a:txBody>
                  <a:tcPr marL="76200" marR="76200" marT="76200" marB="76200"/>
                </a:tc>
                <a:tc>
                  <a:txBody>
                    <a:bodyPr/>
                    <a:lstStyle/>
                    <a:p>
                      <a:pPr algn="l" fontAlgn="t"/>
                      <a:r>
                        <a:rPr lang="en-US" sz="1700" dirty="0">
                          <a:solidFill>
                            <a:srgbClr val="000000"/>
                          </a:solidFill>
                          <a:effectLst/>
                          <a:latin typeface="+mn-lt"/>
                        </a:rPr>
                        <a:t>Method Overriding</a:t>
                      </a:r>
                    </a:p>
                  </a:txBody>
                  <a:tcPr marL="76200" marR="76200" marT="76200" marB="76200"/>
                </a:tc>
                <a:extLst>
                  <a:ext uri="{0D108BD9-81ED-4DB2-BD59-A6C34878D82A}">
                    <a16:rowId xmlns:a16="http://schemas.microsoft.com/office/drawing/2014/main" val="2114527532"/>
                  </a:ext>
                </a:extLst>
              </a:tr>
              <a:tr h="810928">
                <a:tc>
                  <a:txBody>
                    <a:bodyPr/>
                    <a:lstStyle/>
                    <a:p>
                      <a:pPr algn="l" fontAlgn="t"/>
                      <a:r>
                        <a:rPr lang="en-US" sz="1700" dirty="0">
                          <a:solidFill>
                            <a:srgbClr val="000000"/>
                          </a:solidFill>
                          <a:effectLst/>
                          <a:latin typeface="+mn-lt"/>
                        </a:rPr>
                        <a:t>Method overloading is used </a:t>
                      </a:r>
                      <a:r>
                        <a:rPr lang="en-US" sz="1700" i="1" dirty="0">
                          <a:solidFill>
                            <a:srgbClr val="000000"/>
                          </a:solidFill>
                          <a:effectLst/>
                          <a:latin typeface="+mn-lt"/>
                        </a:rPr>
                        <a:t>to increase the readability</a:t>
                      </a:r>
                      <a:r>
                        <a:rPr lang="en-US" sz="1700" dirty="0">
                          <a:solidFill>
                            <a:srgbClr val="000000"/>
                          </a:solidFill>
                          <a:effectLst/>
                          <a:latin typeface="+mn-lt"/>
                        </a:rPr>
                        <a:t> of the program.</a:t>
                      </a:r>
                    </a:p>
                  </a:txBody>
                  <a:tcPr marL="50800" marR="50800" marT="50800" marB="50800"/>
                </a:tc>
                <a:tc>
                  <a:txBody>
                    <a:bodyPr/>
                    <a:lstStyle/>
                    <a:p>
                      <a:pPr algn="l" fontAlgn="t"/>
                      <a:r>
                        <a:rPr lang="en-US" sz="1700" dirty="0">
                          <a:solidFill>
                            <a:srgbClr val="000000"/>
                          </a:solidFill>
                          <a:effectLst/>
                          <a:latin typeface="+mn-lt"/>
                        </a:rPr>
                        <a:t>Method overriding is used </a:t>
                      </a:r>
                      <a:r>
                        <a:rPr lang="en-US" sz="1700" i="1" dirty="0">
                          <a:solidFill>
                            <a:srgbClr val="000000"/>
                          </a:solidFill>
                          <a:effectLst/>
                          <a:latin typeface="+mn-lt"/>
                        </a:rPr>
                        <a:t>to provide the specific implementation</a:t>
                      </a:r>
                      <a:r>
                        <a:rPr lang="en-US" sz="1700" dirty="0">
                          <a:solidFill>
                            <a:srgbClr val="000000"/>
                          </a:solidFill>
                          <a:effectLst/>
                          <a:latin typeface="+mn-lt"/>
                        </a:rPr>
                        <a:t> of the method that is already provided by its super class.</a:t>
                      </a:r>
                    </a:p>
                  </a:txBody>
                  <a:tcPr marL="50800" marR="50800" marT="50800" marB="50800"/>
                </a:tc>
                <a:extLst>
                  <a:ext uri="{0D108BD9-81ED-4DB2-BD59-A6C34878D82A}">
                    <a16:rowId xmlns:a16="http://schemas.microsoft.com/office/drawing/2014/main" val="66483681"/>
                  </a:ext>
                </a:extLst>
              </a:tr>
              <a:tr h="570323">
                <a:tc>
                  <a:txBody>
                    <a:bodyPr/>
                    <a:lstStyle/>
                    <a:p>
                      <a:pPr algn="l" fontAlgn="t"/>
                      <a:r>
                        <a:rPr lang="en-US" sz="1700" dirty="0">
                          <a:solidFill>
                            <a:srgbClr val="000000"/>
                          </a:solidFill>
                          <a:effectLst/>
                          <a:latin typeface="+mn-lt"/>
                        </a:rPr>
                        <a:t>Method overloading is performed </a:t>
                      </a:r>
                      <a:r>
                        <a:rPr lang="en-US" sz="1700" i="1" dirty="0">
                          <a:solidFill>
                            <a:srgbClr val="000000"/>
                          </a:solidFill>
                          <a:effectLst/>
                          <a:latin typeface="+mn-lt"/>
                        </a:rPr>
                        <a:t>within class</a:t>
                      </a:r>
                      <a:r>
                        <a:rPr lang="en-US" sz="1700" dirty="0">
                          <a:solidFill>
                            <a:srgbClr val="000000"/>
                          </a:solidFill>
                          <a:effectLst/>
                          <a:latin typeface="+mn-lt"/>
                        </a:rPr>
                        <a:t>.</a:t>
                      </a:r>
                    </a:p>
                  </a:txBody>
                  <a:tcPr marL="50800" marR="50800" marT="50800" marB="50800"/>
                </a:tc>
                <a:tc>
                  <a:txBody>
                    <a:bodyPr/>
                    <a:lstStyle/>
                    <a:p>
                      <a:pPr algn="l" fontAlgn="t"/>
                      <a:r>
                        <a:rPr lang="en-US" sz="1700" dirty="0">
                          <a:solidFill>
                            <a:srgbClr val="000000"/>
                          </a:solidFill>
                          <a:effectLst/>
                          <a:latin typeface="+mn-lt"/>
                        </a:rPr>
                        <a:t>Method overriding occurs </a:t>
                      </a:r>
                      <a:r>
                        <a:rPr lang="en-US" sz="1700" i="1" dirty="0">
                          <a:solidFill>
                            <a:srgbClr val="000000"/>
                          </a:solidFill>
                          <a:effectLst/>
                          <a:latin typeface="+mn-lt"/>
                        </a:rPr>
                        <a:t>in two classes </a:t>
                      </a:r>
                      <a:r>
                        <a:rPr lang="en-US" sz="1700" dirty="0">
                          <a:solidFill>
                            <a:srgbClr val="000000"/>
                          </a:solidFill>
                          <a:effectLst/>
                          <a:latin typeface="+mn-lt"/>
                        </a:rPr>
                        <a:t>that have IS-A (inheritance) relationship.</a:t>
                      </a:r>
                    </a:p>
                  </a:txBody>
                  <a:tcPr marL="50800" marR="50800" marT="50800" marB="50800"/>
                </a:tc>
                <a:extLst>
                  <a:ext uri="{0D108BD9-81ED-4DB2-BD59-A6C34878D82A}">
                    <a16:rowId xmlns:a16="http://schemas.microsoft.com/office/drawing/2014/main" val="2430777785"/>
                  </a:ext>
                </a:extLst>
              </a:tr>
              <a:tr h="570323">
                <a:tc>
                  <a:txBody>
                    <a:bodyPr/>
                    <a:lstStyle/>
                    <a:p>
                      <a:pPr algn="l" fontAlgn="t"/>
                      <a:r>
                        <a:rPr lang="en-US" sz="1700" dirty="0">
                          <a:solidFill>
                            <a:srgbClr val="000000"/>
                          </a:solidFill>
                          <a:effectLst/>
                          <a:latin typeface="+mn-lt"/>
                        </a:rPr>
                        <a:t>In case of method overloading, </a:t>
                      </a:r>
                      <a:r>
                        <a:rPr lang="en-US" sz="1700" i="1" dirty="0">
                          <a:solidFill>
                            <a:srgbClr val="000000"/>
                          </a:solidFill>
                          <a:effectLst/>
                          <a:latin typeface="+mn-lt"/>
                        </a:rPr>
                        <a:t>parameter must be different</a:t>
                      </a:r>
                      <a:r>
                        <a:rPr lang="en-US" sz="1700" dirty="0">
                          <a:solidFill>
                            <a:srgbClr val="000000"/>
                          </a:solidFill>
                          <a:effectLst/>
                          <a:latin typeface="+mn-lt"/>
                        </a:rPr>
                        <a:t>.</a:t>
                      </a:r>
                    </a:p>
                  </a:txBody>
                  <a:tcPr marL="50800" marR="50800" marT="50800" marB="50800"/>
                </a:tc>
                <a:tc>
                  <a:txBody>
                    <a:bodyPr/>
                    <a:lstStyle/>
                    <a:p>
                      <a:pPr algn="l" fontAlgn="t"/>
                      <a:r>
                        <a:rPr lang="en-US" sz="1700" dirty="0">
                          <a:solidFill>
                            <a:srgbClr val="000000"/>
                          </a:solidFill>
                          <a:effectLst/>
                          <a:latin typeface="+mn-lt"/>
                        </a:rPr>
                        <a:t>In case of method overriding, </a:t>
                      </a:r>
                      <a:r>
                        <a:rPr lang="en-US" sz="1700" i="1" dirty="0">
                          <a:solidFill>
                            <a:srgbClr val="000000"/>
                          </a:solidFill>
                          <a:effectLst/>
                          <a:latin typeface="+mn-lt"/>
                        </a:rPr>
                        <a:t>parameter must be same</a:t>
                      </a:r>
                      <a:r>
                        <a:rPr lang="en-US" sz="1700" dirty="0">
                          <a:solidFill>
                            <a:srgbClr val="000000"/>
                          </a:solidFill>
                          <a:effectLst/>
                          <a:latin typeface="+mn-lt"/>
                        </a:rPr>
                        <a:t>.</a:t>
                      </a:r>
                    </a:p>
                  </a:txBody>
                  <a:tcPr marL="50800" marR="50800" marT="50800" marB="50800"/>
                </a:tc>
                <a:extLst>
                  <a:ext uri="{0D108BD9-81ED-4DB2-BD59-A6C34878D82A}">
                    <a16:rowId xmlns:a16="http://schemas.microsoft.com/office/drawing/2014/main" val="2224432929"/>
                  </a:ext>
                </a:extLst>
              </a:tr>
              <a:tr h="570323">
                <a:tc>
                  <a:txBody>
                    <a:bodyPr/>
                    <a:lstStyle/>
                    <a:p>
                      <a:pPr algn="l" fontAlgn="t"/>
                      <a:r>
                        <a:rPr lang="en-US" sz="1700" dirty="0">
                          <a:solidFill>
                            <a:srgbClr val="000000"/>
                          </a:solidFill>
                          <a:effectLst/>
                          <a:latin typeface="+mn-lt"/>
                        </a:rPr>
                        <a:t>Method overloading is the example of </a:t>
                      </a:r>
                      <a:r>
                        <a:rPr lang="en-US" sz="1700" i="1" dirty="0">
                          <a:solidFill>
                            <a:srgbClr val="000000"/>
                          </a:solidFill>
                          <a:effectLst/>
                          <a:latin typeface="+mn-lt"/>
                        </a:rPr>
                        <a:t>compile time polymorphism</a:t>
                      </a:r>
                      <a:r>
                        <a:rPr lang="en-US" sz="1700" dirty="0">
                          <a:solidFill>
                            <a:srgbClr val="000000"/>
                          </a:solidFill>
                          <a:effectLst/>
                          <a:latin typeface="+mn-lt"/>
                        </a:rPr>
                        <a:t>.</a:t>
                      </a:r>
                    </a:p>
                  </a:txBody>
                  <a:tcPr marL="50800" marR="50800" marT="50800" marB="50800"/>
                </a:tc>
                <a:tc>
                  <a:txBody>
                    <a:bodyPr/>
                    <a:lstStyle/>
                    <a:p>
                      <a:pPr algn="l" fontAlgn="t"/>
                      <a:r>
                        <a:rPr lang="en-US" sz="1700" dirty="0">
                          <a:solidFill>
                            <a:srgbClr val="000000"/>
                          </a:solidFill>
                          <a:effectLst/>
                          <a:latin typeface="+mn-lt"/>
                        </a:rPr>
                        <a:t>Method overriding is the example of </a:t>
                      </a:r>
                      <a:r>
                        <a:rPr lang="en-US" sz="1700" i="1" dirty="0">
                          <a:solidFill>
                            <a:srgbClr val="000000"/>
                          </a:solidFill>
                          <a:effectLst/>
                          <a:latin typeface="+mn-lt"/>
                        </a:rPr>
                        <a:t>run time polymorphism</a:t>
                      </a:r>
                      <a:r>
                        <a:rPr lang="en-US" sz="1700" dirty="0">
                          <a:solidFill>
                            <a:srgbClr val="000000"/>
                          </a:solidFill>
                          <a:effectLst/>
                          <a:latin typeface="+mn-lt"/>
                        </a:rPr>
                        <a:t>.</a:t>
                      </a:r>
                    </a:p>
                  </a:txBody>
                  <a:tcPr marL="50800" marR="50800" marT="50800" marB="50800"/>
                </a:tc>
                <a:extLst>
                  <a:ext uri="{0D108BD9-81ED-4DB2-BD59-A6C34878D82A}">
                    <a16:rowId xmlns:a16="http://schemas.microsoft.com/office/drawing/2014/main" val="1962141213"/>
                  </a:ext>
                </a:extLst>
              </a:tr>
              <a:tr h="1292139">
                <a:tc>
                  <a:txBody>
                    <a:bodyPr/>
                    <a:lstStyle/>
                    <a:p>
                      <a:pPr algn="l" fontAlgn="t"/>
                      <a:r>
                        <a:rPr lang="en-US" sz="1700" dirty="0">
                          <a:solidFill>
                            <a:srgbClr val="000000"/>
                          </a:solidFill>
                          <a:effectLst/>
                          <a:latin typeface="+mn-lt"/>
                        </a:rPr>
                        <a:t>In java, method overloading can't be performed by changing return type of the method only. </a:t>
                      </a:r>
                      <a:r>
                        <a:rPr lang="en-US" sz="1700" i="1" dirty="0">
                          <a:solidFill>
                            <a:srgbClr val="000000"/>
                          </a:solidFill>
                          <a:effectLst/>
                          <a:latin typeface="+mn-lt"/>
                        </a:rPr>
                        <a:t>Return type can be same or different</a:t>
                      </a:r>
                      <a:r>
                        <a:rPr lang="en-US" sz="1700" dirty="0">
                          <a:solidFill>
                            <a:srgbClr val="000000"/>
                          </a:solidFill>
                          <a:effectLst/>
                          <a:latin typeface="+mn-lt"/>
                        </a:rPr>
                        <a:t> in method overloading. But you must have to change the parameter.</a:t>
                      </a:r>
                    </a:p>
                  </a:txBody>
                  <a:tcPr marL="50800" marR="50800" marT="50800" marB="50800"/>
                </a:tc>
                <a:tc>
                  <a:txBody>
                    <a:bodyPr/>
                    <a:lstStyle/>
                    <a:p>
                      <a:pPr algn="l" fontAlgn="t"/>
                      <a:r>
                        <a:rPr lang="en-US" sz="1700" i="1" dirty="0">
                          <a:solidFill>
                            <a:srgbClr val="000000"/>
                          </a:solidFill>
                          <a:effectLst/>
                          <a:latin typeface="+mn-lt"/>
                        </a:rPr>
                        <a:t>Return type must be same or covariant</a:t>
                      </a:r>
                      <a:r>
                        <a:rPr lang="en-US" sz="1700" dirty="0">
                          <a:solidFill>
                            <a:srgbClr val="000000"/>
                          </a:solidFill>
                          <a:effectLst/>
                          <a:latin typeface="+mn-lt"/>
                        </a:rPr>
                        <a:t> in method overriding.</a:t>
                      </a:r>
                    </a:p>
                  </a:txBody>
                  <a:tcPr marL="50800" marR="50800" marT="50800" marB="50800"/>
                </a:tc>
                <a:extLst>
                  <a:ext uri="{0D108BD9-81ED-4DB2-BD59-A6C34878D82A}">
                    <a16:rowId xmlns:a16="http://schemas.microsoft.com/office/drawing/2014/main" val="1071873912"/>
                  </a:ext>
                </a:extLst>
              </a:tr>
            </a:tbl>
          </a:graphicData>
        </a:graphic>
      </p:graphicFrame>
    </p:spTree>
    <p:extLst>
      <p:ext uri="{BB962C8B-B14F-4D97-AF65-F5344CB8AC3E}">
        <p14:creationId xmlns:p14="http://schemas.microsoft.com/office/powerpoint/2010/main" val="53515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6555-6F2C-49C1-9026-42A685499789}"/>
              </a:ext>
            </a:extLst>
          </p:cNvPr>
          <p:cNvSpPr>
            <a:spLocks noGrp="1"/>
          </p:cNvSpPr>
          <p:nvPr>
            <p:ph type="title"/>
          </p:nvPr>
        </p:nvSpPr>
        <p:spPr/>
        <p:txBody>
          <a:bodyPr/>
          <a:lstStyle/>
          <a:p>
            <a:r>
              <a:rPr lang="en-US" b="0" dirty="0"/>
              <a:t>Method Overriding in Java</a:t>
            </a:r>
            <a:endParaRPr lang="en-US" dirty="0"/>
          </a:p>
        </p:txBody>
      </p:sp>
      <p:sp>
        <p:nvSpPr>
          <p:cNvPr id="3" name="Content Placeholder 2">
            <a:extLst>
              <a:ext uri="{FF2B5EF4-FFF2-40B4-BE49-F238E27FC236}">
                <a16:creationId xmlns:a16="http://schemas.microsoft.com/office/drawing/2014/main" id="{D08902D9-5090-49CA-9DDA-731C24073181}"/>
              </a:ext>
            </a:extLst>
          </p:cNvPr>
          <p:cNvSpPr>
            <a:spLocks noGrp="1"/>
          </p:cNvSpPr>
          <p:nvPr>
            <p:ph idx="1"/>
          </p:nvPr>
        </p:nvSpPr>
        <p:spPr/>
        <p:txBody>
          <a:bodyPr/>
          <a:lstStyle/>
          <a:p>
            <a:pPr marL="0" indent="0">
              <a:buNone/>
            </a:pPr>
            <a:r>
              <a:rPr lang="en-US" b="1" dirty="0"/>
              <a:t>A real example of Java Method Overriding</a:t>
            </a:r>
          </a:p>
          <a:p>
            <a:r>
              <a:rPr lang="en-US" dirty="0"/>
              <a:t>Consider a scenario where Bank is a class that provides functionality to get the rate of interest. However, the rate of interest varies according to banks. For example, SBI, ICICI and AXIS banks could provide 8%, 7%, and 9% rate of interest.;</a:t>
            </a:r>
          </a:p>
        </p:txBody>
      </p:sp>
    </p:spTree>
    <p:extLst>
      <p:ext uri="{BB962C8B-B14F-4D97-AF65-F5344CB8AC3E}">
        <p14:creationId xmlns:p14="http://schemas.microsoft.com/office/powerpoint/2010/main" val="156436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D3B2-BFA8-4888-BEAA-D706D44B5B2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787582B-DB2C-4FCB-A41F-DFD930680A92}"/>
              </a:ext>
            </a:extLst>
          </p:cNvPr>
          <p:cNvSpPr>
            <a:spLocks noGrp="1"/>
          </p:cNvSpPr>
          <p:nvPr>
            <p:ph idx="1"/>
          </p:nvPr>
        </p:nvSpPr>
        <p:spPr/>
        <p:txBody>
          <a:bodyPr/>
          <a:lstStyle/>
          <a:p>
            <a:r>
              <a:rPr lang="en-US" sz="2400" dirty="0"/>
              <a:t>Inheritance</a:t>
            </a:r>
          </a:p>
          <a:p>
            <a:r>
              <a:rPr lang="en-US" sz="2400" dirty="0"/>
              <a:t>Polymorphism</a:t>
            </a:r>
          </a:p>
          <a:p>
            <a:r>
              <a:rPr lang="en-US" sz="2400" dirty="0"/>
              <a:t>Overloading</a:t>
            </a:r>
          </a:p>
          <a:p>
            <a:r>
              <a:rPr lang="en-US" sz="2400" dirty="0"/>
              <a:t>Overriding</a:t>
            </a:r>
          </a:p>
          <a:p>
            <a:r>
              <a:rPr lang="en-US" sz="2400" dirty="0"/>
              <a:t>super keyword</a:t>
            </a:r>
          </a:p>
          <a:p>
            <a:r>
              <a:rPr lang="en-US" sz="2400" dirty="0"/>
              <a:t>final keyword</a:t>
            </a:r>
          </a:p>
          <a:p>
            <a:endParaRPr lang="en-US" dirty="0"/>
          </a:p>
        </p:txBody>
      </p:sp>
    </p:spTree>
    <p:extLst>
      <p:ext uri="{BB962C8B-B14F-4D97-AF65-F5344CB8AC3E}">
        <p14:creationId xmlns:p14="http://schemas.microsoft.com/office/powerpoint/2010/main" val="9931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6555-6F2C-49C1-9026-42A685499789}"/>
              </a:ext>
            </a:extLst>
          </p:cNvPr>
          <p:cNvSpPr>
            <a:spLocks noGrp="1"/>
          </p:cNvSpPr>
          <p:nvPr>
            <p:ph type="title"/>
          </p:nvPr>
        </p:nvSpPr>
        <p:spPr/>
        <p:txBody>
          <a:bodyPr/>
          <a:lstStyle/>
          <a:p>
            <a:r>
              <a:rPr lang="en-US" b="0" dirty="0"/>
              <a:t>Method Overriding in Java</a:t>
            </a:r>
            <a:endParaRPr lang="en-US" dirty="0"/>
          </a:p>
        </p:txBody>
      </p:sp>
      <p:pic>
        <p:nvPicPr>
          <p:cNvPr id="9220" name="Picture 4" descr="Java method overriding example of bank">
            <a:extLst>
              <a:ext uri="{FF2B5EF4-FFF2-40B4-BE49-F238E27FC236}">
                <a16:creationId xmlns:a16="http://schemas.microsoft.com/office/drawing/2014/main" id="{81DBC37A-BB12-4534-A4BF-A0254F92B6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6097" y="2607468"/>
            <a:ext cx="10457612" cy="365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90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5D8C-EC82-42DB-97B8-A9F7AC07FD0B}"/>
              </a:ext>
            </a:extLst>
          </p:cNvPr>
          <p:cNvSpPr>
            <a:spLocks noGrp="1"/>
          </p:cNvSpPr>
          <p:nvPr>
            <p:ph type="title"/>
          </p:nvPr>
        </p:nvSpPr>
        <p:spPr/>
        <p:txBody>
          <a:bodyPr/>
          <a:lstStyle/>
          <a:p>
            <a:r>
              <a:rPr lang="en-US" b="0" dirty="0"/>
              <a:t>Super Keyword in Java</a:t>
            </a:r>
            <a:endParaRPr lang="en-US" dirty="0"/>
          </a:p>
        </p:txBody>
      </p:sp>
      <p:sp>
        <p:nvSpPr>
          <p:cNvPr id="3" name="Content Placeholder 2">
            <a:extLst>
              <a:ext uri="{FF2B5EF4-FFF2-40B4-BE49-F238E27FC236}">
                <a16:creationId xmlns:a16="http://schemas.microsoft.com/office/drawing/2014/main" id="{6672DF44-DE40-470C-961B-A2A488202CA8}"/>
              </a:ext>
            </a:extLst>
          </p:cNvPr>
          <p:cNvSpPr>
            <a:spLocks noGrp="1"/>
          </p:cNvSpPr>
          <p:nvPr>
            <p:ph idx="1"/>
          </p:nvPr>
        </p:nvSpPr>
        <p:spPr/>
        <p:txBody>
          <a:bodyPr/>
          <a:lstStyle/>
          <a:p>
            <a:r>
              <a:rPr lang="en-US" dirty="0"/>
              <a:t>The </a:t>
            </a:r>
            <a:r>
              <a:rPr lang="en-US" b="1" dirty="0"/>
              <a:t>super</a:t>
            </a:r>
            <a:r>
              <a:rPr lang="en-US" dirty="0"/>
              <a:t> keyword in Java is a reference variable which is used to refer immediate parent class object.</a:t>
            </a:r>
          </a:p>
          <a:p>
            <a:r>
              <a:rPr lang="en-US" dirty="0"/>
              <a:t>Whenever you create the instance of subclass, an instance of parent class is created implicitly which is referred by super reference variable.</a:t>
            </a:r>
          </a:p>
        </p:txBody>
      </p:sp>
    </p:spTree>
    <p:extLst>
      <p:ext uri="{BB962C8B-B14F-4D97-AF65-F5344CB8AC3E}">
        <p14:creationId xmlns:p14="http://schemas.microsoft.com/office/powerpoint/2010/main" val="357933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5D8C-EC82-42DB-97B8-A9F7AC07FD0B}"/>
              </a:ext>
            </a:extLst>
          </p:cNvPr>
          <p:cNvSpPr>
            <a:spLocks noGrp="1"/>
          </p:cNvSpPr>
          <p:nvPr>
            <p:ph type="title"/>
          </p:nvPr>
        </p:nvSpPr>
        <p:spPr/>
        <p:txBody>
          <a:bodyPr/>
          <a:lstStyle/>
          <a:p>
            <a:r>
              <a:rPr lang="en-US" b="0" dirty="0"/>
              <a:t>Super Keyword in Java</a:t>
            </a:r>
            <a:endParaRPr lang="en-US" dirty="0"/>
          </a:p>
        </p:txBody>
      </p:sp>
      <p:sp>
        <p:nvSpPr>
          <p:cNvPr id="3" name="Content Placeholder 2">
            <a:extLst>
              <a:ext uri="{FF2B5EF4-FFF2-40B4-BE49-F238E27FC236}">
                <a16:creationId xmlns:a16="http://schemas.microsoft.com/office/drawing/2014/main" id="{6672DF44-DE40-470C-961B-A2A488202CA8}"/>
              </a:ext>
            </a:extLst>
          </p:cNvPr>
          <p:cNvSpPr>
            <a:spLocks noGrp="1"/>
          </p:cNvSpPr>
          <p:nvPr>
            <p:ph sz="half" idx="1"/>
          </p:nvPr>
        </p:nvSpPr>
        <p:spPr/>
        <p:txBody>
          <a:bodyPr/>
          <a:lstStyle/>
          <a:p>
            <a:pPr marL="0" indent="0">
              <a:buNone/>
            </a:pPr>
            <a:r>
              <a:rPr lang="en-US" b="1" dirty="0"/>
              <a:t>Usage of Java super Keyword</a:t>
            </a:r>
          </a:p>
          <a:p>
            <a:r>
              <a:rPr lang="en-US" dirty="0"/>
              <a:t>super can be used to refer immediate parent class instance variable.</a:t>
            </a:r>
          </a:p>
          <a:p>
            <a:r>
              <a:rPr lang="en-US" dirty="0"/>
              <a:t>super can be used to invoke immediate parent class method.</a:t>
            </a:r>
          </a:p>
          <a:p>
            <a:r>
              <a:rPr lang="en-US" dirty="0"/>
              <a:t>super() can be used to invoke immediate parent class constructor.</a:t>
            </a:r>
          </a:p>
        </p:txBody>
      </p:sp>
      <p:pic>
        <p:nvPicPr>
          <p:cNvPr id="8194" name="Picture 2" descr="Usage of Java Super keyword">
            <a:extLst>
              <a:ext uri="{FF2B5EF4-FFF2-40B4-BE49-F238E27FC236}">
                <a16:creationId xmlns:a16="http://schemas.microsoft.com/office/drawing/2014/main" id="{FBFACD15-61AE-4DC5-88A8-29347AABFC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73402" y="2222500"/>
            <a:ext cx="4610598" cy="437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59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9F276-1234-4D47-AFB1-1334F88C5DC7}"/>
              </a:ext>
            </a:extLst>
          </p:cNvPr>
          <p:cNvSpPr>
            <a:spLocks noGrp="1"/>
          </p:cNvSpPr>
          <p:nvPr>
            <p:ph type="title"/>
          </p:nvPr>
        </p:nvSpPr>
        <p:spPr/>
        <p:txBody>
          <a:bodyPr/>
          <a:lstStyle/>
          <a:p>
            <a:r>
              <a:rPr lang="en-US" b="0" dirty="0"/>
              <a:t>Super Keyword in Java</a:t>
            </a:r>
            <a:endParaRPr lang="en-US" dirty="0"/>
          </a:p>
        </p:txBody>
      </p:sp>
      <p:sp>
        <p:nvSpPr>
          <p:cNvPr id="6" name="Content Placeholder 5">
            <a:extLst>
              <a:ext uri="{FF2B5EF4-FFF2-40B4-BE49-F238E27FC236}">
                <a16:creationId xmlns:a16="http://schemas.microsoft.com/office/drawing/2014/main" id="{D3DF8203-566D-46E9-94A7-DD90F01FF40A}"/>
              </a:ext>
            </a:extLst>
          </p:cNvPr>
          <p:cNvSpPr>
            <a:spLocks noGrp="1"/>
          </p:cNvSpPr>
          <p:nvPr>
            <p:ph idx="1"/>
          </p:nvPr>
        </p:nvSpPr>
        <p:spPr/>
        <p:txBody>
          <a:bodyPr/>
          <a:lstStyle/>
          <a:p>
            <a:r>
              <a:rPr lang="en-US" dirty="0"/>
              <a:t>super is used to refer immediate parent class instance variable.</a:t>
            </a:r>
          </a:p>
          <a:p>
            <a:r>
              <a:rPr lang="en-US" dirty="0"/>
              <a:t>super can be used to invoke parent class method</a:t>
            </a:r>
          </a:p>
          <a:p>
            <a:r>
              <a:rPr lang="en-US" dirty="0"/>
              <a:t>super is used to invoke parent class constructor.</a:t>
            </a:r>
          </a:p>
        </p:txBody>
      </p:sp>
    </p:spTree>
    <p:extLst>
      <p:ext uri="{BB962C8B-B14F-4D97-AF65-F5344CB8AC3E}">
        <p14:creationId xmlns:p14="http://schemas.microsoft.com/office/powerpoint/2010/main" val="3025708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C056-330D-44AC-BFEA-290C9F8128A9}"/>
              </a:ext>
            </a:extLst>
          </p:cNvPr>
          <p:cNvSpPr>
            <a:spLocks noGrp="1"/>
          </p:cNvSpPr>
          <p:nvPr>
            <p:ph type="title"/>
          </p:nvPr>
        </p:nvSpPr>
        <p:spPr/>
        <p:txBody>
          <a:bodyPr/>
          <a:lstStyle/>
          <a:p>
            <a:r>
              <a:rPr lang="en-US" b="0" dirty="0"/>
              <a:t>Final Keyword In Java</a:t>
            </a:r>
            <a:endParaRPr lang="en-US" dirty="0"/>
          </a:p>
        </p:txBody>
      </p:sp>
      <p:sp>
        <p:nvSpPr>
          <p:cNvPr id="3" name="Content Placeholder 2">
            <a:extLst>
              <a:ext uri="{FF2B5EF4-FFF2-40B4-BE49-F238E27FC236}">
                <a16:creationId xmlns:a16="http://schemas.microsoft.com/office/drawing/2014/main" id="{3E4F519E-C2BD-4B49-AC53-BF4C43821D17}"/>
              </a:ext>
            </a:extLst>
          </p:cNvPr>
          <p:cNvSpPr>
            <a:spLocks noGrp="1"/>
          </p:cNvSpPr>
          <p:nvPr>
            <p:ph idx="1"/>
          </p:nvPr>
        </p:nvSpPr>
        <p:spPr/>
        <p:txBody>
          <a:bodyPr/>
          <a:lstStyle/>
          <a:p>
            <a:pPr marL="0" indent="0">
              <a:buNone/>
            </a:pPr>
            <a:r>
              <a:rPr lang="en-US" dirty="0"/>
              <a:t>The </a:t>
            </a:r>
            <a:r>
              <a:rPr lang="en-US" b="1" dirty="0"/>
              <a:t>final keyword</a:t>
            </a:r>
            <a:r>
              <a:rPr lang="en-US" dirty="0"/>
              <a:t> in java is used to restrict the user. The java final keyword can be used in many context. Final can be:</a:t>
            </a:r>
          </a:p>
          <a:p>
            <a:r>
              <a:rPr lang="en-US" dirty="0"/>
              <a:t>variable</a:t>
            </a:r>
          </a:p>
          <a:p>
            <a:r>
              <a:rPr lang="en-US" dirty="0"/>
              <a:t>method</a:t>
            </a:r>
          </a:p>
          <a:p>
            <a:r>
              <a:rPr lang="en-US" dirty="0"/>
              <a:t>class</a:t>
            </a:r>
          </a:p>
          <a:p>
            <a:pPr marL="0" indent="0">
              <a:buNone/>
            </a:pPr>
            <a:r>
              <a:rPr lang="en-US"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p>
        </p:txBody>
      </p:sp>
    </p:spTree>
    <p:extLst>
      <p:ext uri="{BB962C8B-B14F-4D97-AF65-F5344CB8AC3E}">
        <p14:creationId xmlns:p14="http://schemas.microsoft.com/office/powerpoint/2010/main" val="378124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C056-330D-44AC-BFEA-290C9F8128A9}"/>
              </a:ext>
            </a:extLst>
          </p:cNvPr>
          <p:cNvSpPr>
            <a:spLocks noGrp="1"/>
          </p:cNvSpPr>
          <p:nvPr>
            <p:ph type="title"/>
          </p:nvPr>
        </p:nvSpPr>
        <p:spPr/>
        <p:txBody>
          <a:bodyPr/>
          <a:lstStyle/>
          <a:p>
            <a:r>
              <a:rPr lang="en-US" b="0" dirty="0"/>
              <a:t>Final Keyword In Java</a:t>
            </a:r>
            <a:endParaRPr lang="en-US" dirty="0"/>
          </a:p>
        </p:txBody>
      </p:sp>
      <p:sp>
        <p:nvSpPr>
          <p:cNvPr id="3" name="Content Placeholder 2">
            <a:extLst>
              <a:ext uri="{FF2B5EF4-FFF2-40B4-BE49-F238E27FC236}">
                <a16:creationId xmlns:a16="http://schemas.microsoft.com/office/drawing/2014/main" id="{3E4F519E-C2BD-4B49-AC53-BF4C43821D17}"/>
              </a:ext>
            </a:extLst>
          </p:cNvPr>
          <p:cNvSpPr>
            <a:spLocks noGrp="1"/>
          </p:cNvSpPr>
          <p:nvPr>
            <p:ph idx="1"/>
          </p:nvPr>
        </p:nvSpPr>
        <p:spPr/>
        <p:txBody>
          <a:bodyPr/>
          <a:lstStyle/>
          <a:p>
            <a:pPr marL="0" indent="0">
              <a:buNone/>
            </a:pPr>
            <a:r>
              <a:rPr lang="en-US" b="1" dirty="0"/>
              <a:t>Java final variable</a:t>
            </a:r>
          </a:p>
          <a:p>
            <a:r>
              <a:rPr lang="en-US" dirty="0"/>
              <a:t>There is a final variable </a:t>
            </a:r>
            <a:r>
              <a:rPr lang="en-US" dirty="0" err="1"/>
              <a:t>speedlimit</a:t>
            </a:r>
            <a:r>
              <a:rPr lang="en-US" dirty="0"/>
              <a:t>, we are going to change the value of this variable, but It can't be changed because final variable once assigned a value can never be changed.</a:t>
            </a:r>
          </a:p>
          <a:p>
            <a:pPr marL="0" indent="0">
              <a:buNone/>
            </a:pPr>
            <a:r>
              <a:rPr lang="en-US" b="1" dirty="0"/>
              <a:t>Java final method</a:t>
            </a:r>
          </a:p>
          <a:p>
            <a:r>
              <a:rPr lang="en-US" dirty="0"/>
              <a:t>If you make any method as final, you cannot override it.</a:t>
            </a:r>
          </a:p>
          <a:p>
            <a:pPr marL="0" indent="0">
              <a:buNone/>
            </a:pPr>
            <a:r>
              <a:rPr lang="en-US" b="1" dirty="0"/>
              <a:t>Java final class</a:t>
            </a:r>
          </a:p>
          <a:p>
            <a:r>
              <a:rPr lang="en-US" dirty="0"/>
              <a:t>If you make any class as final, you cannot extend it.</a:t>
            </a:r>
          </a:p>
          <a:p>
            <a:endParaRPr lang="en-US" dirty="0"/>
          </a:p>
        </p:txBody>
      </p:sp>
    </p:spTree>
    <p:extLst>
      <p:ext uri="{BB962C8B-B14F-4D97-AF65-F5344CB8AC3E}">
        <p14:creationId xmlns:p14="http://schemas.microsoft.com/office/powerpoint/2010/main" val="220202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C056-330D-44AC-BFEA-290C9F8128A9}"/>
              </a:ext>
            </a:extLst>
          </p:cNvPr>
          <p:cNvSpPr>
            <a:spLocks noGrp="1"/>
          </p:cNvSpPr>
          <p:nvPr>
            <p:ph type="title"/>
          </p:nvPr>
        </p:nvSpPr>
        <p:spPr/>
        <p:txBody>
          <a:bodyPr/>
          <a:lstStyle/>
          <a:p>
            <a:r>
              <a:rPr lang="en-US" b="0" dirty="0"/>
              <a:t>Final Keyword In Java</a:t>
            </a:r>
            <a:endParaRPr lang="en-US" dirty="0"/>
          </a:p>
        </p:txBody>
      </p:sp>
      <p:sp>
        <p:nvSpPr>
          <p:cNvPr id="3" name="Content Placeholder 2">
            <a:extLst>
              <a:ext uri="{FF2B5EF4-FFF2-40B4-BE49-F238E27FC236}">
                <a16:creationId xmlns:a16="http://schemas.microsoft.com/office/drawing/2014/main" id="{3E4F519E-C2BD-4B49-AC53-BF4C43821D17}"/>
              </a:ext>
            </a:extLst>
          </p:cNvPr>
          <p:cNvSpPr>
            <a:spLocks noGrp="1"/>
          </p:cNvSpPr>
          <p:nvPr>
            <p:ph idx="1"/>
          </p:nvPr>
        </p:nvSpPr>
        <p:spPr>
          <a:xfrm>
            <a:off x="818712" y="2222287"/>
            <a:ext cx="10554574" cy="4501786"/>
          </a:xfrm>
        </p:spPr>
        <p:txBody>
          <a:bodyPr/>
          <a:lstStyle/>
          <a:p>
            <a:pPr marL="0" indent="0">
              <a:buNone/>
            </a:pPr>
            <a:r>
              <a:rPr lang="en-US" b="1" dirty="0"/>
              <a:t>Is final method inherited?</a:t>
            </a:r>
          </a:p>
          <a:p>
            <a:r>
              <a:rPr lang="en-US" dirty="0"/>
              <a:t>Yes, final method is inherited but you cannot override it.</a:t>
            </a:r>
          </a:p>
          <a:p>
            <a:pPr marL="0" indent="0">
              <a:buNone/>
            </a:pPr>
            <a:r>
              <a:rPr lang="en-US" b="1" dirty="0"/>
              <a:t>What is blank or uninitialized final variable?</a:t>
            </a:r>
          </a:p>
          <a:p>
            <a:r>
              <a:rPr lang="en-US" dirty="0"/>
              <a:t>A final variable that is not initialized at the time of declaration is known as blank final variable.</a:t>
            </a:r>
          </a:p>
          <a:p>
            <a:r>
              <a:rPr lang="en-US" dirty="0"/>
              <a:t>If you want to create a variable that is initialized at the time of creating object and once initialized may not be changed, it is useful. It can be initialized only in constructor.</a:t>
            </a:r>
          </a:p>
          <a:p>
            <a:pPr marL="0" indent="0">
              <a:buNone/>
            </a:pPr>
            <a:r>
              <a:rPr lang="en-US" b="1" dirty="0"/>
              <a:t> Can we declare a constructor final?</a:t>
            </a:r>
          </a:p>
          <a:p>
            <a:r>
              <a:rPr lang="en-US" dirty="0"/>
              <a:t>No, because constructor is never inherited.</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71657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9D84-2479-4D01-9C50-9BBEB464FD2D}"/>
              </a:ext>
            </a:extLst>
          </p:cNvPr>
          <p:cNvSpPr>
            <a:spLocks noGrp="1"/>
          </p:cNvSpPr>
          <p:nvPr>
            <p:ph type="title"/>
          </p:nvPr>
        </p:nvSpPr>
        <p:spPr/>
        <p:txBody>
          <a:bodyPr/>
          <a:lstStyle/>
          <a:p>
            <a:r>
              <a:rPr lang="en-US" b="0" dirty="0"/>
              <a:t>Inheritance in Java</a:t>
            </a:r>
            <a:endParaRPr lang="en-US" dirty="0"/>
          </a:p>
        </p:txBody>
      </p:sp>
      <p:sp>
        <p:nvSpPr>
          <p:cNvPr id="3" name="Content Placeholder 2">
            <a:extLst>
              <a:ext uri="{FF2B5EF4-FFF2-40B4-BE49-F238E27FC236}">
                <a16:creationId xmlns:a16="http://schemas.microsoft.com/office/drawing/2014/main" id="{C7DE0EB9-6D95-4233-93A2-7A774D4A5D01}"/>
              </a:ext>
            </a:extLst>
          </p:cNvPr>
          <p:cNvSpPr>
            <a:spLocks noGrp="1"/>
          </p:cNvSpPr>
          <p:nvPr>
            <p:ph idx="1"/>
          </p:nvPr>
        </p:nvSpPr>
        <p:spPr/>
        <p:txBody>
          <a:bodyPr>
            <a:normAutofit/>
          </a:bodyPr>
          <a:lstStyle/>
          <a:p>
            <a:r>
              <a:rPr lang="en-US" b="1" dirty="0"/>
              <a:t>Inheritance in Java</a:t>
            </a:r>
            <a:r>
              <a:rPr lang="en-US" dirty="0"/>
              <a:t> is a mechanism in which one object acquires all the properties and behaviors of a parent object. It is an important part of OOPs (Object Oriented programming system).</a:t>
            </a:r>
          </a:p>
          <a:p>
            <a:r>
              <a:rPr lang="en-US"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r>
              <a:rPr lang="en-US" dirty="0"/>
              <a:t>Inheritance represents the </a:t>
            </a:r>
            <a:r>
              <a:rPr lang="en-US" b="1" dirty="0"/>
              <a:t>IS-A relationship</a:t>
            </a:r>
            <a:r>
              <a:rPr lang="en-US" dirty="0"/>
              <a:t> which is also known as a </a:t>
            </a:r>
            <a:r>
              <a:rPr lang="en-US" i="1" dirty="0"/>
              <a:t>parent-child</a:t>
            </a:r>
            <a:r>
              <a:rPr lang="en-US" dirty="0"/>
              <a:t> relationship.</a:t>
            </a:r>
          </a:p>
        </p:txBody>
      </p:sp>
    </p:spTree>
    <p:extLst>
      <p:ext uri="{BB962C8B-B14F-4D97-AF65-F5344CB8AC3E}">
        <p14:creationId xmlns:p14="http://schemas.microsoft.com/office/powerpoint/2010/main" val="416633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C4D-4564-426E-8A21-94D95590CD1A}"/>
              </a:ext>
            </a:extLst>
          </p:cNvPr>
          <p:cNvSpPr>
            <a:spLocks noGrp="1"/>
          </p:cNvSpPr>
          <p:nvPr>
            <p:ph type="title"/>
          </p:nvPr>
        </p:nvSpPr>
        <p:spPr/>
        <p:txBody>
          <a:bodyPr/>
          <a:lstStyle/>
          <a:p>
            <a:r>
              <a:rPr lang="en-US" b="0" dirty="0"/>
              <a:t>Inheritance in Java</a:t>
            </a:r>
            <a:endParaRPr lang="en-US" dirty="0"/>
          </a:p>
        </p:txBody>
      </p:sp>
      <p:sp>
        <p:nvSpPr>
          <p:cNvPr id="3" name="Content Placeholder 2">
            <a:extLst>
              <a:ext uri="{FF2B5EF4-FFF2-40B4-BE49-F238E27FC236}">
                <a16:creationId xmlns:a16="http://schemas.microsoft.com/office/drawing/2014/main" id="{B9FB1AFA-5001-421C-9894-D1CEB5D5EF53}"/>
              </a:ext>
            </a:extLst>
          </p:cNvPr>
          <p:cNvSpPr>
            <a:spLocks noGrp="1"/>
          </p:cNvSpPr>
          <p:nvPr>
            <p:ph idx="1"/>
          </p:nvPr>
        </p:nvSpPr>
        <p:spPr>
          <a:xfrm>
            <a:off x="818712" y="2222287"/>
            <a:ext cx="10554574" cy="4427895"/>
          </a:xfrm>
        </p:spPr>
        <p:txBody>
          <a:bodyPr>
            <a:normAutofit lnSpcReduction="10000"/>
          </a:bodyPr>
          <a:lstStyle/>
          <a:p>
            <a:pPr marL="0" indent="0">
              <a:buNone/>
            </a:pPr>
            <a:r>
              <a:rPr lang="en-US" b="1" dirty="0"/>
              <a:t>Why use inheritance in java</a:t>
            </a:r>
          </a:p>
          <a:p>
            <a:r>
              <a:rPr lang="en-US" dirty="0"/>
              <a:t>For Method Overriding (so runtime polymorphism can be achieved).</a:t>
            </a:r>
          </a:p>
          <a:p>
            <a:r>
              <a:rPr lang="en-US" dirty="0"/>
              <a:t>For Code Reusability.</a:t>
            </a:r>
          </a:p>
          <a:p>
            <a:pPr marL="0" indent="0">
              <a:buNone/>
            </a:pPr>
            <a:r>
              <a:rPr lang="en-US" b="1" dirty="0"/>
              <a:t>Terms used in Inheritance</a:t>
            </a:r>
          </a:p>
          <a:p>
            <a:r>
              <a:rPr lang="en-US" b="1" dirty="0"/>
              <a:t>Class:</a:t>
            </a:r>
            <a:r>
              <a:rPr lang="en-US" dirty="0"/>
              <a:t> A class is a group of objects which have common properties. It is a template or blueprint from which objects are created.</a:t>
            </a:r>
          </a:p>
          <a:p>
            <a:r>
              <a:rPr lang="en-US" b="1" dirty="0"/>
              <a:t>Sub Class/Child Class:</a:t>
            </a:r>
            <a:r>
              <a:rPr lang="en-US" dirty="0"/>
              <a:t> Subclass is a class which inherits the other class. It is also called a derived class, extended class, or child class.</a:t>
            </a:r>
          </a:p>
          <a:p>
            <a:r>
              <a:rPr lang="en-US" b="1" dirty="0"/>
              <a:t>Super Class/Parent Class:</a:t>
            </a:r>
            <a:r>
              <a:rPr lang="en-US" dirty="0"/>
              <a:t> Superclass is the class from where a subclass inherits the features. It is also called a base class or a parent class.</a:t>
            </a:r>
          </a:p>
          <a:p>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a:t>
            </a:r>
          </a:p>
        </p:txBody>
      </p:sp>
    </p:spTree>
    <p:extLst>
      <p:ext uri="{BB962C8B-B14F-4D97-AF65-F5344CB8AC3E}">
        <p14:creationId xmlns:p14="http://schemas.microsoft.com/office/powerpoint/2010/main" val="326692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C4D-4564-426E-8A21-94D95590CD1A}"/>
              </a:ext>
            </a:extLst>
          </p:cNvPr>
          <p:cNvSpPr>
            <a:spLocks noGrp="1"/>
          </p:cNvSpPr>
          <p:nvPr>
            <p:ph type="title"/>
          </p:nvPr>
        </p:nvSpPr>
        <p:spPr/>
        <p:txBody>
          <a:bodyPr/>
          <a:lstStyle/>
          <a:p>
            <a:r>
              <a:rPr lang="en-US" b="0" dirty="0"/>
              <a:t>Inheritance in Java</a:t>
            </a:r>
            <a:endParaRPr lang="en-US" dirty="0"/>
          </a:p>
        </p:txBody>
      </p:sp>
      <p:sp>
        <p:nvSpPr>
          <p:cNvPr id="3" name="Content Placeholder 2">
            <a:extLst>
              <a:ext uri="{FF2B5EF4-FFF2-40B4-BE49-F238E27FC236}">
                <a16:creationId xmlns:a16="http://schemas.microsoft.com/office/drawing/2014/main" id="{B9FB1AFA-5001-421C-9894-D1CEB5D5EF53}"/>
              </a:ext>
            </a:extLst>
          </p:cNvPr>
          <p:cNvSpPr>
            <a:spLocks noGrp="1"/>
          </p:cNvSpPr>
          <p:nvPr>
            <p:ph idx="1"/>
          </p:nvPr>
        </p:nvSpPr>
        <p:spPr>
          <a:xfrm>
            <a:off x="818712" y="2222287"/>
            <a:ext cx="10554574" cy="4427895"/>
          </a:xfrm>
        </p:spPr>
        <p:txBody>
          <a:bodyPr>
            <a:normAutofit/>
          </a:bodyPr>
          <a:lstStyle/>
          <a:p>
            <a:pPr marL="0" indent="0">
              <a:buNone/>
            </a:pPr>
            <a:r>
              <a:rPr lang="en-US" b="1" dirty="0"/>
              <a:t>The syntax of Java Inheritance</a:t>
            </a:r>
          </a:p>
          <a:p>
            <a:r>
              <a:rPr lang="en-US" dirty="0"/>
              <a:t>The </a:t>
            </a:r>
            <a:r>
              <a:rPr lang="en-US" b="1" dirty="0"/>
              <a:t>extends keyword</a:t>
            </a:r>
            <a:r>
              <a:rPr lang="en-US" dirty="0"/>
              <a:t> indicates that you are making a new class that derives from an existing class. The meaning of "extends" is to increase the functionality.</a:t>
            </a:r>
          </a:p>
          <a:p>
            <a:r>
              <a:rPr lang="en-US" dirty="0"/>
              <a:t>In the terminology of Java, a class which is inherited is called a parent or superclass, and the new class is called child or subclass.</a:t>
            </a:r>
          </a:p>
          <a:p>
            <a:pPr marL="0" indent="0">
              <a:buNone/>
            </a:pPr>
            <a:endParaRPr lang="en-US" dirty="0"/>
          </a:p>
        </p:txBody>
      </p:sp>
    </p:spTree>
    <p:extLst>
      <p:ext uri="{BB962C8B-B14F-4D97-AF65-F5344CB8AC3E}">
        <p14:creationId xmlns:p14="http://schemas.microsoft.com/office/powerpoint/2010/main" val="237162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C4D-4564-426E-8A21-94D95590CD1A}"/>
              </a:ext>
            </a:extLst>
          </p:cNvPr>
          <p:cNvSpPr>
            <a:spLocks noGrp="1"/>
          </p:cNvSpPr>
          <p:nvPr>
            <p:ph type="title"/>
          </p:nvPr>
        </p:nvSpPr>
        <p:spPr/>
        <p:txBody>
          <a:bodyPr/>
          <a:lstStyle/>
          <a:p>
            <a:r>
              <a:rPr lang="en-US" b="0" dirty="0"/>
              <a:t>Inheritance in Java</a:t>
            </a:r>
            <a:endParaRPr lang="en-US" dirty="0"/>
          </a:p>
        </p:txBody>
      </p:sp>
      <p:pic>
        <p:nvPicPr>
          <p:cNvPr id="2050" name="Picture 2" descr="Inheritance in Java">
            <a:extLst>
              <a:ext uri="{FF2B5EF4-FFF2-40B4-BE49-F238E27FC236}">
                <a16:creationId xmlns:a16="http://schemas.microsoft.com/office/drawing/2014/main" id="{0CDB503C-D91B-4609-AF26-BCC52DF66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3019" y="2105891"/>
            <a:ext cx="4126345" cy="456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95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7387-1A92-4401-92F7-823E559E14CD}"/>
              </a:ext>
            </a:extLst>
          </p:cNvPr>
          <p:cNvSpPr>
            <a:spLocks noGrp="1"/>
          </p:cNvSpPr>
          <p:nvPr>
            <p:ph type="title"/>
          </p:nvPr>
        </p:nvSpPr>
        <p:spPr/>
        <p:txBody>
          <a:bodyPr/>
          <a:lstStyle/>
          <a:p>
            <a:r>
              <a:rPr lang="en-US" b="0" dirty="0"/>
              <a:t>Inheritance in Java</a:t>
            </a:r>
            <a:endParaRPr lang="en-US" dirty="0"/>
          </a:p>
        </p:txBody>
      </p:sp>
      <p:sp>
        <p:nvSpPr>
          <p:cNvPr id="3" name="Content Placeholder 2">
            <a:extLst>
              <a:ext uri="{FF2B5EF4-FFF2-40B4-BE49-F238E27FC236}">
                <a16:creationId xmlns:a16="http://schemas.microsoft.com/office/drawing/2014/main" id="{E75BD148-2ED0-4278-A60B-1A1E48F40456}"/>
              </a:ext>
            </a:extLst>
          </p:cNvPr>
          <p:cNvSpPr>
            <a:spLocks noGrp="1"/>
          </p:cNvSpPr>
          <p:nvPr>
            <p:ph idx="1"/>
          </p:nvPr>
        </p:nvSpPr>
        <p:spPr/>
        <p:txBody>
          <a:bodyPr/>
          <a:lstStyle/>
          <a:p>
            <a:pPr marL="0" indent="0">
              <a:buNone/>
            </a:pPr>
            <a:r>
              <a:rPr lang="en-US" b="1" dirty="0"/>
              <a:t>Types of inheritance in java</a:t>
            </a:r>
          </a:p>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p:txBody>
      </p:sp>
    </p:spTree>
    <p:extLst>
      <p:ext uri="{BB962C8B-B14F-4D97-AF65-F5344CB8AC3E}">
        <p14:creationId xmlns:p14="http://schemas.microsoft.com/office/powerpoint/2010/main" val="200587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7387-1A92-4401-92F7-823E559E14CD}"/>
              </a:ext>
            </a:extLst>
          </p:cNvPr>
          <p:cNvSpPr>
            <a:spLocks noGrp="1"/>
          </p:cNvSpPr>
          <p:nvPr>
            <p:ph type="title"/>
          </p:nvPr>
        </p:nvSpPr>
        <p:spPr/>
        <p:txBody>
          <a:bodyPr/>
          <a:lstStyle/>
          <a:p>
            <a:r>
              <a:rPr lang="en-US" b="0" dirty="0"/>
              <a:t>Inheritance in Java</a:t>
            </a:r>
            <a:endParaRPr lang="en-US" dirty="0"/>
          </a:p>
        </p:txBody>
      </p:sp>
      <p:pic>
        <p:nvPicPr>
          <p:cNvPr id="3074" name="Picture 2" descr="Types of inheritance in Java">
            <a:extLst>
              <a:ext uri="{FF2B5EF4-FFF2-40B4-BE49-F238E27FC236}">
                <a16:creationId xmlns:a16="http://schemas.microsoft.com/office/drawing/2014/main" id="{4ACD11A5-EA5A-4976-BCE0-2AD5ECD2B0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5506" y="2272145"/>
            <a:ext cx="9511949" cy="449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9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7387-1A92-4401-92F7-823E559E14CD}"/>
              </a:ext>
            </a:extLst>
          </p:cNvPr>
          <p:cNvSpPr>
            <a:spLocks noGrp="1"/>
          </p:cNvSpPr>
          <p:nvPr>
            <p:ph type="title"/>
          </p:nvPr>
        </p:nvSpPr>
        <p:spPr/>
        <p:txBody>
          <a:bodyPr/>
          <a:lstStyle/>
          <a:p>
            <a:r>
              <a:rPr lang="en-US" b="0" dirty="0"/>
              <a:t>Inheritance in Java</a:t>
            </a:r>
            <a:endParaRPr lang="en-US" dirty="0"/>
          </a:p>
        </p:txBody>
      </p:sp>
      <p:sp>
        <p:nvSpPr>
          <p:cNvPr id="3" name="Content Placeholder 2">
            <a:extLst>
              <a:ext uri="{FF2B5EF4-FFF2-40B4-BE49-F238E27FC236}">
                <a16:creationId xmlns:a16="http://schemas.microsoft.com/office/drawing/2014/main" id="{EF0641D5-1124-490B-8FE0-B67980F86BA5}"/>
              </a:ext>
            </a:extLst>
          </p:cNvPr>
          <p:cNvSpPr>
            <a:spLocks noGrp="1"/>
          </p:cNvSpPr>
          <p:nvPr>
            <p:ph idx="1"/>
          </p:nvPr>
        </p:nvSpPr>
        <p:spPr/>
        <p:txBody>
          <a:bodyPr/>
          <a:lstStyle/>
          <a:p>
            <a:pPr marL="0" indent="0">
              <a:buNone/>
            </a:pPr>
            <a:r>
              <a:rPr lang="en-US" b="1" dirty="0"/>
              <a:t>Why multiple inheritance is not supported in java?</a:t>
            </a:r>
          </a:p>
          <a:p>
            <a:r>
              <a:rPr lang="en-US" dirty="0"/>
              <a:t>To reduce the complexity and simplify the language, multiple inheritance is not supported in java.</a:t>
            </a:r>
          </a:p>
          <a:p>
            <a:r>
              <a:rPr lang="en-US" dirty="0"/>
              <a:t>Consider a scenario where A, B, and C are three classes. The C class inherits A and B classes. If A and B classes have the same method and you call it from child class object, there will be ambiguity to call the method of A or B class.</a:t>
            </a:r>
          </a:p>
          <a:p>
            <a:r>
              <a:rPr lang="en-US" dirty="0"/>
              <a:t>Since compile-time errors are better than runtime errors, Java renders compile-time error if you inherit 2 classes. So whether you have same method or different, there will be compile time error.</a:t>
            </a:r>
          </a:p>
        </p:txBody>
      </p:sp>
    </p:spTree>
    <p:extLst>
      <p:ext uri="{BB962C8B-B14F-4D97-AF65-F5344CB8AC3E}">
        <p14:creationId xmlns:p14="http://schemas.microsoft.com/office/powerpoint/2010/main" val="101457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119</TotalTime>
  <Words>979</Words>
  <Application>Microsoft Office PowerPoint</Application>
  <PresentationFormat>Widescreen</PresentationFormat>
  <Paragraphs>134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Century Gothic</vt:lpstr>
      <vt:lpstr>Wingdings 2</vt:lpstr>
      <vt:lpstr>Quotable</vt:lpstr>
      <vt:lpstr>Java Core – OOP part 2</vt:lpstr>
      <vt:lpstr>Agenda</vt:lpstr>
      <vt:lpstr>Inheritance in Java</vt:lpstr>
      <vt:lpstr>Inheritance in Java</vt:lpstr>
      <vt:lpstr>Inheritance in Java</vt:lpstr>
      <vt:lpstr>Inheritance in Java</vt:lpstr>
      <vt:lpstr>Inheritance in Java</vt:lpstr>
      <vt:lpstr>Inheritance in Java</vt:lpstr>
      <vt:lpstr>Inheritance in Java</vt:lpstr>
      <vt:lpstr>Inheritance in Java</vt:lpstr>
      <vt:lpstr>Java Polymorphism</vt:lpstr>
      <vt:lpstr>Method Overloading in Java</vt:lpstr>
      <vt:lpstr>Method Overloading in Java</vt:lpstr>
      <vt:lpstr>Method Overriding in Java</vt:lpstr>
      <vt:lpstr>Method Overriding in Java</vt:lpstr>
      <vt:lpstr>Method Overriding in Java</vt:lpstr>
      <vt:lpstr>Method Overriding in Java</vt:lpstr>
      <vt:lpstr>Method Overriding in Java</vt:lpstr>
      <vt:lpstr>Method Overriding in Java</vt:lpstr>
      <vt:lpstr>Method Overriding in Java</vt:lpstr>
      <vt:lpstr>Super Keyword in Java</vt:lpstr>
      <vt:lpstr>Super Keyword in Java</vt:lpstr>
      <vt:lpstr>Super Keyword in Java</vt:lpstr>
      <vt:lpstr>Final Keyword In Java</vt:lpstr>
      <vt:lpstr>Final Keyword In Java</vt:lpstr>
      <vt:lpstr>Final Keyword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 OOP section 2</dc:title>
  <dc:creator>Long Vo (SD)</dc:creator>
  <cp:lastModifiedBy>Long Vo</cp:lastModifiedBy>
  <cp:revision>37</cp:revision>
  <dcterms:created xsi:type="dcterms:W3CDTF">2019-07-13T12:57:20Z</dcterms:created>
  <dcterms:modified xsi:type="dcterms:W3CDTF">2019-07-13T14:58:13Z</dcterms:modified>
</cp:coreProperties>
</file>