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02" r:id="rId13"/>
    <p:sldId id="297" r:id="rId14"/>
    <p:sldId id="298" r:id="rId15"/>
    <p:sldId id="299" r:id="rId16"/>
    <p:sldId id="300" r:id="rId17"/>
    <p:sldId id="301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523"/>
    <p:restoredTop sz="94638"/>
  </p:normalViewPr>
  <p:slideViewPr>
    <p:cSldViewPr snapToGrid="0" snapToObjects="1">
      <p:cViewPr varScale="1">
        <p:scale>
          <a:sx n="55" d="100"/>
          <a:sy n="55" d="100"/>
        </p:scale>
        <p:origin x="19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448E-E2D8-4B43-9146-6A4E6BFB7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2A2FB-A14F-304E-A83D-7DCA76E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29C8-D10E-7644-999E-DAA0FD04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A8A0-BC0A-764B-A22D-A4C8C1E8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BD18-2BEF-B84D-BF89-10E70ED4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14A4-DB2C-7B42-B17B-A3D7FEAB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17B60-1BDD-3444-8059-AFA34E2BA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1F534-A22B-AD40-A4CA-3B6C7734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5BAB-B1FD-4C48-BB8C-453557FD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19FB-0902-CD4B-AAC5-3398AFDC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36F18-F728-9F41-85F3-33E360505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DD526-4766-B141-AB4A-7B2CFF88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3035-CD9B-7F47-A970-CCB04309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F60B-16C3-1544-B696-E48A2696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A6EB-EEC9-DB42-A2C4-2C05176C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0D12-A30F-B147-8D23-C32F89F2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3211-14A6-C74C-81A5-1F2990D6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28F-DA59-D741-8E27-91882668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67E0-3217-2C49-BB38-55A7067A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31C3-C077-4B48-8D04-BE70904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16BE-BC8C-A542-B3A5-B3672F30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E8DF2-5311-4048-A77D-70387D8DC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A696-82F0-824E-A01B-21D585D4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2CB0-A49C-8348-B9BB-D04A9308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5938-A37F-C248-93E2-EEB56052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1D7D-D247-8842-8EA7-800A7490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006D-80BA-7D44-A5B5-1CA238A3A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C4D63-37A9-F843-960D-D03D618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 marL="0" indent="0" defTabSz="457200">
              <a:spcBef>
                <a:spcPts val="200"/>
              </a:spcBef>
              <a:buNone/>
              <a:defRPr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2pPr>
            <a:lvl3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3pPr>
            <a:lvl4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4pPr>
            <a:lvl5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DD7F3-72B9-594B-9ABB-965D33AE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DC43-512A-FB4B-A446-FC3B37CA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C5A6E-CCDE-5D46-9E42-154A160B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77AA0F-5D82-7443-845C-C73159B607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10600" y="0"/>
            <a:ext cx="3581400" cy="182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729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E371-D0C9-434B-9B43-C170BD38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D99C-737F-7E48-B13B-1388A631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E78B5-9037-BF4B-8D80-B64FE6EF1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BBB6C-BD0A-634F-8CD5-772F8A433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CEF60-77F6-8146-8484-82F24B320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EBEBB-B5C3-1246-AAD9-586634BC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80BC0-8979-DB43-B3A1-CAF5E7DF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1FC48-5B62-D446-958F-7E8CFDB8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F6B1-CB17-DD43-AFB4-313A2EB8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25280-95A5-0846-848A-C5633709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0ADFE-45D1-7841-B2A3-B2530183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0AAD6-3105-7046-80C2-ACD7224B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E90A9-6B62-FF4D-BDE3-D87224B9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10A8-B0BA-D84C-95E2-7E02ECA8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04C4E-09F2-D944-8221-56495EEA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A0A8-700F-D34D-B97D-E3933FB8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9B2A-1B82-DE40-9659-F8C713F0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1D34B-8035-2247-937B-BD8E15C7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E7811-A9BD-FC4C-BFFD-0ECF6508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2FCA3-3702-7F45-BE7D-1E260362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BABA-12BF-1E4A-9A42-1D4A90BB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8136-7D31-AA40-A22F-F0A77C05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27981-058E-D64F-8D91-F261DDB4E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3DA18-0D30-6B48-8822-A4CDB2CE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A4E89-0683-A746-AF35-ED781D15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C8A8-B9C8-1F47-AF19-42A2585DB06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E8DD7-1ED1-BA4A-BAB9-CC8A5DE2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FE869-ACE2-8249-A570-A674EBB9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32832-2A82-9B42-B853-59631321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949FD-3E01-474A-815E-1FB10090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3F0C-B32D-D04F-BAB9-D6D01B048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C8A8-B9C8-1F47-AF19-42A2585DB06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1186-B9E5-B64D-ACDE-3AC235AC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1B1A-EDCA-3E4E-875F-5AF9EF13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64FE-D878-6847-9DC7-4FB2745D8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2865C-48D2-48F9-9117-1F67BF3F0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86281-534E-E541-9967-4BD8B5DD9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Iterators and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3CF4B-EA0C-A543-84FB-AD10EFEE3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C++ Primer Primer Lecture 05</a:t>
            </a:r>
          </a:p>
          <a:p>
            <a:pPr algn="l"/>
            <a:r>
              <a:rPr lang="en-US" sz="2000" dirty="0"/>
              <a:t>June 2nd, 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795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9593-E34D-4D45-92C3-2BD1DEE4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7B112-1204-2A40-A5CC-BBA89E9321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list-initialize array</a:t>
            </a:r>
          </a:p>
          <a:p>
            <a:pPr lvl="1"/>
            <a:r>
              <a:rPr lang="en-US" dirty="0"/>
              <a:t>don’t need to specify dimension</a:t>
            </a:r>
          </a:p>
          <a:p>
            <a:r>
              <a:rPr lang="en-US" dirty="0"/>
              <a:t>If specified dimension &gt; # of initializers</a:t>
            </a:r>
          </a:p>
          <a:p>
            <a:pPr lvl="1"/>
            <a:r>
              <a:rPr lang="en-US" dirty="0"/>
              <a:t>value initialized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B6589-3E2B-8541-9635-520ACAF99D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unsigned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;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ia1</a:t>
            </a:r>
            <a:r>
              <a:rPr lang="en-US" dirty="0"/>
              <a:t>[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};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a2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}; 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i="1" dirty="0">
                <a:solidFill>
                  <a:srgbClr val="999988"/>
                </a:solidFill>
              </a:rPr>
              <a:t>//same as {0, 1, 2, 0, 0}: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a3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5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}; 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i="1" dirty="0">
                <a:solidFill>
                  <a:srgbClr val="999988"/>
                </a:solidFill>
              </a:rPr>
              <a:t>//same as {"hi", "bye", ""}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a4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DD1144"/>
                </a:solidFill>
              </a:rPr>
              <a:t>"hi"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"bye"</a:t>
            </a:r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i="1" dirty="0">
                <a:solidFill>
                  <a:srgbClr val="999988"/>
                </a:solidFill>
              </a:rPr>
              <a:t>//error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a5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 ,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599E7C-CAA7-6840-97CC-F9D560F02F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2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761A-3AD3-2847-8024-23A1E9B1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FC11-7BFD-644B-A38D-3D548E6176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initialize from string literals</a:t>
            </a:r>
          </a:p>
          <a:p>
            <a:pPr lvl="1"/>
            <a:r>
              <a:rPr lang="en-US"/>
              <a:t>string literals end </a:t>
            </a:r>
            <a:r>
              <a:rPr lang="en-US" dirty="0"/>
              <a:t>with a null character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68A2D-1A49-AF4A-B20B-B0B5B442AE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a1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DD1144"/>
                </a:solidFill>
              </a:rPr>
              <a:t>'C'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'+'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'+’</a:t>
            </a:r>
            <a:r>
              <a:rPr lang="en-US" dirty="0"/>
              <a:t>}; </a:t>
            </a:r>
          </a:p>
          <a:p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a2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DD1144"/>
                </a:solidFill>
              </a:rPr>
              <a:t>'C'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'+'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'+'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'\0’</a:t>
            </a:r>
            <a:r>
              <a:rPr lang="en-US" dirty="0"/>
              <a:t>}; 	</a:t>
            </a:r>
            <a:r>
              <a:rPr lang="en-US" i="1" dirty="0">
                <a:solidFill>
                  <a:srgbClr val="999988"/>
                </a:solidFill>
              </a:rPr>
              <a:t>// explicit null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a3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"C++"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same as a2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a4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6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"Daniel"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	error: no space for null!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C6C02-35A9-174B-885D-31DE7DAE8C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1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291E-6BC8-2249-A15E-722D8F98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Copy or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F3AA-ED30-E445-8374-758BA90C6B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Although your compiler may have it as a compiler extension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BDA51-6FD5-774E-B456-48247C32C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};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a2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error</a:t>
            </a:r>
          </a:p>
          <a:p>
            <a:r>
              <a:rPr lang="en-US" dirty="0">
                <a:solidFill>
                  <a:srgbClr val="333333"/>
                </a:solidFill>
              </a:rPr>
              <a:t>a2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a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error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2BE90E-2D23-C840-A7F7-2097C2A9F5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5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34B5-FF0F-E341-8B66-687745E7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Complicated Array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AF64-3CD6-1547-93A2-DBB58480DF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hold arrays of pointers</a:t>
            </a:r>
          </a:p>
          <a:p>
            <a:r>
              <a:rPr lang="en-US" dirty="0"/>
              <a:t>Can define refs and pointers to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2F5A9-A344-AB4F-910B-6E983AFA9B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 err="1">
                <a:solidFill>
                  <a:srgbClr val="333333"/>
                </a:solidFill>
              </a:rPr>
              <a:t>ptrs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]; </a:t>
            </a:r>
            <a:r>
              <a:rPr lang="en-US" i="1" dirty="0">
                <a:solidFill>
                  <a:srgbClr val="999988"/>
                </a:solidFill>
              </a:rPr>
              <a:t>// 10 </a:t>
            </a:r>
            <a:r>
              <a:rPr lang="en-US" i="1" dirty="0" err="1">
                <a:solidFill>
                  <a:srgbClr val="999988"/>
                </a:solidFill>
              </a:rPr>
              <a:t>ptrs</a:t>
            </a:r>
            <a:r>
              <a:rPr lang="en-US" i="1" dirty="0">
                <a:solidFill>
                  <a:srgbClr val="999988"/>
                </a:solidFill>
              </a:rPr>
              <a:t> to int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>
                <a:solidFill>
                  <a:srgbClr val="333333"/>
                </a:solidFill>
              </a:rPr>
              <a:t>refs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]; </a:t>
            </a:r>
            <a:r>
              <a:rPr lang="en-US" i="1" dirty="0">
                <a:solidFill>
                  <a:srgbClr val="999988"/>
                </a:solidFill>
              </a:rPr>
              <a:t>// error: no array of 	references</a:t>
            </a:r>
            <a:r>
              <a:rPr lang="en-US" dirty="0"/>
              <a:t> </a:t>
            </a:r>
          </a:p>
          <a:p>
            <a:endParaRPr lang="en-US" b="1" dirty="0">
              <a:solidFill>
                <a:srgbClr val="4455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(</a:t>
            </a:r>
            <a:r>
              <a:rPr lang="en-US" b="1" dirty="0"/>
              <a:t>*</a:t>
            </a:r>
            <a:r>
              <a:rPr lang="en-US" dirty="0" err="1">
                <a:solidFill>
                  <a:srgbClr val="333333"/>
                </a:solidFill>
              </a:rPr>
              <a:t>Parray</a:t>
            </a:r>
            <a:r>
              <a:rPr lang="en-US" dirty="0"/>
              <a:t>)[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  <a:r>
              <a:rPr lang="en-US" i="1" dirty="0" err="1">
                <a:solidFill>
                  <a:srgbClr val="999988"/>
                </a:solidFill>
              </a:rPr>
              <a:t>ptr</a:t>
            </a:r>
            <a:r>
              <a:rPr lang="en-US" i="1" dirty="0">
                <a:solidFill>
                  <a:srgbClr val="999988"/>
                </a:solidFill>
              </a:rPr>
              <a:t> to 	array of ten </a:t>
            </a:r>
            <a:r>
              <a:rPr lang="en-US" i="1" dirty="0" err="1">
                <a:solidFill>
                  <a:srgbClr val="999988"/>
                </a:solidFill>
              </a:rPr>
              <a:t>ints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(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arrRef</a:t>
            </a:r>
            <a:r>
              <a:rPr lang="en-US" dirty="0"/>
              <a:t>)[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ref to 	array of ten </a:t>
            </a:r>
            <a:r>
              <a:rPr lang="en-US" i="1" dirty="0" err="1">
                <a:solidFill>
                  <a:srgbClr val="999988"/>
                </a:solidFill>
              </a:rPr>
              <a:t>ints</a:t>
            </a:r>
            <a:endParaRPr lang="en-US" i="1" dirty="0">
              <a:solidFill>
                <a:srgbClr val="999988"/>
              </a:solidFill>
            </a:endParaRP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i="1" dirty="0">
                <a:solidFill>
                  <a:srgbClr val="999988"/>
                </a:solidFill>
              </a:rPr>
              <a:t>// easiest read inside out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*</a:t>
            </a:r>
            <a:r>
              <a:rPr lang="en-US" dirty="0">
                <a:solidFill>
                  <a:srgbClr val="333333"/>
                </a:solidFill>
              </a:rPr>
              <a:t>(</a:t>
            </a:r>
            <a:r>
              <a:rPr lang="en-US" b="1" dirty="0">
                <a:solidFill>
                  <a:srgbClr val="333333"/>
                </a:solidFill>
              </a:rPr>
              <a:t>&amp;</a:t>
            </a:r>
            <a:r>
              <a:rPr lang="en-US" dirty="0" err="1">
                <a:solidFill>
                  <a:srgbClr val="333333"/>
                </a:solidFill>
              </a:rPr>
              <a:t>arry</a:t>
            </a:r>
            <a:r>
              <a:rPr lang="en-US" dirty="0">
                <a:solidFill>
                  <a:srgbClr val="333333"/>
                </a:solidFill>
              </a:rPr>
              <a:t>)[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>
                <a:solidFill>
                  <a:srgbClr val="333333"/>
                </a:solidFill>
              </a:rPr>
              <a:t>] </a:t>
            </a:r>
            <a:r>
              <a:rPr lang="en-US" b="1" dirty="0">
                <a:solidFill>
                  <a:srgbClr val="333333"/>
                </a:solidFill>
              </a:rPr>
              <a:t>=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ptrs</a:t>
            </a:r>
            <a:r>
              <a:rPr lang="en-US" dirty="0">
                <a:solidFill>
                  <a:srgbClr val="333333"/>
                </a:solidFill>
              </a:rPr>
              <a:t>; </a:t>
            </a:r>
            <a:r>
              <a:rPr lang="en-US" i="1" dirty="0">
                <a:solidFill>
                  <a:srgbClr val="999988"/>
                </a:solidFill>
              </a:rPr>
              <a:t>// ref to array of 10 </a:t>
            </a:r>
            <a:r>
              <a:rPr lang="en-US" i="1" dirty="0" err="1">
                <a:solidFill>
                  <a:srgbClr val="999988"/>
                </a:solidFill>
              </a:rPr>
              <a:t>ptrs</a:t>
            </a:r>
            <a:r>
              <a:rPr lang="en-US" i="1" dirty="0">
                <a:solidFill>
                  <a:srgbClr val="999988"/>
                </a:solidFill>
              </a:rPr>
              <a:t>.</a:t>
            </a:r>
            <a:r>
              <a:rPr lang="en-US" dirty="0">
                <a:solidFill>
                  <a:srgbClr val="333333"/>
                </a:solidFill>
              </a:rPr>
              <a:t> 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3FA76E-4AB6-DD42-B2E6-DF8BA45918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5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E722-2CF5-4141-AE0F-A5CE6FBD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B5F9E-F92D-9341-ACC5-FEF7C89465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subscripting	</a:t>
            </a:r>
          </a:p>
          <a:p>
            <a:pPr lvl="1"/>
            <a:r>
              <a:rPr lang="en-US" dirty="0" err="1"/>
              <a:t>size_t</a:t>
            </a:r>
            <a:r>
              <a:rPr lang="en-US" dirty="0"/>
              <a:t> type</a:t>
            </a:r>
          </a:p>
          <a:p>
            <a:pPr lvl="2"/>
            <a:r>
              <a:rPr lang="en-US" dirty="0"/>
              <a:t>defined in </a:t>
            </a:r>
            <a:r>
              <a:rPr lang="en-US" dirty="0" err="1"/>
              <a:t>cstddef</a:t>
            </a:r>
            <a:r>
              <a:rPr lang="en-US" dirty="0"/>
              <a:t> header</a:t>
            </a:r>
          </a:p>
          <a:p>
            <a:pPr lvl="1"/>
            <a:r>
              <a:rPr lang="en-US" dirty="0"/>
              <a:t>make sure in range!</a:t>
            </a:r>
          </a:p>
          <a:p>
            <a:r>
              <a:rPr lang="en-US" dirty="0"/>
              <a:t>range for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33665-E0E1-214B-9FA5-A81AFDB79E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unsigned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scores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11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{}; </a:t>
            </a:r>
            <a:r>
              <a:rPr lang="en-US" i="1" dirty="0">
                <a:solidFill>
                  <a:srgbClr val="999988"/>
                </a:solidFill>
              </a:rPr>
              <a:t>// value 	initialized to 0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445588"/>
                </a:solidFill>
              </a:rPr>
              <a:t>unsigned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; </a:t>
            </a:r>
          </a:p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) </a:t>
            </a:r>
          </a:p>
          <a:p>
            <a:r>
              <a:rPr lang="en-US" b="1" dirty="0"/>
              <a:t>	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dirty="0"/>
              <a:t> </a:t>
            </a:r>
            <a:r>
              <a:rPr lang="en-US" b="1" dirty="0"/>
              <a:t>&lt;=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100</a:t>
            </a:r>
            <a:r>
              <a:rPr lang="en-US" dirty="0"/>
              <a:t>) </a:t>
            </a:r>
          </a:p>
          <a:p>
            <a:r>
              <a:rPr lang="en-US" b="1" dirty="0"/>
              <a:t>		++</a:t>
            </a:r>
            <a:r>
              <a:rPr lang="en-US" dirty="0">
                <a:solidFill>
                  <a:srgbClr val="333333"/>
                </a:solidFill>
              </a:rPr>
              <a:t>scores</a:t>
            </a:r>
            <a:r>
              <a:rPr lang="en-US" dirty="0"/>
              <a:t>[</a:t>
            </a:r>
            <a:r>
              <a:rPr lang="en-US" dirty="0">
                <a:solidFill>
                  <a:srgbClr val="333333"/>
                </a:solidFill>
              </a:rPr>
              <a:t>grade</a:t>
            </a:r>
            <a:r>
              <a:rPr lang="en-US" b="1" dirty="0"/>
              <a:t>/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];</a:t>
            </a:r>
          </a:p>
          <a:p>
            <a:endParaRPr lang="en-US" dirty="0"/>
          </a:p>
          <a:p>
            <a:r>
              <a:rPr lang="en-US" i="1" dirty="0">
                <a:solidFill>
                  <a:srgbClr val="999988"/>
                </a:solidFill>
              </a:rPr>
              <a:t>// range for</a:t>
            </a:r>
            <a:endParaRPr lang="en-US" dirty="0"/>
          </a:p>
          <a:p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: scores) 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 "</a:t>
            </a:r>
            <a:r>
              <a:rPr lang="en-US" dirty="0"/>
              <a:t>; </a:t>
            </a:r>
          </a:p>
          <a:p>
            <a:r>
              <a:rPr lang="en-US" dirty="0" err="1"/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374541-6107-CF41-99E5-0F1E33F1CD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2855-6D97-B54F-9145-AF100BBB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29DF-3B87-B648-AE62-700F7F5BD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Closely intertwined</a:t>
            </a:r>
          </a:p>
          <a:p>
            <a:pPr lvl="1"/>
            <a:r>
              <a:rPr lang="en-US" dirty="0"/>
              <a:t>usually get </a:t>
            </a:r>
            <a:r>
              <a:rPr lang="en-US" dirty="0" err="1"/>
              <a:t>ptr</a:t>
            </a:r>
            <a:r>
              <a:rPr lang="en-US" dirty="0"/>
              <a:t> using &amp;…</a:t>
            </a:r>
          </a:p>
          <a:p>
            <a:r>
              <a:rPr lang="en-US" dirty="0"/>
              <a:t>compiler automatically substitutes pointer to first element of array</a:t>
            </a:r>
          </a:p>
          <a:p>
            <a:r>
              <a:rPr lang="en-US" dirty="0"/>
              <a:t>operations on arrays = operations on pointers</a:t>
            </a:r>
          </a:p>
          <a:p>
            <a:pPr lvl="1"/>
            <a:r>
              <a:rPr lang="en-US" dirty="0"/>
              <a:t>i.e. using auto</a:t>
            </a:r>
          </a:p>
          <a:p>
            <a:pPr lvl="1"/>
            <a:r>
              <a:rPr lang="en-US" dirty="0"/>
              <a:t>different with </a:t>
            </a:r>
            <a:r>
              <a:rPr lang="en-US" dirty="0" err="1"/>
              <a:t>decltype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5A663-B898-0E4F-A20B-AE7EDBD56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6557" y="1825625"/>
            <a:ext cx="6107243" cy="4351338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nums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DD1144"/>
                </a:solidFill>
              </a:rPr>
              <a:t>"one"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"two"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"three"</a:t>
            </a:r>
            <a:r>
              <a:rPr lang="en-US" dirty="0"/>
              <a:t>}; 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p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nums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]; </a:t>
            </a:r>
            <a:r>
              <a:rPr lang="en-US" i="1" dirty="0">
                <a:solidFill>
                  <a:srgbClr val="999988"/>
                </a:solidFill>
              </a:rPr>
              <a:t>// ok</a:t>
            </a:r>
          </a:p>
          <a:p>
            <a:endParaRPr lang="en-US" i="1" dirty="0"/>
          </a:p>
          <a:p>
            <a:r>
              <a:rPr lang="en-US" dirty="0"/>
              <a:t>string </a:t>
            </a:r>
            <a:r>
              <a:rPr lang="en-US" b="1" dirty="0"/>
              <a:t>*</a:t>
            </a:r>
            <a:r>
              <a:rPr lang="en-US" dirty="0"/>
              <a:t>p2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equivalent to p2 = 	&amp;</a:t>
            </a:r>
            <a:r>
              <a:rPr lang="en-US" i="1" dirty="0" err="1">
                <a:solidFill>
                  <a:srgbClr val="999988"/>
                </a:solidFill>
              </a:rPr>
              <a:t>nums</a:t>
            </a:r>
            <a:r>
              <a:rPr lang="en-US" i="1" dirty="0">
                <a:solidFill>
                  <a:srgbClr val="999988"/>
                </a:solidFill>
              </a:rPr>
              <a:t>[0]</a:t>
            </a:r>
          </a:p>
          <a:p>
            <a:br>
              <a:rPr lang="en-US" dirty="0"/>
            </a:b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9</a:t>
            </a:r>
            <a:r>
              <a:rPr lang="en-US" dirty="0"/>
              <a:t>}; </a:t>
            </a:r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ia2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ia2 is int*, points to 	first element of </a:t>
            </a:r>
            <a:r>
              <a:rPr lang="en-US" i="1" dirty="0" err="1">
                <a:solidFill>
                  <a:srgbClr val="999988"/>
                </a:solidFill>
              </a:rPr>
              <a:t>ia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//same as:</a:t>
            </a:r>
          </a:p>
          <a:p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ia2</a:t>
            </a:r>
            <a:r>
              <a:rPr lang="en-US" dirty="0"/>
              <a:t>(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]); 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ia2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42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error: ia2 is a pointer.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5586D7-E34E-2E4E-A627-89A8C7D345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4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E033-D085-4040-9BE5-2833B68D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Arrays are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B039-3B2E-6148-9B22-887AC57BD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68711" cy="4351338"/>
          </a:xfrm>
        </p:spPr>
        <p:txBody>
          <a:bodyPr/>
          <a:lstStyle/>
          <a:p>
            <a:r>
              <a:rPr lang="en-US" dirty="0"/>
              <a:t>Can increment, decrement</a:t>
            </a:r>
          </a:p>
          <a:p>
            <a:r>
              <a:rPr lang="en-US" dirty="0"/>
              <a:t>Test for equality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AA787-12AC-6D4C-9C2F-F4853A48B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1607" y="1825625"/>
            <a:ext cx="6182193" cy="4351338"/>
          </a:xfrm>
        </p:spPr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9</a:t>
            </a:r>
            <a:r>
              <a:rPr lang="en-US" dirty="0"/>
              <a:t>};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p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p points to first element</a:t>
            </a:r>
            <a:r>
              <a:rPr lang="en-US" dirty="0"/>
              <a:t> </a:t>
            </a:r>
            <a:r>
              <a:rPr lang="en-US" b="1" dirty="0"/>
              <a:t>++</a:t>
            </a:r>
            <a:r>
              <a:rPr lang="en-US" dirty="0">
                <a:solidFill>
                  <a:srgbClr val="333333"/>
                </a:solidFill>
              </a:rPr>
              <a:t>p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p points to </a:t>
            </a:r>
            <a:r>
              <a:rPr lang="en-US" i="1" dirty="0" err="1">
                <a:solidFill>
                  <a:srgbClr val="999988"/>
                </a:solidFill>
              </a:rPr>
              <a:t>arr</a:t>
            </a:r>
            <a:r>
              <a:rPr lang="en-US" i="1" dirty="0">
                <a:solidFill>
                  <a:srgbClr val="999988"/>
                </a:solidFill>
              </a:rPr>
              <a:t>[1] now.</a:t>
            </a:r>
          </a:p>
          <a:p>
            <a:endParaRPr lang="en-US" b="1" i="1" dirty="0">
              <a:solidFill>
                <a:srgbClr val="9999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 </a:t>
            </a:r>
            <a:r>
              <a:rPr lang="en-US" i="1" dirty="0">
                <a:solidFill>
                  <a:srgbClr val="999988"/>
                </a:solidFill>
              </a:rPr>
              <a:t>// "off-the-end" pointer</a:t>
            </a:r>
          </a:p>
          <a:p>
            <a:endParaRPr lang="en-US" b="1" dirty="0"/>
          </a:p>
          <a:p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/>
              <a:t>; </a:t>
            </a:r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e</a:t>
            </a:r>
            <a:r>
              <a:rPr lang="en-US" dirty="0"/>
              <a:t>; </a:t>
            </a:r>
            <a:r>
              <a:rPr lang="en-US" b="1" dirty="0"/>
              <a:t>++</a:t>
            </a:r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dirty="0"/>
              <a:t>) {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81AA4E-FF81-CE4F-937D-A99A3D3BCA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7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65A3-AFBD-EB45-B620-910E871E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begin and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D9AB-483E-6949-8189-28DCC793DB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Less error-prone way to get off-the-end pointer</a:t>
            </a:r>
          </a:p>
          <a:p>
            <a:pPr lvl="1"/>
            <a:r>
              <a:rPr lang="en-US" dirty="0"/>
              <a:t>defined in iterator 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EAB76-795E-6348-8AAF-7C8492EFC3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7</a:t>
            </a:r>
            <a:r>
              <a:rPr lang="en-US" dirty="0"/>
              <a:t>, 	</a:t>
            </a:r>
            <a:r>
              <a:rPr lang="en-US" dirty="0">
                <a:solidFill>
                  <a:srgbClr val="009999"/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9</a:t>
            </a:r>
            <a:r>
              <a:rPr lang="en-US" dirty="0"/>
              <a:t>};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beg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begin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);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 err="1">
                <a:solidFill>
                  <a:srgbClr val="333333"/>
                </a:solidFill>
              </a:rPr>
              <a:t>pbeg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begin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/>
              <a:t>);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 *</a:t>
            </a:r>
            <a:r>
              <a:rPr lang="en-US" dirty="0">
                <a:solidFill>
                  <a:srgbClr val="333333"/>
                </a:solidFill>
              </a:rPr>
              <a:t>pend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/>
              <a:t>); </a:t>
            </a:r>
          </a:p>
          <a:p>
            <a:endParaRPr lang="en-US" dirty="0"/>
          </a:p>
          <a:p>
            <a:r>
              <a:rPr lang="en-US" i="1" dirty="0">
                <a:solidFill>
                  <a:srgbClr val="999988"/>
                </a:solidFill>
              </a:rPr>
              <a:t>//find first negative element</a:t>
            </a:r>
            <a:endParaRPr lang="en-US" dirty="0"/>
          </a:p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pbeg</a:t>
            </a:r>
            <a:r>
              <a:rPr lang="en-US" dirty="0"/>
              <a:t>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pend</a:t>
            </a:r>
            <a:r>
              <a:rPr lang="en-US" dirty="0"/>
              <a:t> </a:t>
            </a:r>
            <a:r>
              <a:rPr lang="en-US" b="1" dirty="0"/>
              <a:t>&amp;&amp;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 err="1">
                <a:solidFill>
                  <a:srgbClr val="333333"/>
                </a:solidFill>
              </a:rPr>
              <a:t>pbeg</a:t>
            </a:r>
            <a:r>
              <a:rPr lang="en-US" dirty="0"/>
              <a:t> </a:t>
            </a:r>
            <a:r>
              <a:rPr lang="en-US" b="1" dirty="0"/>
              <a:t>&gt;=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) 	</a:t>
            </a:r>
            <a:r>
              <a:rPr lang="en-US" b="1" dirty="0"/>
              <a:t>++</a:t>
            </a:r>
            <a:r>
              <a:rPr lang="en-US" dirty="0" err="1">
                <a:solidFill>
                  <a:srgbClr val="333333"/>
                </a:solidFill>
              </a:rPr>
              <a:t>pbeg</a:t>
            </a:r>
            <a:r>
              <a:rPr lang="en-US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4E5AB-6284-2F4D-98CD-9EB3F1CF8C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5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704F-755D-B541-B1F8-68BA41C3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3920-F845-6444-8FBB-6847DF7CF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Just like iterators</a:t>
            </a:r>
          </a:p>
          <a:p>
            <a:pPr lvl="1"/>
            <a:r>
              <a:rPr lang="en-US" dirty="0"/>
              <a:t>can add/subtract integral values</a:t>
            </a:r>
          </a:p>
          <a:p>
            <a:pPr lvl="1"/>
            <a:r>
              <a:rPr lang="en-US" dirty="0"/>
              <a:t>make sure pointer still in range!</a:t>
            </a:r>
          </a:p>
          <a:p>
            <a:pPr lvl="1"/>
            <a:r>
              <a:rPr lang="en-US" dirty="0"/>
              <a:t>don’t dereference off-the-end pointer</a:t>
            </a:r>
          </a:p>
          <a:p>
            <a:r>
              <a:rPr lang="en-US" dirty="0"/>
              <a:t>Relational operators</a:t>
            </a:r>
          </a:p>
          <a:p>
            <a:pPr lvl="1"/>
            <a:r>
              <a:rPr lang="en-US" dirty="0"/>
              <a:t>like &lt;, &gt;</a:t>
            </a:r>
          </a:p>
          <a:p>
            <a:pPr lvl="1"/>
            <a:r>
              <a:rPr lang="en-US" dirty="0"/>
              <a:t>only on same array!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948D6-BF83-414D-8569-152E380E8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4"/>
            <a:ext cx="5789951" cy="4904959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constexpr</a:t>
            </a:r>
            <a:r>
              <a:rPr lang="en-US" dirty="0"/>
              <a:t> </a:t>
            </a:r>
            <a:r>
              <a:rPr lang="en-US" b="1" dirty="0" err="1">
                <a:solidFill>
                  <a:srgbClr val="445588"/>
                </a:solidFill>
              </a:rPr>
              <a:t>size_t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5</a:t>
            </a:r>
            <a:r>
              <a:rPr lang="en-US" dirty="0"/>
              <a:t>;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/>
              <a:t>[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5</a:t>
            </a:r>
            <a:r>
              <a:rPr lang="en-US" dirty="0"/>
              <a:t>};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 err="1">
                <a:solidFill>
                  <a:srgbClr val="333333"/>
                </a:solidFill>
              </a:rPr>
              <a:t>ip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ip2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ip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points to </a:t>
            </a:r>
            <a:r>
              <a:rPr lang="en-US" i="1" dirty="0" err="1">
                <a:solidFill>
                  <a:srgbClr val="999988"/>
                </a:solidFill>
              </a:rPr>
              <a:t>arr</a:t>
            </a:r>
            <a:r>
              <a:rPr lang="en-US" i="1" dirty="0">
                <a:solidFill>
                  <a:srgbClr val="999988"/>
                </a:solidFill>
              </a:rPr>
              <a:t>[4]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i="1" dirty="0">
                <a:solidFill>
                  <a:srgbClr val="999988"/>
                </a:solidFill>
              </a:rPr>
              <a:t>//ok: </a:t>
            </a:r>
            <a:r>
              <a:rPr lang="en-US" i="1" dirty="0" err="1">
                <a:solidFill>
                  <a:srgbClr val="999988"/>
                </a:solidFill>
              </a:rPr>
              <a:t>arr</a:t>
            </a:r>
            <a:r>
              <a:rPr lang="en-US" i="1" dirty="0">
                <a:solidFill>
                  <a:srgbClr val="999988"/>
                </a:solidFill>
              </a:rPr>
              <a:t> converted to pointer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// p points one past the end of </a:t>
            </a:r>
            <a:r>
              <a:rPr lang="en-US" i="1" dirty="0" err="1">
                <a:solidFill>
                  <a:srgbClr val="999988"/>
                </a:solidFill>
              </a:rPr>
              <a:t>arr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p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p2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error, only 5 	elements.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>
                <a:solidFill>
                  <a:srgbClr val="333333"/>
                </a:solidFill>
              </a:rPr>
              <a:t>auto</a:t>
            </a:r>
            <a:r>
              <a:rPr lang="en-US" dirty="0">
                <a:solidFill>
                  <a:srgbClr val="333333"/>
                </a:solidFill>
              </a:rPr>
              <a:t> n </a:t>
            </a:r>
            <a:r>
              <a:rPr lang="en-US" b="1" dirty="0">
                <a:solidFill>
                  <a:srgbClr val="333333"/>
                </a:solidFill>
              </a:rPr>
              <a:t>=</a:t>
            </a:r>
            <a:r>
              <a:rPr lang="en-US" dirty="0">
                <a:solidFill>
                  <a:srgbClr val="333333"/>
                </a:solidFill>
              </a:rPr>
              <a:t> end(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>
                <a:solidFill>
                  <a:srgbClr val="333333"/>
                </a:solidFill>
              </a:rPr>
              <a:t>) </a:t>
            </a:r>
            <a:r>
              <a:rPr lang="en-US" b="1" dirty="0">
                <a:solidFill>
                  <a:srgbClr val="333333"/>
                </a:solidFill>
              </a:rPr>
              <a:t>-</a:t>
            </a:r>
            <a:r>
              <a:rPr lang="en-US" dirty="0">
                <a:solidFill>
                  <a:srgbClr val="333333"/>
                </a:solidFill>
              </a:rPr>
              <a:t> begin(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>
                <a:solidFill>
                  <a:srgbClr val="333333"/>
                </a:solidFill>
              </a:rPr>
              <a:t>);</a:t>
            </a:r>
            <a:r>
              <a:rPr lang="en-US" i="1" dirty="0">
                <a:solidFill>
                  <a:srgbClr val="999988"/>
                </a:solidFill>
              </a:rPr>
              <a:t>// n is 5</a:t>
            </a:r>
            <a:r>
              <a:rPr lang="en-US" dirty="0">
                <a:solidFill>
                  <a:srgbClr val="333333"/>
                </a:solidFill>
              </a:rPr>
              <a:t> </a:t>
            </a:r>
          </a:p>
          <a:p>
            <a:br>
              <a:rPr lang="en-US" dirty="0"/>
            </a:b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/>
              <a:t>,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;</a:t>
            </a:r>
          </a:p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e</a:t>
            </a:r>
            <a:r>
              <a:rPr lang="en-US" dirty="0"/>
              <a:t>) { </a:t>
            </a:r>
          </a:p>
          <a:p>
            <a:r>
              <a:rPr lang="en-US" i="1" dirty="0">
                <a:solidFill>
                  <a:srgbClr val="999988"/>
                </a:solidFill>
              </a:rPr>
              <a:t>//use *b</a:t>
            </a:r>
          </a:p>
          <a:p>
            <a:r>
              <a:rPr lang="en-US" dirty="0"/>
              <a:t> </a:t>
            </a:r>
            <a:r>
              <a:rPr lang="en-US" b="1" dirty="0"/>
              <a:t>++</a:t>
            </a:r>
            <a:r>
              <a:rPr lang="en-US" dirty="0">
                <a:solidFill>
                  <a:srgbClr val="333333"/>
                </a:solidFill>
              </a:rPr>
              <a:t>b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EF1506-02EA-A646-BBCB-B3490E3754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AD8E-BE57-7F45-B3EC-ACA0992E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between Dereference</a:t>
            </a:r>
            <a:br>
              <a:rPr lang="en-US" dirty="0"/>
            </a:br>
            <a:r>
              <a:rPr lang="en-US" dirty="0"/>
              <a:t>and Pointer Arithmetic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8D2FE-CB3D-394F-8514-8D70C1A9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64864" y="2380261"/>
            <a:ext cx="6062272" cy="4351338"/>
          </a:xfrm>
        </p:spPr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8</a:t>
            </a:r>
            <a:r>
              <a:rPr lang="en-US" dirty="0"/>
              <a:t>}; 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ok, last is 8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ok, last is 4.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2F8731-EAF8-A34E-A33C-9D874A0A65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2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F5A3-9A1A-0A47-BE4B-19867A94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We’ll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3C38-F5B6-7149-BF60-94426C0EBD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iterators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access vector elements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more general than subscripting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arrays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older than `vector` 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fixed length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88ADF-5953-B644-BDF5-2AD6E6D3F1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CF2A74-7CAF-1B4C-A18D-276BEE51CF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0634-213D-B74A-8EF0-DCC1B432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BB34-5EC2-7D41-A091-1376C8FF3B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Subscripts really just use pointers…</a:t>
            </a:r>
          </a:p>
          <a:p>
            <a:r>
              <a:rPr lang="en-US" dirty="0"/>
              <a:t>Can use subscript operator on any pointer to an element</a:t>
            </a:r>
          </a:p>
          <a:p>
            <a:r>
              <a:rPr lang="en-US" dirty="0"/>
              <a:t>Subscripts here may be signed</a:t>
            </a:r>
          </a:p>
          <a:p>
            <a:pPr lvl="1"/>
            <a:r>
              <a:rPr lang="en-US" dirty="0"/>
              <a:t>not true for vector or string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06D92-2D6B-AF4C-9B84-2A68039F0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6361" y="1825625"/>
            <a:ext cx="5807439" cy="4351338"/>
          </a:xfrm>
        </p:spPr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8</a:t>
            </a:r>
            <a:r>
              <a:rPr lang="en-US" dirty="0"/>
              <a:t>}; 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i="1" dirty="0">
                <a:solidFill>
                  <a:srgbClr val="999988"/>
                </a:solidFill>
              </a:rPr>
              <a:t>// </a:t>
            </a:r>
            <a:r>
              <a:rPr lang="en-US" i="1" dirty="0" err="1">
                <a:solidFill>
                  <a:srgbClr val="999988"/>
                </a:solidFill>
              </a:rPr>
              <a:t>ia</a:t>
            </a:r>
            <a:r>
              <a:rPr lang="en-US" i="1" dirty="0">
                <a:solidFill>
                  <a:srgbClr val="999988"/>
                </a:solidFill>
              </a:rPr>
              <a:t> is converted to a pointer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// </a:t>
            </a:r>
            <a:r>
              <a:rPr lang="en-US" i="1" dirty="0" err="1">
                <a:solidFill>
                  <a:srgbClr val="999988"/>
                </a:solidFill>
              </a:rPr>
              <a:t>ia</a:t>
            </a:r>
            <a:r>
              <a:rPr lang="en-US" i="1" dirty="0">
                <a:solidFill>
                  <a:srgbClr val="999988"/>
                </a:solidFill>
              </a:rPr>
              <a:t>[2] fetches the element to which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999988"/>
                </a:solidFill>
              </a:rPr>
              <a:t>// (</a:t>
            </a:r>
            <a:r>
              <a:rPr lang="en-US" i="1" dirty="0" err="1">
                <a:solidFill>
                  <a:srgbClr val="999988"/>
                </a:solidFill>
              </a:rPr>
              <a:t>ia</a:t>
            </a:r>
            <a:r>
              <a:rPr lang="en-US" i="1" dirty="0">
                <a:solidFill>
                  <a:srgbClr val="999988"/>
                </a:solidFill>
              </a:rPr>
              <a:t> + 2) points:</a:t>
            </a:r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]; 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p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rgbClr val="333333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p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 equivalent to above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p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 err="1">
                <a:solidFill>
                  <a:srgbClr val="333333"/>
                </a:solidFill>
              </a:rPr>
              <a:t>ia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];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j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]; </a:t>
            </a:r>
            <a:r>
              <a:rPr lang="en-US" i="1" dirty="0">
                <a:solidFill>
                  <a:srgbClr val="999988"/>
                </a:solidFill>
              </a:rPr>
              <a:t>// same as </a:t>
            </a:r>
            <a:r>
              <a:rPr lang="en-US" i="1" dirty="0" err="1">
                <a:solidFill>
                  <a:srgbClr val="999988"/>
                </a:solidFill>
              </a:rPr>
              <a:t>ia</a:t>
            </a:r>
            <a:r>
              <a:rPr lang="en-US" i="1" dirty="0">
                <a:solidFill>
                  <a:srgbClr val="999988"/>
                </a:solidFill>
              </a:rPr>
              <a:t>[3]</a:t>
            </a: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k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p</a:t>
            </a:r>
            <a:r>
              <a:rPr lang="en-US" dirty="0"/>
              <a:t>[</a:t>
            </a:r>
            <a:r>
              <a:rPr lang="en-US" b="1" dirty="0"/>
              <a:t>-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]; </a:t>
            </a:r>
            <a:r>
              <a:rPr lang="en-US" i="1" dirty="0">
                <a:solidFill>
                  <a:srgbClr val="999988"/>
                </a:solidFill>
              </a:rPr>
              <a:t>// same as </a:t>
            </a:r>
            <a:r>
              <a:rPr lang="en-US" i="1" dirty="0" err="1">
                <a:solidFill>
                  <a:srgbClr val="999988"/>
                </a:solidFill>
              </a:rPr>
              <a:t>ia</a:t>
            </a:r>
            <a:r>
              <a:rPr lang="en-US" i="1" dirty="0">
                <a:solidFill>
                  <a:srgbClr val="999988"/>
                </a:solidFill>
              </a:rPr>
              <a:t>[0]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9185A7-CB0D-464F-AB66-F60975708D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0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6767-81E6-EA45-BF96-7BA1CFBD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3.5.4 C-Style Character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F9F73-4720-B148-A12F-F7047E05A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“Character string literals”</a:t>
            </a:r>
          </a:p>
          <a:p>
            <a:pPr lvl="1"/>
            <a:r>
              <a:rPr lang="en-US" dirty="0"/>
              <a:t>null-terminated character arrays</a:t>
            </a:r>
          </a:p>
          <a:p>
            <a:pPr lvl="2"/>
            <a:r>
              <a:rPr lang="en-US" dirty="0"/>
              <a:t>null character ‘\0’</a:t>
            </a:r>
          </a:p>
          <a:p>
            <a:r>
              <a:rPr lang="en-US" dirty="0"/>
              <a:t>C Library String Functions</a:t>
            </a:r>
          </a:p>
          <a:p>
            <a:pPr lvl="1"/>
            <a:r>
              <a:rPr lang="en-US" dirty="0" err="1"/>
              <a:t>cstring</a:t>
            </a:r>
            <a:r>
              <a:rPr lang="en-US" dirty="0"/>
              <a:t> header</a:t>
            </a:r>
          </a:p>
          <a:p>
            <a:pPr lvl="2"/>
            <a:r>
              <a:rPr lang="en-US" dirty="0" err="1"/>
              <a:t>strlen</a:t>
            </a:r>
            <a:r>
              <a:rPr lang="en-US" dirty="0"/>
              <a:t>(p), </a:t>
            </a:r>
            <a:r>
              <a:rPr lang="en-US" dirty="0" err="1"/>
              <a:t>strcmp</a:t>
            </a:r>
            <a:r>
              <a:rPr lang="en-US" dirty="0"/>
              <a:t>(p1, p2), </a:t>
            </a:r>
            <a:r>
              <a:rPr lang="en-US" dirty="0" err="1"/>
              <a:t>strcat</a:t>
            </a:r>
            <a:r>
              <a:rPr lang="en-US" dirty="0"/>
              <a:t>(p1, p2), </a:t>
            </a:r>
            <a:r>
              <a:rPr lang="en-US" dirty="0" err="1"/>
              <a:t>strcpy</a:t>
            </a:r>
            <a:r>
              <a:rPr lang="en-US" dirty="0"/>
              <a:t>(p1, p2)</a:t>
            </a:r>
          </a:p>
          <a:p>
            <a:pPr lvl="1"/>
            <a:r>
              <a:rPr lang="en-US" dirty="0"/>
              <a:t>must be null-terminated!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8D686-8924-D945-909C-0C8288E24C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a1</a:t>
            </a:r>
            <a:r>
              <a:rPr lang="en-US" dirty="0">
                <a:solidFill>
                  <a:srgbClr val="000000"/>
                </a:solidFill>
              </a:rPr>
              <a:t>[]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{</a:t>
            </a:r>
            <a:r>
              <a:rPr lang="en-US" dirty="0">
                <a:solidFill>
                  <a:srgbClr val="DD1144"/>
                </a:solidFill>
              </a:rPr>
              <a:t>'C'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DD1144"/>
                </a:solidFill>
              </a:rPr>
              <a:t>'+'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DD1144"/>
                </a:solidFill>
              </a:rPr>
              <a:t>'+’</a:t>
            </a:r>
            <a:r>
              <a:rPr lang="en-US" dirty="0">
                <a:solidFill>
                  <a:srgbClr val="000000"/>
                </a:solidFill>
              </a:rPr>
              <a:t>}; </a:t>
            </a:r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a2</a:t>
            </a:r>
            <a:r>
              <a:rPr lang="en-US" dirty="0">
                <a:solidFill>
                  <a:srgbClr val="000000"/>
                </a:solidFill>
              </a:rPr>
              <a:t>[]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{</a:t>
            </a:r>
            <a:r>
              <a:rPr lang="en-US" dirty="0">
                <a:solidFill>
                  <a:srgbClr val="DD1144"/>
                </a:solidFill>
              </a:rPr>
              <a:t>'C'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DD1144"/>
                </a:solidFill>
              </a:rPr>
              <a:t>'+'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DD1144"/>
                </a:solidFill>
              </a:rPr>
              <a:t>'+'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DD1144"/>
                </a:solidFill>
              </a:rPr>
              <a:t>'\0’</a:t>
            </a:r>
            <a:r>
              <a:rPr lang="en-US" dirty="0">
                <a:solidFill>
                  <a:srgbClr val="000000"/>
                </a:solidFill>
              </a:rPr>
              <a:t>}; 	</a:t>
            </a:r>
            <a:r>
              <a:rPr lang="en-US" i="1" dirty="0">
                <a:solidFill>
                  <a:srgbClr val="999988"/>
                </a:solidFill>
              </a:rPr>
              <a:t>// explicit null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a3</a:t>
            </a:r>
            <a:r>
              <a:rPr lang="en-US" dirty="0">
                <a:solidFill>
                  <a:srgbClr val="000000"/>
                </a:solidFill>
              </a:rPr>
              <a:t>[]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DD1144"/>
                </a:solidFill>
              </a:rPr>
              <a:t>"C++"</a:t>
            </a:r>
            <a:r>
              <a:rPr lang="en-US" dirty="0">
                <a:solidFill>
                  <a:srgbClr val="000000"/>
                </a:solidFill>
              </a:rPr>
              <a:t>; </a:t>
            </a:r>
            <a:r>
              <a:rPr lang="en-US" i="1" dirty="0">
                <a:solidFill>
                  <a:srgbClr val="999988"/>
                </a:solidFill>
              </a:rPr>
              <a:t>// same as a2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ca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DD1144"/>
                </a:solidFill>
              </a:rPr>
              <a:t>'C'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'+'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'+'</a:t>
            </a:r>
            <a:r>
              <a:rPr lang="en-US" dirty="0"/>
              <a:t>}; </a:t>
            </a:r>
            <a:r>
              <a:rPr lang="en-US" i="1" dirty="0">
                <a:solidFill>
                  <a:srgbClr val="999988"/>
                </a:solidFill>
              </a:rPr>
              <a:t>// not 	null-terminated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strlen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ca</a:t>
            </a:r>
            <a:r>
              <a:rPr lang="en-US" dirty="0"/>
              <a:t>)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disaster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EF6BAE-6633-1945-A0F8-E588BC164A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EDDA-7469-254B-AA3E-C01A8654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B6F7-F2F4-4F4A-9E06-BB57D4F4C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44056" cy="4351338"/>
          </a:xfrm>
        </p:spPr>
        <p:txBody>
          <a:bodyPr/>
          <a:lstStyle/>
          <a:p>
            <a:r>
              <a:rPr lang="en-US" dirty="0"/>
              <a:t>Library strings</a:t>
            </a:r>
          </a:p>
          <a:p>
            <a:r>
              <a:rPr lang="en-US" dirty="0"/>
              <a:t>C-style character strings</a:t>
            </a:r>
          </a:p>
          <a:p>
            <a:pPr lvl="1"/>
            <a:r>
              <a:rPr lang="en-US" dirty="0"/>
              <a:t>same thing compares pointers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strcmp</a:t>
            </a:r>
            <a:endParaRPr lang="en-US" dirty="0"/>
          </a:p>
          <a:p>
            <a:pPr lvl="2"/>
            <a:r>
              <a:rPr lang="en-US" dirty="0"/>
              <a:t>0 if equal</a:t>
            </a:r>
          </a:p>
          <a:p>
            <a:pPr lvl="2"/>
            <a:r>
              <a:rPr lang="en-US" dirty="0"/>
              <a:t>pos/neg depends on which is smaller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C5D01-F42C-9C4B-ACC2-5E0212EBF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82256" y="1825625"/>
            <a:ext cx="7171544" cy="4351338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"A string example"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"A different string"</a:t>
            </a:r>
            <a:r>
              <a:rPr lang="en-US" dirty="0"/>
              <a:t>; 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s1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s2</a:t>
            </a:r>
            <a:r>
              <a:rPr lang="en-US" dirty="0"/>
              <a:t>) </a:t>
            </a:r>
            <a:r>
              <a:rPr lang="en-US" i="1" dirty="0">
                <a:solidFill>
                  <a:srgbClr val="999988"/>
                </a:solidFill>
              </a:rPr>
              <a:t>// false: s2 &lt; s1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ca1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"A string example"</a:t>
            </a:r>
            <a:r>
              <a:rPr lang="en-US" dirty="0"/>
              <a:t>;</a:t>
            </a:r>
          </a:p>
          <a:p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ca2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"A different string"</a:t>
            </a:r>
            <a:r>
              <a:rPr lang="en-US" dirty="0"/>
              <a:t>; </a:t>
            </a:r>
          </a:p>
          <a:p>
            <a:r>
              <a:rPr lang="en-US" i="1" dirty="0">
                <a:solidFill>
                  <a:srgbClr val="999988"/>
                </a:solidFill>
              </a:rPr>
              <a:t>// undefined: compares two unrelated addresses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333333"/>
                </a:solidFill>
              </a:rPr>
              <a:t>ca1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ca2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b="1" dirty="0">
                <a:solidFill>
                  <a:srgbClr val="333333"/>
                </a:solidFill>
              </a:rPr>
              <a:t>if</a:t>
            </a:r>
            <a:r>
              <a:rPr lang="en-US" dirty="0">
                <a:solidFill>
                  <a:srgbClr val="333333"/>
                </a:solidFill>
              </a:rPr>
              <a:t> (</a:t>
            </a:r>
            <a:r>
              <a:rPr lang="en-US" dirty="0" err="1">
                <a:solidFill>
                  <a:srgbClr val="333333"/>
                </a:solidFill>
              </a:rPr>
              <a:t>strcmp</a:t>
            </a:r>
            <a:r>
              <a:rPr lang="en-US" dirty="0">
                <a:solidFill>
                  <a:srgbClr val="333333"/>
                </a:solidFill>
              </a:rPr>
              <a:t>(ca1, ca2), </a:t>
            </a:r>
            <a:r>
              <a:rPr lang="en-US" b="1" dirty="0">
                <a:solidFill>
                  <a:srgbClr val="333333"/>
                </a:solidFill>
              </a:rPr>
              <a:t>&lt;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>
                <a:solidFill>
                  <a:srgbClr val="333333"/>
                </a:solidFill>
              </a:rPr>
              <a:t>) 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963826-4CC5-D342-973B-CDFC3B5CCA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7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7481-7ACF-8247-8368-4A46E91A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Caller is Responsible for Size</a:t>
            </a:r>
            <a:br>
              <a:rPr lang="en-US" dirty="0"/>
            </a:br>
            <a:r>
              <a:rPr lang="en-US" dirty="0"/>
              <a:t>of a Destination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E720-300D-7441-B38B-FA9AA1551A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Concatenation very different…</a:t>
            </a:r>
          </a:p>
          <a:p>
            <a:pPr lvl="1"/>
            <a:r>
              <a:rPr lang="en-US" dirty="0"/>
              <a:t>library strings</a:t>
            </a:r>
          </a:p>
          <a:p>
            <a:pPr lvl="1"/>
            <a:r>
              <a:rPr lang="en-US" dirty="0"/>
              <a:t>C-style char. strings</a:t>
            </a:r>
          </a:p>
          <a:p>
            <a:pPr lvl="2"/>
            <a:r>
              <a:rPr lang="en-US" dirty="0"/>
              <a:t>error-prone</a:t>
            </a:r>
          </a:p>
          <a:p>
            <a:pPr lvl="2"/>
            <a:r>
              <a:rPr lang="en-US" dirty="0"/>
              <a:t>must pass array to hold result</a:t>
            </a:r>
          </a:p>
          <a:p>
            <a:pPr lvl="2"/>
            <a:r>
              <a:rPr lang="en-US" dirty="0"/>
              <a:t>miscalculating size can lead to error</a:t>
            </a:r>
          </a:p>
          <a:p>
            <a:r>
              <a:rPr lang="en-US" dirty="0"/>
              <a:t>Pro tip:</a:t>
            </a:r>
          </a:p>
          <a:p>
            <a:pPr lvl="1"/>
            <a:r>
              <a:rPr lang="en-US" dirty="0"/>
              <a:t>just use library strings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47157-2291-7349-AAB7-9F754F6671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string </a:t>
            </a:r>
            <a:r>
              <a:rPr lang="en-US" dirty="0" err="1">
                <a:solidFill>
                  <a:srgbClr val="333333"/>
                </a:solidFill>
              </a:rPr>
              <a:t>largeStr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=</a:t>
            </a:r>
            <a:r>
              <a:rPr lang="en-US" dirty="0">
                <a:solidFill>
                  <a:srgbClr val="333333"/>
                </a:solidFill>
              </a:rPr>
              <a:t> s1 </a:t>
            </a:r>
            <a:r>
              <a:rPr lang="en-US" b="1" dirty="0">
                <a:solidFill>
                  <a:srgbClr val="333333"/>
                </a:solidFill>
              </a:rPr>
              <a:t>+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DD1144"/>
                </a:solidFill>
              </a:rPr>
              <a:t>" "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+</a:t>
            </a:r>
            <a:r>
              <a:rPr lang="en-US" dirty="0">
                <a:solidFill>
                  <a:srgbClr val="333333"/>
                </a:solidFill>
              </a:rPr>
              <a:t> s2; </a:t>
            </a:r>
          </a:p>
          <a:p>
            <a:br>
              <a:rPr lang="en-US" dirty="0"/>
            </a:br>
            <a:r>
              <a:rPr lang="en-US" dirty="0" err="1">
                <a:solidFill>
                  <a:srgbClr val="333333"/>
                </a:solidFill>
              </a:rPr>
              <a:t>strcpy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largeStr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ca1</a:t>
            </a:r>
            <a:r>
              <a:rPr lang="en-US" dirty="0"/>
              <a:t>); </a:t>
            </a:r>
            <a:r>
              <a:rPr lang="en-US" dirty="0" err="1">
                <a:solidFill>
                  <a:srgbClr val="333333"/>
                </a:solidFill>
              </a:rPr>
              <a:t>strcat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largeStr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 "</a:t>
            </a:r>
            <a:r>
              <a:rPr lang="en-US" dirty="0"/>
              <a:t>); </a:t>
            </a:r>
            <a:r>
              <a:rPr lang="en-US" dirty="0" err="1">
                <a:solidFill>
                  <a:srgbClr val="333333"/>
                </a:solidFill>
              </a:rPr>
              <a:t>strcat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largeStr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ca2</a:t>
            </a:r>
            <a:r>
              <a:rPr lang="en-US" dirty="0"/>
              <a:t>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0B29B-2B2C-0A44-8962-406FBE33F8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4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21CB-ADBC-6B49-9070-D837BD3C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to Older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D01E9-8A14-2642-B3A6-D3F8D52DB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448987" cy="5032375"/>
          </a:xfrm>
        </p:spPr>
        <p:txBody>
          <a:bodyPr>
            <a:normAutofit/>
          </a:bodyPr>
          <a:lstStyle/>
          <a:p>
            <a:r>
              <a:rPr lang="en-US" dirty="0"/>
              <a:t>Can initialize library strings with C-style</a:t>
            </a:r>
          </a:p>
          <a:p>
            <a:pPr lvl="1"/>
            <a:r>
              <a:rPr lang="en-US" dirty="0"/>
              <a:t>not the other way around…</a:t>
            </a:r>
          </a:p>
          <a:p>
            <a:pPr lvl="1"/>
            <a:r>
              <a:rPr lang="en-US" dirty="0" err="1"/>
              <a:t>c_str</a:t>
            </a:r>
            <a:r>
              <a:rPr lang="en-US" dirty="0"/>
              <a:t>() member</a:t>
            </a:r>
          </a:p>
          <a:p>
            <a:r>
              <a:rPr lang="en-US" dirty="0"/>
              <a:t>Can initialize vectors from arrays</a:t>
            </a:r>
          </a:p>
          <a:p>
            <a:pPr lvl="1"/>
            <a:r>
              <a:rPr lang="en-US" dirty="0"/>
              <a:t>use pointers defining range</a:t>
            </a:r>
          </a:p>
          <a:p>
            <a:r>
              <a:rPr lang="en-US" dirty="0"/>
              <a:t>Pro tip:</a:t>
            </a:r>
          </a:p>
          <a:p>
            <a:pPr lvl="1"/>
            <a:r>
              <a:rPr lang="en-US" dirty="0"/>
              <a:t>use library types instead of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135CE-F4AA-BD4A-A733-8F91F9688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6970" y="1825625"/>
            <a:ext cx="6736830" cy="4351338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string </a:t>
            </a:r>
            <a:r>
              <a:rPr lang="en-US" b="1" dirty="0">
                <a:solidFill>
                  <a:srgbClr val="990000"/>
                </a:solidFill>
              </a:rPr>
              <a:t>s</a:t>
            </a:r>
            <a:r>
              <a:rPr lang="en-US" dirty="0">
                <a:solidFill>
                  <a:srgbClr val="333333"/>
                </a:solidFill>
              </a:rPr>
              <a:t>(</a:t>
            </a:r>
            <a:r>
              <a:rPr lang="en-US" dirty="0">
                <a:solidFill>
                  <a:srgbClr val="DD1144"/>
                </a:solidFill>
              </a:rPr>
              <a:t>"Hello World"</a:t>
            </a:r>
            <a:r>
              <a:rPr lang="en-US" dirty="0">
                <a:solidFill>
                  <a:srgbClr val="333333"/>
                </a:solidFill>
              </a:rPr>
              <a:t>); </a:t>
            </a:r>
          </a:p>
          <a:p>
            <a:br>
              <a:rPr lang="en-US" dirty="0"/>
            </a:br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str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 error</a:t>
            </a:r>
          </a:p>
          <a:p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str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c_str</a:t>
            </a:r>
            <a:r>
              <a:rPr lang="en-US" dirty="0"/>
              <a:t>(); </a:t>
            </a:r>
            <a:r>
              <a:rPr lang="en-US" i="1" dirty="0">
                <a:solidFill>
                  <a:srgbClr val="999988"/>
                </a:solidFill>
              </a:rPr>
              <a:t>// ok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int_arr</a:t>
            </a:r>
            <a:r>
              <a:rPr lang="en-US" dirty="0"/>
              <a:t>[] </a:t>
            </a:r>
            <a:r>
              <a:rPr lang="en-US" b="1" dirty="0"/>
              <a:t>=</a:t>
            </a:r>
            <a:r>
              <a:rPr lang="en-US" dirty="0"/>
              <a:t> {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009999"/>
                </a:solidFill>
              </a:rPr>
              <a:t>6</a:t>
            </a:r>
            <a:r>
              <a:rPr lang="en-US" dirty="0"/>
              <a:t>};</a:t>
            </a:r>
          </a:p>
          <a:p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ivec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begin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int_arr</a:t>
            </a:r>
            <a:r>
              <a:rPr lang="en-US" dirty="0"/>
              <a:t>), 	</a:t>
            </a:r>
            <a:r>
              <a:rPr lang="en-US" dirty="0">
                <a:solidFill>
                  <a:srgbClr val="333333"/>
                </a:solidFill>
              </a:rPr>
              <a:t>end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int_arr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subVec</a:t>
            </a:r>
            <a:r>
              <a:rPr lang="en-US" dirty="0"/>
              <a:t>(</a:t>
            </a:r>
            <a:r>
              <a:rPr lang="en-US" dirty="0" err="1">
                <a:solidFill>
                  <a:srgbClr val="333333"/>
                </a:solidFill>
              </a:rPr>
              <a:t>int_arr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>
                <a:solidFill>
                  <a:srgbClr val="333333"/>
                </a:solidFill>
              </a:rPr>
              <a:t>int_arr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</a:t>
            </a:r>
            <a:r>
              <a:rPr lang="en-US" dirty="0"/>
              <a:t>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0B959C-5BD1-5A4F-AA20-171834DEC9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5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3B0F-8744-5A4F-8D30-57328B48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3.6 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C0CB-5814-4A45-AB6B-04C84F327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We’re skipping this section</a:t>
            </a:r>
          </a:p>
          <a:p>
            <a:pPr lvl="1"/>
            <a:r>
              <a:rPr lang="en-US" dirty="0"/>
              <a:t>basically, just arrays of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07146-4257-C745-B7A5-AF4AB9477A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8D1007-F998-4242-8D06-26EC052775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9106-B986-C046-8FF8-E0DFC22E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865B-DBA5-9345-92FF-A4E4A87341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Today we learned about:</a:t>
            </a:r>
          </a:p>
          <a:p>
            <a:pPr lvl="1"/>
            <a:r>
              <a:rPr lang="en-US" dirty="0"/>
              <a:t>iterators</a:t>
            </a:r>
          </a:p>
          <a:p>
            <a:pPr lvl="2"/>
            <a:r>
              <a:rPr lang="en-US" dirty="0"/>
              <a:t>begin() and end()</a:t>
            </a:r>
          </a:p>
          <a:p>
            <a:pPr lvl="2"/>
            <a:r>
              <a:rPr lang="en-US" dirty="0"/>
              <a:t>arrow operator (-&gt;)</a:t>
            </a:r>
          </a:p>
          <a:p>
            <a:pPr lvl="2"/>
            <a:r>
              <a:rPr lang="en-US" dirty="0"/>
              <a:t>iterator arithmetic</a:t>
            </a:r>
          </a:p>
          <a:p>
            <a:pPr lvl="1"/>
            <a:r>
              <a:rPr lang="en-US" dirty="0"/>
              <a:t>arrays</a:t>
            </a:r>
          </a:p>
          <a:p>
            <a:pPr lvl="2"/>
            <a:r>
              <a:rPr lang="en-US" dirty="0"/>
              <a:t>define using []</a:t>
            </a:r>
          </a:p>
          <a:p>
            <a:pPr lvl="2"/>
            <a:r>
              <a:rPr lang="en-US" dirty="0"/>
              <a:t>character arrays</a:t>
            </a:r>
          </a:p>
          <a:p>
            <a:pPr lvl="3"/>
            <a:r>
              <a:rPr lang="en-US" dirty="0"/>
              <a:t>C-style char. strings</a:t>
            </a:r>
          </a:p>
          <a:p>
            <a:pPr lvl="2"/>
            <a:r>
              <a:rPr lang="en-US" dirty="0"/>
              <a:t>subscripts</a:t>
            </a:r>
          </a:p>
          <a:p>
            <a:pPr lvl="2"/>
            <a:r>
              <a:rPr lang="en-US" dirty="0"/>
              <a:t>pointers like iterators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46CF2-68C1-B942-9BFF-A9E995479D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C18654-4445-3243-9A6E-5465CB43D35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time:</a:t>
            </a:r>
          </a:p>
          <a:p>
            <a:pPr lvl="1"/>
            <a:r>
              <a:rPr lang="en-US" dirty="0"/>
              <a:t>most of Chapter 4</a:t>
            </a:r>
          </a:p>
          <a:p>
            <a:pPr lvl="1"/>
            <a:r>
              <a:rPr lang="en-US" dirty="0"/>
              <a:t>hopefully 4.1-4.10</a:t>
            </a:r>
          </a:p>
          <a:p>
            <a:pPr lvl="2"/>
            <a:r>
              <a:rPr lang="en-US" dirty="0"/>
              <a:t>pp. 134-159</a:t>
            </a:r>
          </a:p>
          <a:p>
            <a:r>
              <a:rPr lang="en-US" dirty="0"/>
              <a:t>Have a good week!</a:t>
            </a:r>
          </a:p>
        </p:txBody>
      </p:sp>
    </p:spTree>
    <p:extLst>
      <p:ext uri="{BB962C8B-B14F-4D97-AF65-F5344CB8AC3E}">
        <p14:creationId xmlns:p14="http://schemas.microsoft.com/office/powerpoint/2010/main" val="262291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2FA9-F933-3F49-9E1B-B40F8BF6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3.1 - 3.3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F5E7B-DC06-7A4E-80FE-5D366C8598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</a:t>
            </a:r>
            <a:r>
              <a:rPr lang="en-US" dirty="0"/>
              <a:t> declarations</a:t>
            </a:r>
          </a:p>
          <a:p>
            <a:r>
              <a:rPr lang="en-US" dirty="0"/>
              <a:t>Library string type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operations</a:t>
            </a:r>
          </a:p>
          <a:p>
            <a:pPr lvl="1"/>
            <a:r>
              <a:rPr lang="en-US" dirty="0"/>
              <a:t>accessing characters</a:t>
            </a:r>
          </a:p>
          <a:p>
            <a:r>
              <a:rPr lang="en-US" dirty="0"/>
              <a:t>Library vector type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 err="1"/>
              <a:t>push_back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25F0-15DE-B64D-9F84-A2B13BFCA1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999999"/>
                </a:solidFill>
              </a:rPr>
              <a:t>#include &lt;iostream&gt;</a:t>
            </a:r>
          </a:p>
          <a:p>
            <a:r>
              <a:rPr lang="en-US" b="1" dirty="0"/>
              <a:t>using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std</a:t>
            </a:r>
            <a:r>
              <a:rPr lang="en-US" b="1" dirty="0"/>
              <a:t>::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s5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DD1144"/>
                </a:solidFill>
              </a:rPr>
              <a:t>"hiya"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s6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"hiya"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len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line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size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/>
              <a:t>auto</a:t>
            </a:r>
            <a:r>
              <a:rPr lang="en-US" dirty="0"/>
              <a:t> c : </a:t>
            </a:r>
            <a:r>
              <a:rPr lang="en-US" dirty="0">
                <a:solidFill>
                  <a:srgbClr val="333333"/>
                </a:solidFill>
              </a:rPr>
              <a:t>str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c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]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toupper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s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0</a:t>
            </a:r>
            <a:r>
              <a:rPr lang="en-US" dirty="0"/>
              <a:t>]);</a:t>
            </a:r>
          </a:p>
          <a:p>
            <a:endParaRPr lang="en-US" dirty="0"/>
          </a:p>
          <a:p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svec</a:t>
            </a:r>
            <a:r>
              <a:rPr lang="en-US" dirty="0"/>
              <a:t>(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, </a:t>
            </a:r>
            <a:r>
              <a:rPr lang="en-US" dirty="0">
                <a:solidFill>
                  <a:srgbClr val="DD1144"/>
                </a:solidFill>
              </a:rPr>
              <a:t>"hi!"</a:t>
            </a:r>
            <a:r>
              <a:rPr lang="en-US" dirty="0"/>
              <a:t>); </a:t>
            </a:r>
            <a:r>
              <a:rPr lang="en-US" i="1" dirty="0">
                <a:solidFill>
                  <a:srgbClr val="999988"/>
                </a:solidFill>
              </a:rPr>
              <a:t>//</a:t>
            </a:r>
          </a:p>
          <a:p>
            <a:endParaRPr lang="en-US" i="1" dirty="0">
              <a:solidFill>
                <a:srgbClr val="999988"/>
              </a:solidFill>
            </a:endParaRPr>
          </a:p>
          <a:p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cin</a:t>
            </a:r>
            <a:r>
              <a:rPr lang="en-US" dirty="0"/>
              <a:t> </a:t>
            </a:r>
            <a:r>
              <a:rPr lang="en-US" b="1" dirty="0"/>
              <a:t>&gt;&gt;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word</a:t>
            </a:r>
            <a:r>
              <a:rPr lang="en-US" dirty="0"/>
              <a:t>) { 	</a:t>
            </a:r>
            <a:r>
              <a:rPr lang="en-US" dirty="0" err="1">
                <a:solidFill>
                  <a:srgbClr val="333333"/>
                </a:solidFill>
              </a:rPr>
              <a:t>text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push_back</a:t>
            </a:r>
            <a:r>
              <a:rPr lang="en-US" dirty="0"/>
              <a:t>(</a:t>
            </a:r>
            <a:r>
              <a:rPr lang="en-US" dirty="0">
                <a:solidFill>
                  <a:srgbClr val="333333"/>
                </a:solidFill>
              </a:rPr>
              <a:t>word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D4FD5A-6DD8-2A4A-B6C0-EA13920F21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2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F7BE-BF78-8649-B56A-D53FC537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0E4DF-1062-6946-8449-F69F4CF9B7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Access vector elements</a:t>
            </a:r>
          </a:p>
          <a:p>
            <a:pPr lvl="1"/>
            <a:r>
              <a:rPr lang="en-US" dirty="0"/>
              <a:t>more general than subscripting</a:t>
            </a:r>
          </a:p>
          <a:p>
            <a:pPr lvl="2"/>
            <a:r>
              <a:rPr lang="en-US" dirty="0"/>
              <a:t>other library containers than vector</a:t>
            </a:r>
          </a:p>
          <a:p>
            <a:pPr lvl="1"/>
            <a:r>
              <a:rPr lang="en-US" dirty="0"/>
              <a:t>similar to pointers</a:t>
            </a:r>
          </a:p>
          <a:p>
            <a:r>
              <a:rPr lang="en-US" dirty="0"/>
              <a:t>begin() and end()</a:t>
            </a:r>
          </a:p>
          <a:p>
            <a:pPr lvl="1"/>
            <a:r>
              <a:rPr lang="en-US" dirty="0"/>
              <a:t>end() is one past the end</a:t>
            </a:r>
          </a:p>
          <a:p>
            <a:r>
              <a:rPr lang="en-US" dirty="0"/>
              <a:t>dereference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2313F-914E-EF4C-904B-FEF8984973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auto</a:t>
            </a:r>
            <a:r>
              <a:rPr lang="en-US" dirty="0"/>
              <a:t> b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v.begin</a:t>
            </a:r>
            <a:r>
              <a:rPr lang="en-US" dirty="0"/>
              <a:t>(), e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v.end</a:t>
            </a:r>
            <a:r>
              <a:rPr lang="en-US" dirty="0"/>
              <a:t>(); </a:t>
            </a:r>
          </a:p>
          <a:p>
            <a:br>
              <a:rPr lang="en-US" dirty="0"/>
            </a:br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rgbClr val="990000"/>
                </a:solidFill>
              </a:rPr>
              <a:t>s</a:t>
            </a:r>
            <a:r>
              <a:rPr lang="en-US" dirty="0"/>
              <a:t>(</a:t>
            </a:r>
            <a:r>
              <a:rPr lang="en-US" dirty="0">
                <a:solidFill>
                  <a:srgbClr val="DD1144"/>
                </a:solidFill>
              </a:rPr>
              <a:t>"some string"</a:t>
            </a:r>
            <a:r>
              <a:rPr lang="en-US" dirty="0"/>
              <a:t>); </a:t>
            </a:r>
          </a:p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>
                <a:solidFill>
                  <a:srgbClr val="333333"/>
                </a:solidFill>
              </a:rPr>
              <a:t>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begin</a:t>
            </a:r>
            <a:r>
              <a:rPr lang="en-US" dirty="0"/>
              <a:t>()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end</a:t>
            </a:r>
            <a:r>
              <a:rPr lang="en-US" dirty="0"/>
              <a:t>()) { </a:t>
            </a:r>
          </a:p>
          <a:p>
            <a:r>
              <a:rPr lang="en-US" b="1" dirty="0"/>
              <a:t>	auto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it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begin</a:t>
            </a:r>
            <a:r>
              <a:rPr lang="en-US" dirty="0"/>
              <a:t>(); </a:t>
            </a:r>
          </a:p>
          <a:p>
            <a:r>
              <a:rPr lang="en-US" b="1" dirty="0"/>
              <a:t>	*</a:t>
            </a:r>
            <a:r>
              <a:rPr lang="en-US" dirty="0">
                <a:solidFill>
                  <a:srgbClr val="333333"/>
                </a:solidFill>
              </a:rPr>
              <a:t>it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toupper</a:t>
            </a:r>
            <a:r>
              <a:rPr lang="en-US" dirty="0"/>
              <a:t>(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it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8FC248-E53D-C842-9CB5-36BCEF4A35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1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7177-5A8B-BB45-BC02-AFD43345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with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7435-0547-F645-922B-995D2CE787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increment (++)</a:t>
            </a:r>
          </a:p>
          <a:p>
            <a:pPr lvl="1"/>
            <a:r>
              <a:rPr lang="en-US" dirty="0"/>
              <a:t>“advance to next position”</a:t>
            </a:r>
          </a:p>
          <a:p>
            <a:pPr lvl="1"/>
            <a:r>
              <a:rPr lang="en-US" dirty="0"/>
              <a:t>can’t use on iterator returned by end()</a:t>
            </a:r>
          </a:p>
          <a:p>
            <a:pPr lvl="1"/>
            <a:r>
              <a:rPr lang="en-US" dirty="0"/>
              <a:t>note the != </a:t>
            </a:r>
            <a:r>
              <a:rPr lang="en-US" dirty="0" err="1"/>
              <a:t>s.end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not &lt;</a:t>
            </a:r>
          </a:p>
          <a:p>
            <a:r>
              <a:rPr lang="en-US" dirty="0"/>
              <a:t>use auto to get type</a:t>
            </a:r>
          </a:p>
          <a:p>
            <a:pPr lvl="1"/>
            <a:r>
              <a:rPr lang="en-US" dirty="0"/>
              <a:t>like string::</a:t>
            </a:r>
            <a:r>
              <a:rPr lang="en-US" dirty="0" err="1"/>
              <a:t>size_type</a:t>
            </a:r>
            <a:endParaRPr lang="en-US" dirty="0"/>
          </a:p>
          <a:p>
            <a:pPr lvl="1"/>
            <a:r>
              <a:rPr lang="en-US" dirty="0"/>
              <a:t>type defined by library</a:t>
            </a:r>
          </a:p>
          <a:p>
            <a:pPr lvl="1"/>
            <a:r>
              <a:rPr lang="en-US" dirty="0"/>
              <a:t>const and </a:t>
            </a:r>
            <a:r>
              <a:rPr lang="en-US" dirty="0" err="1"/>
              <a:t>nonconst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3CD7D-8AAC-D74F-93D0-3BE548BA28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/>
              <a:t>auto</a:t>
            </a:r>
            <a:r>
              <a:rPr lang="en-US" dirty="0"/>
              <a:t> it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s.begin</a:t>
            </a:r>
            <a:r>
              <a:rPr lang="en-US" dirty="0"/>
              <a:t>(); </a:t>
            </a:r>
          </a:p>
          <a:p>
            <a:r>
              <a:rPr lang="en-US" dirty="0"/>
              <a:t>	it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/>
              <a:t>s.end</a:t>
            </a:r>
            <a:r>
              <a:rPr lang="en-US" dirty="0"/>
              <a:t>() </a:t>
            </a:r>
            <a:r>
              <a:rPr lang="en-US" b="1" dirty="0"/>
              <a:t>&amp;&amp;</a:t>
            </a:r>
            <a:r>
              <a:rPr lang="en-US" dirty="0"/>
              <a:t> </a:t>
            </a:r>
            <a:r>
              <a:rPr lang="en-US" b="1" dirty="0"/>
              <a:t>!</a:t>
            </a:r>
            <a:r>
              <a:rPr lang="en-US" dirty="0" err="1"/>
              <a:t>isspace</a:t>
            </a:r>
            <a:r>
              <a:rPr lang="en-US" dirty="0"/>
              <a:t>(</a:t>
            </a:r>
            <a:r>
              <a:rPr lang="en-US" b="1" dirty="0"/>
              <a:t>*</a:t>
            </a:r>
            <a:r>
              <a:rPr lang="en-US" dirty="0"/>
              <a:t>it); 	</a:t>
            </a:r>
            <a:r>
              <a:rPr lang="en-US" b="1" dirty="0"/>
              <a:t>++</a:t>
            </a:r>
            <a:r>
              <a:rPr lang="en-US" dirty="0"/>
              <a:t>it) {</a:t>
            </a:r>
          </a:p>
          <a:p>
            <a:r>
              <a:rPr lang="en-US" b="1" dirty="0"/>
              <a:t>	*</a:t>
            </a:r>
            <a:r>
              <a:rPr lang="en-US" dirty="0"/>
              <a:t>it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toupper</a:t>
            </a:r>
            <a:r>
              <a:rPr lang="en-US" dirty="0"/>
              <a:t>(</a:t>
            </a:r>
            <a:r>
              <a:rPr lang="en-US" b="1" dirty="0"/>
              <a:t>*</a:t>
            </a:r>
            <a:r>
              <a:rPr lang="en-US" dirty="0"/>
              <a:t>it);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chemeClr val="tx2"/>
                </a:solidFill>
              </a:rPr>
              <a:t>int</a:t>
            </a:r>
            <a:r>
              <a:rPr lang="en-US" b="1" dirty="0"/>
              <a:t>&gt;::</a:t>
            </a:r>
            <a:r>
              <a:rPr lang="en-US" dirty="0"/>
              <a:t>iterator it; string</a:t>
            </a:r>
            <a:r>
              <a:rPr lang="en-US" b="1" dirty="0"/>
              <a:t>::</a:t>
            </a:r>
            <a:r>
              <a:rPr lang="en-US" dirty="0"/>
              <a:t>iterator it2; vector</a:t>
            </a:r>
            <a:r>
              <a:rPr lang="en-US" b="1" dirty="0"/>
              <a:t>&lt;</a:t>
            </a:r>
            <a:r>
              <a:rPr lang="en-US" b="1" dirty="0">
                <a:solidFill>
                  <a:schemeClr val="tx2"/>
                </a:solidFill>
              </a:rPr>
              <a:t>int</a:t>
            </a:r>
            <a:r>
              <a:rPr lang="en-US" b="1" dirty="0"/>
              <a:t>&gt;::</a:t>
            </a:r>
            <a:r>
              <a:rPr lang="en-US" dirty="0" err="1"/>
              <a:t>const_iterator</a:t>
            </a:r>
            <a:r>
              <a:rPr lang="en-US" dirty="0"/>
              <a:t> it3; string</a:t>
            </a:r>
            <a:r>
              <a:rPr lang="en-US" b="1" dirty="0"/>
              <a:t>::</a:t>
            </a:r>
            <a:r>
              <a:rPr lang="en-US" dirty="0" err="1"/>
              <a:t>const_iterator</a:t>
            </a:r>
            <a:r>
              <a:rPr lang="en-US" dirty="0"/>
              <a:t> it4;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DB1A58-F786-A645-9C51-298C2F454F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9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A1FA-938F-E344-B6EB-A9DFBDC9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with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9E467-5257-B24B-A7D0-D6CEB3648E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More on begin() and end()</a:t>
            </a:r>
          </a:p>
          <a:p>
            <a:pPr lvl="1"/>
            <a:r>
              <a:rPr lang="en-US" dirty="0"/>
              <a:t>return const if object const</a:t>
            </a:r>
          </a:p>
          <a:p>
            <a:pPr lvl="1"/>
            <a:r>
              <a:rPr lang="en-US" dirty="0" err="1"/>
              <a:t>cbegin</a:t>
            </a:r>
            <a:r>
              <a:rPr lang="en-US" dirty="0"/>
              <a:t>() and </a:t>
            </a:r>
            <a:r>
              <a:rPr lang="en-US" dirty="0" err="1"/>
              <a:t>cend</a:t>
            </a:r>
            <a:r>
              <a:rPr lang="en-US" dirty="0"/>
              <a:t>()</a:t>
            </a:r>
          </a:p>
          <a:p>
            <a:r>
              <a:rPr lang="en-US" dirty="0"/>
              <a:t>“Arrow” operator (-&gt;)</a:t>
            </a:r>
          </a:p>
          <a:p>
            <a:pPr lvl="1"/>
            <a:r>
              <a:rPr lang="en-US" dirty="0"/>
              <a:t>combines dereference and member access</a:t>
            </a:r>
          </a:p>
          <a:p>
            <a:r>
              <a:rPr lang="en-US" dirty="0"/>
              <a:t>Note: changing size of vector might invalidate iterators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8CC47-A83F-9243-B9A9-3E4ED1B03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6479" y="1825625"/>
            <a:ext cx="5987321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</a:t>
            </a:r>
            <a:r>
              <a:rPr lang="en-US" dirty="0"/>
              <a:t>; </a:t>
            </a:r>
          </a:p>
          <a:p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vector</a:t>
            </a:r>
            <a:r>
              <a:rPr lang="en-US" b="1" dirty="0"/>
              <a:t>&lt;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cv</a:t>
            </a:r>
            <a:r>
              <a:rPr lang="en-US" dirty="0"/>
              <a:t>; </a:t>
            </a:r>
          </a:p>
          <a:p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it1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begin</a:t>
            </a:r>
            <a:r>
              <a:rPr lang="en-US" dirty="0"/>
              <a:t>(); </a:t>
            </a:r>
            <a:r>
              <a:rPr lang="en-US" i="1" dirty="0">
                <a:solidFill>
                  <a:srgbClr val="999988"/>
                </a:solidFill>
              </a:rPr>
              <a:t>// type </a:t>
            </a:r>
          </a:p>
          <a:p>
            <a:r>
              <a:rPr lang="en-US" i="1" dirty="0">
                <a:solidFill>
                  <a:srgbClr val="999988"/>
                </a:solidFill>
              </a:rPr>
              <a:t>	vector&lt;int&gt;::iterator</a:t>
            </a:r>
            <a:r>
              <a:rPr lang="en-US" dirty="0"/>
              <a:t> </a:t>
            </a:r>
          </a:p>
          <a:p>
            <a:r>
              <a:rPr lang="en-US" b="1" dirty="0"/>
              <a:t>auto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it2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cv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begin</a:t>
            </a:r>
            <a:r>
              <a:rPr lang="en-US" dirty="0"/>
              <a:t>(); </a:t>
            </a:r>
            <a:r>
              <a:rPr lang="en-US" i="1" dirty="0">
                <a:solidFill>
                  <a:srgbClr val="999988"/>
                </a:solidFill>
              </a:rPr>
              <a:t>// type </a:t>
            </a:r>
          </a:p>
          <a:p>
            <a:r>
              <a:rPr lang="en-US" i="1" dirty="0">
                <a:solidFill>
                  <a:srgbClr val="999988"/>
                </a:solidFill>
              </a:rPr>
              <a:t>	vector&lt;int&gt;::</a:t>
            </a:r>
            <a:r>
              <a:rPr lang="en-US" i="1" dirty="0" err="1">
                <a:solidFill>
                  <a:srgbClr val="999988"/>
                </a:solidFill>
              </a:rPr>
              <a:t>const_iterator</a:t>
            </a:r>
            <a:endParaRPr lang="en-US" i="1" dirty="0">
              <a:solidFill>
                <a:srgbClr val="999988"/>
              </a:solidFill>
            </a:endParaRPr>
          </a:p>
          <a:p>
            <a:endParaRPr lang="en-US" i="1" dirty="0"/>
          </a:p>
          <a:p>
            <a:r>
              <a:rPr lang="en-US" b="1" dirty="0"/>
              <a:t>auto</a:t>
            </a:r>
            <a:r>
              <a:rPr lang="en-US" dirty="0"/>
              <a:t> it3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v.cbegin</a:t>
            </a:r>
            <a:r>
              <a:rPr lang="en-US" dirty="0"/>
              <a:t>();</a:t>
            </a:r>
          </a:p>
          <a:p>
            <a:endParaRPr lang="en-US" i="1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b="1" dirty="0"/>
              <a:t>*</a:t>
            </a:r>
            <a:r>
              <a:rPr lang="en-US" dirty="0">
                <a:solidFill>
                  <a:srgbClr val="333333"/>
                </a:solidFill>
              </a:rPr>
              <a:t>it</a:t>
            </a:r>
            <a:r>
              <a:rPr lang="en-US" dirty="0"/>
              <a:t>).</a:t>
            </a:r>
            <a:r>
              <a:rPr lang="en-US" dirty="0">
                <a:solidFill>
                  <a:srgbClr val="333333"/>
                </a:solidFill>
              </a:rPr>
              <a:t>empty</a:t>
            </a:r>
            <a:r>
              <a:rPr lang="en-US" dirty="0"/>
              <a:t>() </a:t>
            </a:r>
            <a:r>
              <a:rPr lang="en-US" i="1" dirty="0">
                <a:solidFill>
                  <a:srgbClr val="999988"/>
                </a:solidFill>
              </a:rPr>
              <a:t>// dereferences it and calls 	member</a:t>
            </a:r>
            <a:r>
              <a:rPr lang="en-US" dirty="0"/>
              <a:t> </a:t>
            </a:r>
          </a:p>
          <a:p>
            <a:r>
              <a:rPr lang="en-US" b="1" dirty="0"/>
              <a:t>*</a:t>
            </a:r>
            <a:r>
              <a:rPr lang="en-US" dirty="0" err="1">
                <a:solidFill>
                  <a:srgbClr val="333333"/>
                </a:solidFill>
              </a:rPr>
              <a:t>it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</a:rPr>
              <a:t>empty</a:t>
            </a:r>
            <a:r>
              <a:rPr lang="en-US" dirty="0"/>
              <a:t>() </a:t>
            </a:r>
            <a:r>
              <a:rPr lang="en-US" i="1" dirty="0">
                <a:solidFill>
                  <a:srgbClr val="999988"/>
                </a:solidFill>
              </a:rPr>
              <a:t>// parentheses are necessary!</a:t>
            </a:r>
          </a:p>
          <a:p>
            <a:endParaRPr lang="en-US" i="1" dirty="0"/>
          </a:p>
          <a:p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/>
              <a:t>auto</a:t>
            </a:r>
            <a:r>
              <a:rPr lang="en-US" dirty="0"/>
              <a:t> it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text.cbegin</a:t>
            </a:r>
            <a:r>
              <a:rPr lang="en-US" dirty="0"/>
              <a:t>();</a:t>
            </a:r>
          </a:p>
          <a:p>
            <a:r>
              <a:rPr lang="en-US" dirty="0"/>
              <a:t>	it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/>
              <a:t>text.cend</a:t>
            </a:r>
            <a:r>
              <a:rPr lang="en-US" dirty="0"/>
              <a:t>() </a:t>
            </a:r>
            <a:r>
              <a:rPr lang="en-US" b="1" dirty="0"/>
              <a:t>&amp;&amp;</a:t>
            </a:r>
            <a:r>
              <a:rPr lang="en-US" dirty="0"/>
              <a:t> </a:t>
            </a:r>
            <a:r>
              <a:rPr lang="en-US" b="1" dirty="0">
                <a:highlight>
                  <a:srgbClr val="FFFF00"/>
                </a:highlight>
              </a:rPr>
              <a:t>!</a:t>
            </a:r>
            <a:r>
              <a:rPr lang="en-US" dirty="0">
                <a:highlight>
                  <a:srgbClr val="FFFF00"/>
                </a:highlight>
              </a:rPr>
              <a:t>it</a:t>
            </a:r>
            <a:r>
              <a:rPr lang="en-US" b="1" dirty="0">
                <a:highlight>
                  <a:srgbClr val="FFFF00"/>
                </a:highlight>
              </a:rPr>
              <a:t>-&gt;</a:t>
            </a:r>
            <a:r>
              <a:rPr lang="en-US" dirty="0">
                <a:highlight>
                  <a:srgbClr val="FFFF00"/>
                </a:highlight>
              </a:rPr>
              <a:t>empty()</a:t>
            </a:r>
            <a:r>
              <a:rPr lang="en-US" dirty="0"/>
              <a:t>;</a:t>
            </a:r>
          </a:p>
          <a:p>
            <a:r>
              <a:rPr lang="en-US" b="1" dirty="0"/>
              <a:t>	++</a:t>
            </a:r>
            <a:r>
              <a:rPr lang="en-US" dirty="0"/>
              <a:t>it) {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it </a:t>
            </a:r>
            <a:r>
              <a:rPr lang="en-US" b="1" dirty="0"/>
              <a:t>&lt;&lt;</a:t>
            </a:r>
            <a:r>
              <a:rPr lang="en-US" dirty="0"/>
              <a:t>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ABAD03-B4CB-4A4C-BD9B-46CC19CA80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4FB8-C65A-B54E-A85A-EB3F464F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09AB-6DE1-5742-B549-11C1190B32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Incrementing/decrementing</a:t>
            </a:r>
          </a:p>
          <a:p>
            <a:r>
              <a:rPr lang="en-US" dirty="0"/>
              <a:t>adding/subtracting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binary search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18112-03DD-4343-BDC0-2AA4FE547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6341" y="1825625"/>
            <a:ext cx="5777459" cy="4351338"/>
          </a:xfrm>
        </p:spPr>
        <p:txBody>
          <a:bodyPr/>
          <a:lstStyle/>
          <a:p>
            <a:r>
              <a:rPr lang="en-US" dirty="0" err="1"/>
              <a:t>iter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n </a:t>
            </a:r>
          </a:p>
          <a:p>
            <a:r>
              <a:rPr lang="en-US" dirty="0" err="1"/>
              <a:t>iter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n </a:t>
            </a:r>
          </a:p>
          <a:p>
            <a:r>
              <a:rPr lang="en-US" dirty="0"/>
              <a:t>iter1 </a:t>
            </a:r>
            <a:r>
              <a:rPr lang="en-US" b="1" dirty="0"/>
              <a:t>+=</a:t>
            </a:r>
            <a:r>
              <a:rPr lang="en-US" dirty="0"/>
              <a:t> n </a:t>
            </a:r>
          </a:p>
          <a:p>
            <a:r>
              <a:rPr lang="en-US" dirty="0"/>
              <a:t>iter1 </a:t>
            </a:r>
            <a:r>
              <a:rPr lang="en-US" b="1" dirty="0"/>
              <a:t>-=</a:t>
            </a:r>
            <a:r>
              <a:rPr lang="en-US" dirty="0"/>
              <a:t> n </a:t>
            </a:r>
          </a:p>
          <a:p>
            <a:r>
              <a:rPr lang="en-US" dirty="0"/>
              <a:t>iter1 </a:t>
            </a:r>
            <a:r>
              <a:rPr lang="en-US" b="1" dirty="0"/>
              <a:t>-</a:t>
            </a:r>
            <a:r>
              <a:rPr lang="en-US" dirty="0"/>
              <a:t> iter2 </a:t>
            </a:r>
          </a:p>
          <a:p>
            <a:r>
              <a:rPr lang="en-US" b="1" dirty="0"/>
              <a:t>&gt;</a:t>
            </a:r>
            <a:r>
              <a:rPr lang="en-US" dirty="0"/>
              <a:t>, </a:t>
            </a:r>
            <a:r>
              <a:rPr lang="en-US" b="1" dirty="0"/>
              <a:t>&gt;=</a:t>
            </a:r>
            <a:r>
              <a:rPr lang="en-US" dirty="0"/>
              <a:t>, </a:t>
            </a:r>
            <a:r>
              <a:rPr lang="en-US" b="1" dirty="0"/>
              <a:t>&lt;</a:t>
            </a:r>
            <a:r>
              <a:rPr lang="en-US" dirty="0"/>
              <a:t>, </a:t>
            </a:r>
            <a:r>
              <a:rPr lang="en-US" b="1" dirty="0"/>
              <a:t>&lt;=</a:t>
            </a:r>
          </a:p>
          <a:p>
            <a:endParaRPr lang="en-US" b="1" dirty="0"/>
          </a:p>
          <a:p>
            <a:r>
              <a:rPr lang="en-US" b="1" dirty="0"/>
              <a:t>auto</a:t>
            </a:r>
            <a:r>
              <a:rPr lang="en-US" dirty="0"/>
              <a:t> mid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vi.begin</a:t>
            </a:r>
            <a:r>
              <a:rPr lang="en-US" dirty="0"/>
              <a:t>()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vi.size</a:t>
            </a:r>
            <a:r>
              <a:rPr lang="en-US" dirty="0"/>
              <a:t>() </a:t>
            </a:r>
            <a:r>
              <a:rPr lang="en-US" b="1" dirty="0"/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//If vi has 20 elements, //then </a:t>
            </a:r>
            <a:r>
              <a:rPr lang="en-US" dirty="0" err="1"/>
              <a:t>vi.size</a:t>
            </a:r>
            <a:r>
              <a:rPr lang="en-US" dirty="0"/>
              <a:t>()/2 is 10. mid is //equivalent to vi[10]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ED92B-850C-9E46-961E-9EFE00E8FE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5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4FB8-C65A-B54E-A85A-EB3F464F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09AB-6DE1-5742-B549-11C1190B32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Incrementing/decrementing</a:t>
            </a:r>
          </a:p>
          <a:p>
            <a:r>
              <a:rPr lang="en-US" dirty="0"/>
              <a:t>adding/subtracting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binary search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18112-03DD-4343-BDC0-2AA4FE547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6341" y="1825625"/>
            <a:ext cx="5777459" cy="4351338"/>
          </a:xfrm>
        </p:spPr>
        <p:txBody>
          <a:bodyPr/>
          <a:lstStyle/>
          <a:p>
            <a:r>
              <a:rPr lang="en-US" i="1" dirty="0">
                <a:solidFill>
                  <a:srgbClr val="999988"/>
                </a:solidFill>
              </a:rPr>
              <a:t>// text must be sorted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auto</a:t>
            </a:r>
            <a:r>
              <a:rPr lang="en-US" dirty="0"/>
              <a:t> beg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text.begin</a:t>
            </a:r>
            <a:r>
              <a:rPr lang="en-US" dirty="0"/>
              <a:t>();</a:t>
            </a:r>
          </a:p>
          <a:p>
            <a:r>
              <a:rPr lang="en-US" b="1" dirty="0"/>
              <a:t>auto</a:t>
            </a:r>
            <a:r>
              <a:rPr lang="en-US" dirty="0"/>
              <a:t> end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text.end</a:t>
            </a:r>
            <a:r>
              <a:rPr lang="en-US" dirty="0"/>
              <a:t>();</a:t>
            </a:r>
          </a:p>
          <a:p>
            <a:r>
              <a:rPr lang="en-US" b="1" dirty="0"/>
              <a:t>auto</a:t>
            </a:r>
            <a:r>
              <a:rPr lang="en-US" dirty="0"/>
              <a:t> mid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text.begin</a:t>
            </a:r>
            <a:r>
              <a:rPr lang="en-US" dirty="0"/>
              <a:t>() </a:t>
            </a:r>
            <a:r>
              <a:rPr lang="en-US" b="1" dirty="0"/>
              <a:t>+</a:t>
            </a:r>
            <a:r>
              <a:rPr lang="en-US" dirty="0"/>
              <a:t> (end </a:t>
            </a:r>
            <a:r>
              <a:rPr lang="en-US" b="1" dirty="0"/>
              <a:t>-</a:t>
            </a:r>
            <a:r>
              <a:rPr lang="en-US" dirty="0"/>
              <a:t> beg)</a:t>
            </a:r>
            <a:r>
              <a:rPr lang="en-US" b="1" dirty="0"/>
              <a:t>/</a:t>
            </a:r>
            <a:r>
              <a:rPr lang="en-US" dirty="0"/>
              <a:t>2; </a:t>
            </a:r>
            <a:r>
              <a:rPr lang="en-US" b="1" dirty="0"/>
              <a:t>while</a:t>
            </a:r>
            <a:r>
              <a:rPr lang="en-US" dirty="0"/>
              <a:t> (mid </a:t>
            </a:r>
            <a:r>
              <a:rPr lang="en-US" b="1" dirty="0"/>
              <a:t>!=</a:t>
            </a:r>
            <a:r>
              <a:rPr lang="en-US" dirty="0"/>
              <a:t> end </a:t>
            </a:r>
            <a:r>
              <a:rPr lang="en-US" b="1" dirty="0"/>
              <a:t>&amp;&amp;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mid </a:t>
            </a:r>
            <a:r>
              <a:rPr lang="en-US" b="1" dirty="0"/>
              <a:t>!=</a:t>
            </a:r>
            <a:r>
              <a:rPr lang="en-US" dirty="0"/>
              <a:t> sought) { 	</a:t>
            </a:r>
            <a:r>
              <a:rPr lang="en-US" b="1" dirty="0"/>
              <a:t>if</a:t>
            </a:r>
            <a:r>
              <a:rPr lang="en-US" dirty="0"/>
              <a:t> (sought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mid)</a:t>
            </a:r>
          </a:p>
          <a:p>
            <a:r>
              <a:rPr lang="en-US" dirty="0"/>
              <a:t>		end </a:t>
            </a:r>
            <a:r>
              <a:rPr lang="en-US" b="1" dirty="0"/>
              <a:t>=</a:t>
            </a:r>
            <a:r>
              <a:rPr lang="en-US" dirty="0"/>
              <a:t> mid;</a:t>
            </a:r>
          </a:p>
          <a:p>
            <a:r>
              <a:rPr lang="en-US" b="1" dirty="0"/>
              <a:t>	else</a:t>
            </a:r>
            <a:r>
              <a:rPr lang="en-US" dirty="0"/>
              <a:t> </a:t>
            </a:r>
          </a:p>
          <a:p>
            <a:r>
              <a:rPr lang="en-US" dirty="0"/>
              <a:t>		beg </a:t>
            </a:r>
            <a:r>
              <a:rPr lang="en-US" b="1" dirty="0"/>
              <a:t>=</a:t>
            </a:r>
            <a:r>
              <a:rPr lang="en-US" dirty="0"/>
              <a:t> mid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1</a:t>
            </a:r>
            <a:r>
              <a:rPr lang="en-US" dirty="0"/>
              <a:t>;</a:t>
            </a:r>
          </a:p>
          <a:p>
            <a:r>
              <a:rPr lang="en-US" dirty="0"/>
              <a:t>	mid </a:t>
            </a:r>
            <a:r>
              <a:rPr lang="en-US" b="1" dirty="0"/>
              <a:t>=</a:t>
            </a:r>
            <a:r>
              <a:rPr lang="en-US" dirty="0"/>
              <a:t> beg </a:t>
            </a:r>
            <a:r>
              <a:rPr lang="en-US" b="1" dirty="0"/>
              <a:t>+</a:t>
            </a:r>
            <a:r>
              <a:rPr lang="en-US" dirty="0"/>
              <a:t> (end </a:t>
            </a:r>
            <a:r>
              <a:rPr lang="en-US" b="1" dirty="0"/>
              <a:t>-</a:t>
            </a:r>
            <a:r>
              <a:rPr lang="en-US" dirty="0"/>
              <a:t> beg)</a:t>
            </a:r>
            <a:r>
              <a:rPr lang="en-US" b="1" dirty="0"/>
              <a:t>/</a:t>
            </a:r>
            <a:r>
              <a:rPr lang="en-US" dirty="0">
                <a:solidFill>
                  <a:srgbClr val="009999"/>
                </a:solidFill>
              </a:rPr>
              <a:t>2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ED92B-850C-9E46-961E-9EFE00E8FE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6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13CF-0A43-6E45-9772-525BC270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5B7A-5568-F44A-BC28-ED315C49E7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Similar to vector…</a:t>
            </a:r>
          </a:p>
          <a:p>
            <a:pPr lvl="1"/>
            <a:r>
              <a:rPr lang="en-US" dirty="0"/>
              <a:t>but fixed size</a:t>
            </a:r>
          </a:p>
          <a:p>
            <a:pPr lvl="2"/>
            <a:r>
              <a:rPr lang="en-US" dirty="0"/>
              <a:t>can’t add elements</a:t>
            </a:r>
          </a:p>
          <a:p>
            <a:r>
              <a:rPr lang="en-US" dirty="0"/>
              <a:t>maybe better runtime performance</a:t>
            </a:r>
          </a:p>
          <a:p>
            <a:pPr lvl="1"/>
            <a:r>
              <a:rPr lang="en-US" dirty="0"/>
              <a:t>at cost of flexibility</a:t>
            </a:r>
          </a:p>
          <a:p>
            <a:r>
              <a:rPr lang="en-US" dirty="0"/>
              <a:t>compound type</a:t>
            </a:r>
          </a:p>
          <a:p>
            <a:pPr lvl="1"/>
            <a:r>
              <a:rPr lang="en-US" dirty="0" err="1"/>
              <a:t>kinda</a:t>
            </a:r>
            <a:r>
              <a:rPr lang="en-US" dirty="0"/>
              <a:t> like pointers and refs</a:t>
            </a:r>
          </a:p>
          <a:p>
            <a:pPr lvl="1"/>
            <a:r>
              <a:rPr lang="en-US" dirty="0"/>
              <a:t>dimension is part of type</a:t>
            </a:r>
          </a:p>
          <a:p>
            <a:pPr lvl="2"/>
            <a:r>
              <a:rPr lang="en-US" dirty="0"/>
              <a:t>must be constant 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DC005-2CF4-4346-A43F-3908F57DA2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445588"/>
                </a:solidFill>
              </a:rPr>
              <a:t>unsigned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cnt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42</a:t>
            </a:r>
            <a:r>
              <a:rPr lang="en-US" dirty="0"/>
              <a:t>; </a:t>
            </a:r>
            <a:r>
              <a:rPr lang="en-US" i="1" dirty="0">
                <a:solidFill>
                  <a:srgbClr val="999988"/>
                </a:solidFill>
              </a:rPr>
              <a:t>//not constant 	expression.</a:t>
            </a:r>
            <a:r>
              <a:rPr lang="en-US" dirty="0"/>
              <a:t> </a:t>
            </a:r>
          </a:p>
          <a:p>
            <a:r>
              <a:rPr lang="en-US" b="1" dirty="0" err="1"/>
              <a:t>constexpr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unsigned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999"/>
                </a:solidFill>
              </a:rPr>
              <a:t>42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333333"/>
                </a:solidFill>
              </a:rPr>
              <a:t>arr</a:t>
            </a:r>
            <a:r>
              <a:rPr lang="en-US" dirty="0"/>
              <a:t>[</a:t>
            </a:r>
            <a:r>
              <a:rPr lang="en-US" dirty="0">
                <a:solidFill>
                  <a:srgbClr val="009999"/>
                </a:solidFill>
              </a:rPr>
              <a:t>10</a:t>
            </a:r>
            <a:r>
              <a:rPr lang="en-US" dirty="0"/>
              <a:t>]; </a:t>
            </a:r>
            <a:r>
              <a:rPr lang="en-US" i="1" dirty="0">
                <a:solidFill>
                  <a:srgbClr val="999988"/>
                </a:solidFill>
              </a:rPr>
              <a:t>// array of ten </a:t>
            </a:r>
            <a:r>
              <a:rPr lang="en-US" i="1" dirty="0" err="1">
                <a:solidFill>
                  <a:srgbClr val="999988"/>
                </a:solidFill>
              </a:rPr>
              <a:t>ints</a:t>
            </a:r>
            <a:r>
              <a:rPr lang="en-US" dirty="0"/>
              <a:t> </a:t>
            </a:r>
            <a:r>
              <a:rPr lang="en-US" b="1" dirty="0">
                <a:solidFill>
                  <a:srgbClr val="445588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 err="1">
                <a:solidFill>
                  <a:srgbClr val="333333"/>
                </a:solidFill>
              </a:rPr>
              <a:t>parr</a:t>
            </a:r>
            <a:r>
              <a:rPr lang="en-US" dirty="0"/>
              <a:t>[</a:t>
            </a:r>
            <a:r>
              <a:rPr lang="en-US" dirty="0" err="1">
                <a:solidFill>
                  <a:srgbClr val="333333"/>
                </a:solidFill>
              </a:rPr>
              <a:t>sz</a:t>
            </a:r>
            <a:r>
              <a:rPr lang="en-US" dirty="0"/>
              <a:t>]; </a:t>
            </a:r>
            <a:r>
              <a:rPr lang="en-US" i="1" dirty="0">
                <a:solidFill>
                  <a:srgbClr val="999988"/>
                </a:solidFill>
              </a:rPr>
              <a:t>// array of 42 </a:t>
            </a:r>
            <a:r>
              <a:rPr lang="en-US" i="1" dirty="0" err="1">
                <a:solidFill>
                  <a:srgbClr val="999988"/>
                </a:solidFill>
              </a:rPr>
              <a:t>ptrs</a:t>
            </a:r>
            <a:r>
              <a:rPr lang="en-US" i="1" dirty="0">
                <a:solidFill>
                  <a:srgbClr val="999988"/>
                </a:solidFill>
              </a:rPr>
              <a:t> 	to int</a:t>
            </a:r>
            <a:r>
              <a:rPr lang="en-US" dirty="0"/>
              <a:t> 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bad</a:t>
            </a:r>
            <a:r>
              <a:rPr lang="en-US" dirty="0"/>
              <a:t>[</a:t>
            </a:r>
            <a:r>
              <a:rPr lang="en-US" dirty="0" err="1">
                <a:solidFill>
                  <a:srgbClr val="333333"/>
                </a:solidFill>
              </a:rPr>
              <a:t>cnt</a:t>
            </a:r>
            <a:r>
              <a:rPr lang="en-US" dirty="0"/>
              <a:t>]; </a:t>
            </a:r>
            <a:r>
              <a:rPr lang="en-US" i="1" dirty="0">
                <a:solidFill>
                  <a:srgbClr val="999988"/>
                </a:solidFill>
              </a:rPr>
              <a:t>// error: </a:t>
            </a:r>
            <a:r>
              <a:rPr lang="en-US" i="1" dirty="0" err="1">
                <a:solidFill>
                  <a:srgbClr val="999988"/>
                </a:solidFill>
              </a:rPr>
              <a:t>cnt</a:t>
            </a:r>
            <a:r>
              <a:rPr lang="en-US" i="1" dirty="0">
                <a:solidFill>
                  <a:srgbClr val="999988"/>
                </a:solidFill>
              </a:rPr>
              <a:t> not 	constant expr.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333333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strs</a:t>
            </a:r>
            <a:r>
              <a:rPr lang="en-US" dirty="0"/>
              <a:t>[</a:t>
            </a:r>
            <a:r>
              <a:rPr lang="en-US" dirty="0" err="1">
                <a:solidFill>
                  <a:srgbClr val="333333"/>
                </a:solidFill>
              </a:rPr>
              <a:t>get_size</a:t>
            </a:r>
            <a:r>
              <a:rPr lang="en-US" dirty="0"/>
              <a:t>()]; </a:t>
            </a:r>
            <a:r>
              <a:rPr lang="en-US" i="1" dirty="0">
                <a:solidFill>
                  <a:srgbClr val="999988"/>
                </a:solidFill>
              </a:rPr>
              <a:t>// ok if 	</a:t>
            </a:r>
            <a:r>
              <a:rPr lang="en-US" i="1" dirty="0" err="1">
                <a:solidFill>
                  <a:srgbClr val="999988"/>
                </a:solidFill>
              </a:rPr>
              <a:t>get_size</a:t>
            </a:r>
            <a:r>
              <a:rPr lang="en-US" i="1" dirty="0">
                <a:solidFill>
                  <a:srgbClr val="999988"/>
                </a:solidFill>
              </a:rPr>
              <a:t> is </a:t>
            </a:r>
            <a:r>
              <a:rPr lang="en-US" i="1" dirty="0" err="1">
                <a:solidFill>
                  <a:srgbClr val="999988"/>
                </a:solidFill>
              </a:rPr>
              <a:t>constexpr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89CB4E-AEF5-DC45-ABDF-FF5239B300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6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2285</Words>
  <Application>Microsoft Macintosh PowerPoint</Application>
  <PresentationFormat>Widescreen</PresentationFormat>
  <Paragraphs>365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Menlo</vt:lpstr>
      <vt:lpstr>Office Theme</vt:lpstr>
      <vt:lpstr>Iterators and Arrays</vt:lpstr>
      <vt:lpstr>Today We’ll Cover:</vt:lpstr>
      <vt:lpstr>3.1 - 3.3 Review</vt:lpstr>
      <vt:lpstr>3.4 iterators</vt:lpstr>
      <vt:lpstr>Operations with iterators</vt:lpstr>
      <vt:lpstr>Operations with iterators</vt:lpstr>
      <vt:lpstr>Iterator Arithmetic</vt:lpstr>
      <vt:lpstr>Iterator Arithmetic</vt:lpstr>
      <vt:lpstr>3.5 Arrays</vt:lpstr>
      <vt:lpstr>Initializing Array Elements</vt:lpstr>
      <vt:lpstr>Character Arrays</vt:lpstr>
      <vt:lpstr>No Copy or Assignment</vt:lpstr>
      <vt:lpstr>Complicated Array Declarations</vt:lpstr>
      <vt:lpstr>Accessing Elements of Array</vt:lpstr>
      <vt:lpstr>Pointers and Arrays</vt:lpstr>
      <vt:lpstr>Pointers to Arrays are Iterators</vt:lpstr>
      <vt:lpstr>Library begin and end</vt:lpstr>
      <vt:lpstr>Pointer Arithmetic</vt:lpstr>
      <vt:lpstr>Interaction between Dereference and Pointer Arithmetic</vt:lpstr>
      <vt:lpstr>Subscripts and Pointers</vt:lpstr>
      <vt:lpstr>3.5.4 C-Style Character Strings</vt:lpstr>
      <vt:lpstr>Comparing Strings</vt:lpstr>
      <vt:lpstr>Caller is Responsible for Size of a Destination String</vt:lpstr>
      <vt:lpstr>Interfacing to Older Code</vt:lpstr>
      <vt:lpstr>3.6 Multidimensional Arrays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Vectors</dc:title>
  <dc:creator>Holmes, Patrick</dc:creator>
  <cp:lastModifiedBy>Holmes, Patrick</cp:lastModifiedBy>
  <cp:revision>272</cp:revision>
  <cp:lastPrinted>2020-05-31T23:30:59Z</cp:lastPrinted>
  <dcterms:created xsi:type="dcterms:W3CDTF">2020-05-26T00:39:41Z</dcterms:created>
  <dcterms:modified xsi:type="dcterms:W3CDTF">2020-06-02T19:44:52Z</dcterms:modified>
</cp:coreProperties>
</file>