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685"/>
    <p:restoredTop sz="94638"/>
  </p:normalViewPr>
  <p:slideViewPr>
    <p:cSldViewPr snapToGrid="0" snapToObjects="1">
      <p:cViewPr varScale="1">
        <p:scale>
          <a:sx n="55" d="100"/>
          <a:sy n="55" d="100"/>
        </p:scale>
        <p:origin x="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838CD-22F2-904D-A1A7-4CFC0C6A1258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476F-FD1A-E447-B0CC-879106D8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48E-E2D8-4B43-9146-6A4E6BFB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A2FB-A14F-304E-A83D-7DCA76E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29C8-D10E-7644-999E-DAA0FD0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8A0-BC0A-764B-A22D-A4C8C1E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BD18-2BEF-B84D-BF89-10E70ED4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4A4-DB2C-7B42-B17B-A3D7FEA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7B60-1BDD-3444-8059-AFA34E2B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F534-A22B-AD40-A4CA-3B6C773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BAB-B1FD-4C48-BB8C-453557F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9FB-0902-CD4B-AAC5-3398AFD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36F18-F728-9F41-85F3-33E3605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D526-4766-B141-AB4A-7B2CFF88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035-CD9B-7F47-A970-CCB0430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F60B-16C3-1544-B696-E48A26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A6EB-EEC9-DB42-A2C4-2C05176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D12-A30F-B147-8D23-C32F89F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211-14A6-C74C-81A5-1F2990D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28F-DA59-D741-8E27-918826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67E0-3217-2C49-BB38-55A7067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1C3-C077-4B48-8D04-BE70904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6BE-BC8C-A542-B3A5-B3672F3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8DF2-5311-4048-A77D-70387D8D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A696-82F0-824E-A01B-21D585D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CB0-A49C-8348-B9BB-D04A930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5938-A37F-C248-93E2-EEB5605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1D7D-D247-8842-8EA7-800A749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006D-80BA-7D44-A5B5-1CA238A3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D63-37A9-F843-960D-D03D618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 defTabSz="457200">
              <a:spcBef>
                <a:spcPts val="200"/>
              </a:spcBef>
              <a:buNone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D7F3-72B9-594B-9ABB-965D33A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DC43-512A-FB4B-A446-FC3B37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5A6E-CCDE-5D46-9E42-154A160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7AA0F-5D82-7443-845C-C73159B60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10600" y="0"/>
            <a:ext cx="3581400" cy="182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371-D0C9-434B-9B43-C170BD38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D99C-737F-7E48-B13B-1388A631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78B5-9037-BF4B-8D80-B64FE6EF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BB6C-BD0A-634F-8CD5-772F8A43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CEF60-77F6-8146-8484-82F24B32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EBEBB-B5C3-1246-AAD9-586634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0BC0-8979-DB43-B3A1-CAF5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FC48-5B62-D446-958F-7E8CFD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6B1-CB17-DD43-AFB4-313A2E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25280-95A5-0846-848A-C5633709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ADFE-45D1-7841-B2A3-B253018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AD6-3105-7046-80C2-ACD7224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90A9-6B62-FF4D-BDE3-D87224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10A8-B0BA-D84C-95E2-7E02EC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C4E-09F2-D944-8221-56495EE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0A8-700F-D34D-B97D-E3933FB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9B2A-1B82-DE40-9659-F8C713F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D34B-8035-2247-937B-BD8E15C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7811-A9BD-FC4C-BFFD-0ECF650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CA3-3702-7F45-BE7D-1E260362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ABA-12BF-1E4A-9A42-1D4A90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136-7D31-AA40-A22F-F0A77C0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7981-058E-D64F-8D91-F261DDB4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DA18-0D30-6B48-8822-A4CDB2C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4E89-0683-A746-AF35-ED781D1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DD7-1ED1-BA4A-BAB9-CC8A5D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E869-ACE2-8249-A570-A674EBB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32832-2A82-9B42-B853-5963132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9FD-3E01-474A-815E-1FB10090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3F0C-B32D-D04F-BAB9-D6D01B0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8A8-B9C8-1F47-AF19-42A2585DB06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1186-B9E5-B64D-ACDE-3AC235AC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B1A-EDCA-3E4E-875F-5AF9EF1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65C-48D2-48F9-9117-1F67BF3F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6281-534E-E541-9967-4BD8B5DD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CF4B-EA0C-A543-84FB-AD10EFEE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C++ Primer Primer Lecture 06</a:t>
            </a:r>
          </a:p>
          <a:p>
            <a:pPr algn="l"/>
            <a:r>
              <a:rPr lang="en-US" sz="2000" dirty="0"/>
              <a:t>June 9th,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79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D3F5-7576-7A42-820F-12CFAE53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62AE-196B-684A-8F9D-049BE8A53F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LHS is modifiable </a:t>
            </a:r>
            <a:r>
              <a:rPr lang="en-US" dirty="0" err="1"/>
              <a:t>lvalue</a:t>
            </a:r>
            <a:endParaRPr lang="en-US" dirty="0"/>
          </a:p>
          <a:p>
            <a:r>
              <a:rPr lang="en-US" dirty="0"/>
              <a:t>Right Associative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09A61-7F8E-5749-9A60-1EEFDFFE4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can’t do:</a:t>
            </a:r>
            <a:endParaRPr lang="en-US" dirty="0">
              <a:solidFill>
                <a:srgbClr val="009999"/>
              </a:solidFill>
            </a:endParaRPr>
          </a:p>
          <a:p>
            <a:r>
              <a:rPr lang="en-US" dirty="0">
                <a:solidFill>
                  <a:srgbClr val="009999"/>
                </a:solidFill>
              </a:rPr>
              <a:t>1024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k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k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333333"/>
                </a:solidFill>
              </a:rPr>
              <a:t>ci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k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if ci const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jval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jval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ok;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,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pval</a:t>
            </a:r>
            <a:r>
              <a:rPr lang="en-US" dirty="0"/>
              <a:t>;</a:t>
            </a:r>
          </a:p>
          <a:p>
            <a:r>
              <a:rPr lang="en-US" i="1" dirty="0">
                <a:solidFill>
                  <a:srgbClr val="999988"/>
                </a:solidFill>
              </a:rPr>
              <a:t>// can't assign pointer value to int</a:t>
            </a:r>
          </a:p>
          <a:p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pval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error;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"OK"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97A46-F186-C647-874E-CC5CF5282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D3F5-7576-7A42-820F-12CFAE53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62AE-196B-684A-8F9D-049BE8A53F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LHS is modifiable </a:t>
            </a:r>
            <a:r>
              <a:rPr lang="en-US" dirty="0" err="1"/>
              <a:t>lvalue</a:t>
            </a:r>
            <a:endParaRPr lang="en-US" dirty="0"/>
          </a:p>
          <a:p>
            <a:r>
              <a:rPr lang="en-US" dirty="0"/>
              <a:t>Right Associative</a:t>
            </a:r>
          </a:p>
          <a:p>
            <a:r>
              <a:rPr lang="en-US" dirty="0"/>
              <a:t>Low Precedence</a:t>
            </a:r>
          </a:p>
          <a:p>
            <a:pPr lvl="1"/>
            <a:r>
              <a:rPr lang="en-US" dirty="0"/>
              <a:t>can use in conditions</a:t>
            </a:r>
          </a:p>
          <a:p>
            <a:pPr lvl="1"/>
            <a:r>
              <a:rPr lang="en-US" dirty="0"/>
              <a:t>but usually parenthesize</a:t>
            </a:r>
          </a:p>
          <a:p>
            <a:r>
              <a:rPr lang="en-US" dirty="0"/>
              <a:t>Beware of confusing with equality operator</a:t>
            </a:r>
          </a:p>
          <a:p>
            <a:r>
              <a:rPr lang="en-US" dirty="0"/>
              <a:t>Compound assignment:</a:t>
            </a:r>
          </a:p>
          <a:p>
            <a:pPr lvl="1"/>
            <a:r>
              <a:rPr lang="en-US" b="1" dirty="0"/>
              <a:t>+=</a:t>
            </a:r>
            <a:r>
              <a:rPr lang="en-US" dirty="0"/>
              <a:t>, </a:t>
            </a:r>
            <a:r>
              <a:rPr lang="en-US" b="1" dirty="0"/>
              <a:t>-=</a:t>
            </a:r>
            <a:r>
              <a:rPr lang="en-US" dirty="0"/>
              <a:t>, </a:t>
            </a:r>
            <a:r>
              <a:rPr lang="en-US" b="1" dirty="0"/>
              <a:t>*=</a:t>
            </a:r>
            <a:r>
              <a:rPr lang="en-US" dirty="0"/>
              <a:t>, </a:t>
            </a:r>
            <a:r>
              <a:rPr lang="en-US" b="1" dirty="0"/>
              <a:t>/=</a:t>
            </a:r>
            <a:r>
              <a:rPr lang="en-US" dirty="0"/>
              <a:t>, </a:t>
            </a:r>
            <a:r>
              <a:rPr lang="en-US" b="1" dirty="0"/>
              <a:t>%=</a:t>
            </a:r>
          </a:p>
          <a:p>
            <a:pPr lvl="1"/>
            <a:r>
              <a:rPr lang="en-US" b="1" dirty="0"/>
              <a:t>&lt;&lt;=</a:t>
            </a:r>
            <a:r>
              <a:rPr lang="en-US" dirty="0"/>
              <a:t>, </a:t>
            </a:r>
            <a:r>
              <a:rPr lang="en-US" b="1" dirty="0"/>
              <a:t>&gt;&gt;=</a:t>
            </a:r>
            <a:r>
              <a:rPr lang="en-US" dirty="0"/>
              <a:t>, </a:t>
            </a:r>
            <a:r>
              <a:rPr lang="en-US" b="1" dirty="0"/>
              <a:t>&amp;=</a:t>
            </a:r>
            <a:r>
              <a:rPr lang="en-US" dirty="0"/>
              <a:t>, </a:t>
            </a:r>
            <a:r>
              <a:rPr lang="en-US" b="1" dirty="0"/>
              <a:t>^=</a:t>
            </a:r>
            <a:r>
              <a:rPr lang="en-US" dirty="0"/>
              <a:t>, </a:t>
            </a:r>
            <a:r>
              <a:rPr lang="en-US" b="1" dirty="0"/>
              <a:t>|=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09A61-7F8E-5749-9A60-1EEFDFFE4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999988"/>
                </a:solidFill>
              </a:rPr>
              <a:t>// one way to write loop:</a:t>
            </a:r>
            <a:endParaRPr lang="en-US" b="1" dirty="0">
              <a:solidFill>
                <a:srgbClr val="4455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get_value</a:t>
            </a:r>
            <a:r>
              <a:rPr lang="en-US" dirty="0"/>
              <a:t>();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) {</a:t>
            </a:r>
          </a:p>
          <a:p>
            <a:r>
              <a:rPr lang="en-US" i="1" dirty="0">
                <a:solidFill>
                  <a:srgbClr val="999988"/>
                </a:solidFill>
              </a:rPr>
              <a:t>	// do something with i</a:t>
            </a:r>
          </a:p>
          <a:p>
            <a:r>
              <a:rPr lang="en-US" i="1" dirty="0">
                <a:solidFill>
                  <a:srgbClr val="999988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get_value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better way to write loop:</a:t>
            </a:r>
          </a:p>
          <a:p>
            <a:r>
              <a:rPr lang="en-US" i="1" dirty="0">
                <a:solidFill>
                  <a:srgbClr val="999988"/>
                </a:solidFill>
              </a:rPr>
              <a:t>// note parentheses</a:t>
            </a:r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</a:p>
          <a:p>
            <a:r>
              <a:rPr lang="en-US" b="1" dirty="0"/>
              <a:t>while</a:t>
            </a:r>
            <a:r>
              <a:rPr lang="en-US" dirty="0"/>
              <a:t> ((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get_value</a:t>
            </a:r>
            <a:r>
              <a:rPr lang="en-US" dirty="0"/>
              <a:t>())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rgbClr val="999988"/>
                </a:solidFill>
              </a:rPr>
              <a:t>// do something with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j)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j)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97A46-F186-C647-874E-CC5CF5282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5458-6285-4E4D-8188-A26ED7FF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Increment and Decrement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DA1F-20FC-A944-9419-24832791B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Prefix vs postfix</a:t>
            </a:r>
          </a:p>
          <a:p>
            <a:pPr lvl="1"/>
            <a:r>
              <a:rPr lang="en-US" dirty="0"/>
              <a:t>prefix yields incremented value</a:t>
            </a:r>
          </a:p>
          <a:p>
            <a:pPr lvl="1"/>
            <a:r>
              <a:rPr lang="en-US" dirty="0"/>
              <a:t>postfix yields </a:t>
            </a:r>
            <a:r>
              <a:rPr lang="en-US" dirty="0" err="1"/>
              <a:t>unincremented</a:t>
            </a:r>
            <a:r>
              <a:rPr lang="en-US" dirty="0"/>
              <a:t> value</a:t>
            </a:r>
          </a:p>
          <a:p>
            <a:pPr lvl="2"/>
            <a:r>
              <a:rPr lang="en-US" dirty="0"/>
              <a:t>(use prefix unless postfix necessary)</a:t>
            </a:r>
          </a:p>
          <a:p>
            <a:r>
              <a:rPr lang="en-US" dirty="0"/>
              <a:t>Combining dereference and increment in one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983CA-8BAF-7546-B495-CB9AB6EC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60167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j = 1,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= 1</a:t>
            </a:r>
          </a:p>
          <a:p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b="1" dirty="0"/>
              <a:t>++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j = 1,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= 2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pbeg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</a:p>
          <a:p>
            <a:r>
              <a:rPr lang="en-US" i="1" dirty="0">
                <a:solidFill>
                  <a:srgbClr val="999988"/>
                </a:solidFill>
              </a:rPr>
              <a:t>// prints positive elements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pbeg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){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pbeg</a:t>
            </a:r>
            <a:r>
              <a:rPr lang="en-US" b="1" dirty="0"/>
              <a:t>++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rgbClr val="999988"/>
                </a:solidFill>
              </a:rPr>
              <a:t>// equivalent to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pbeg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++)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92D8F-4D47-104E-A189-D2BA4D8B64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5458-6285-4E4D-8188-A26ED7FF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Increment and Decrement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DA1F-20FC-A944-9419-24832791B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Prefix vs postfix</a:t>
            </a:r>
          </a:p>
          <a:p>
            <a:pPr lvl="1"/>
            <a:r>
              <a:rPr lang="en-US" dirty="0"/>
              <a:t>prefix yields incremented value</a:t>
            </a:r>
          </a:p>
          <a:p>
            <a:pPr lvl="1"/>
            <a:r>
              <a:rPr lang="en-US" dirty="0"/>
              <a:t>postfix yields </a:t>
            </a:r>
            <a:r>
              <a:rPr lang="en-US" dirty="0" err="1"/>
              <a:t>unincremented</a:t>
            </a:r>
            <a:r>
              <a:rPr lang="en-US" dirty="0"/>
              <a:t> value</a:t>
            </a:r>
          </a:p>
          <a:p>
            <a:pPr lvl="2"/>
            <a:r>
              <a:rPr lang="en-US" dirty="0"/>
              <a:t>(use prefix unless postfix necessary)</a:t>
            </a:r>
          </a:p>
          <a:p>
            <a:r>
              <a:rPr lang="en-US" dirty="0"/>
              <a:t>Combining dereference and increment in one expression</a:t>
            </a:r>
          </a:p>
          <a:p>
            <a:r>
              <a:rPr lang="en-US" dirty="0"/>
              <a:t>Remember operands can be evaluated in any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983CA-8BAF-7546-B495-CB9AB6EC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71118" cy="4351338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</a:p>
          <a:p>
            <a:r>
              <a:rPr lang="en-US" dirty="0">
                <a:solidFill>
                  <a:srgbClr val="333333"/>
                </a:solidFill>
              </a:rPr>
              <a:t>	it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isspace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);</a:t>
            </a:r>
          </a:p>
          <a:p>
            <a:r>
              <a:rPr lang="en-US" b="1" dirty="0"/>
              <a:t>	++</a:t>
            </a:r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toupper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 </a:t>
            </a:r>
            <a:r>
              <a:rPr lang="en-US" b="1" dirty="0"/>
              <a:t>&amp;&amp;!</a:t>
            </a:r>
            <a:r>
              <a:rPr lang="en-US" dirty="0" err="1">
                <a:solidFill>
                  <a:srgbClr val="333333"/>
                </a:solidFill>
              </a:rPr>
              <a:t>isspace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)) 	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toupper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b="1" dirty="0"/>
              <a:t>++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error!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toupper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if LHS evaluated 	first</a:t>
            </a:r>
            <a:r>
              <a:rPr lang="en-US" dirty="0"/>
              <a:t> </a:t>
            </a:r>
          </a:p>
          <a:p>
            <a:r>
              <a:rPr lang="en-US" b="1" dirty="0"/>
              <a:t>*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b="1" dirty="0"/>
              <a:t>+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toupper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if RHS 	evaluated first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92D8F-4D47-104E-A189-D2BA4D8B64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FDA5-9FB6-D04C-B2D2-8E0EB809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Member Access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1E20-A10D-6448-87BD-52F2F249A7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“dot” and “arrow”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0EE9E-CCA7-FB41-B6AA-1B0A9A820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"a string"</a:t>
            </a:r>
            <a:r>
              <a:rPr lang="en-US" dirty="0"/>
              <a:t>,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;</a:t>
            </a:r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).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parentheses!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b="1" dirty="0"/>
              <a:t>-&gt;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b="1" dirty="0">
                <a:solidFill>
                  <a:srgbClr val="333333"/>
                </a:solidFill>
              </a:rPr>
              <a:t>*</a:t>
            </a:r>
            <a:r>
              <a:rPr lang="en-US" dirty="0" err="1">
                <a:solidFill>
                  <a:srgbClr val="333333"/>
                </a:solidFill>
              </a:rPr>
              <a:t>p.size</a:t>
            </a:r>
            <a:r>
              <a:rPr lang="en-US" dirty="0">
                <a:solidFill>
                  <a:srgbClr val="333333"/>
                </a:solidFill>
              </a:rPr>
              <a:t>()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E43A2B-BA51-B044-AC48-F278B4F65F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2A37-BF5D-8A4E-A3EB-4F0E7DFC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 The Conditional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7A4A-7900-354A-B7F4-34C7F14A8E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new operator!</a:t>
            </a:r>
          </a:p>
          <a:p>
            <a:pPr lvl="1"/>
            <a:r>
              <a:rPr lang="en-US" dirty="0"/>
              <a:t>basically a concise if-else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Using in output expression</a:t>
            </a:r>
          </a:p>
          <a:p>
            <a:pPr lvl="1"/>
            <a:r>
              <a:rPr lang="en-US" dirty="0"/>
              <a:t>low precedence… use parentheses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79D75-895D-4941-A361-25C3FFEEF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71118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cond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?</a:t>
            </a:r>
            <a:r>
              <a:rPr lang="en-US" dirty="0">
                <a:solidFill>
                  <a:srgbClr val="333333"/>
                </a:solidFill>
              </a:rPr>
              <a:t> expr1 : expr2; 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string </a:t>
            </a:r>
            <a:r>
              <a:rPr lang="en-US" dirty="0" err="1">
                <a:solidFill>
                  <a:srgbClr val="333333"/>
                </a:solidFill>
              </a:rPr>
              <a:t>finalgrade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=</a:t>
            </a:r>
            <a:r>
              <a:rPr lang="en-US" dirty="0">
                <a:solidFill>
                  <a:srgbClr val="333333"/>
                </a:solidFill>
              </a:rPr>
              <a:t> (grade 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>
                <a:solidFill>
                  <a:srgbClr val="333333"/>
                </a:solidFill>
              </a:rPr>
              <a:t>) </a:t>
            </a:r>
            <a:r>
              <a:rPr lang="en-US" b="1" dirty="0">
                <a:solidFill>
                  <a:srgbClr val="333333"/>
                </a:solidFill>
              </a:rPr>
              <a:t>?</a:t>
            </a:r>
            <a:r>
              <a:rPr lang="en-US" dirty="0">
                <a:solidFill>
                  <a:srgbClr val="333333"/>
                </a:solidFill>
              </a:rPr>
              <a:t> 	</a:t>
            </a:r>
            <a:r>
              <a:rPr lang="en-US" dirty="0">
                <a:solidFill>
                  <a:srgbClr val="DD1144"/>
                </a:solidFill>
              </a:rPr>
              <a:t>"fail"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: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DD1144"/>
                </a:solidFill>
              </a:rPr>
              <a:t>"pass"</a:t>
            </a:r>
            <a:r>
              <a:rPr lang="en-US" dirty="0">
                <a:solidFill>
                  <a:srgbClr val="333333"/>
                </a:solidFill>
              </a:rPr>
              <a:t>; </a:t>
            </a:r>
          </a:p>
          <a:p>
            <a:endParaRPr lang="en-US" dirty="0"/>
          </a:p>
          <a:p>
            <a:r>
              <a:rPr lang="en-US" dirty="0" err="1">
                <a:solidFill>
                  <a:srgbClr val="333333"/>
                </a:solidFill>
              </a:rPr>
              <a:t>finalgrade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90</a:t>
            </a:r>
            <a:r>
              <a:rPr lang="en-US" dirty="0"/>
              <a:t>)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"high pass"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	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)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"fail"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pass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i="1" dirty="0">
                <a:solidFill>
                  <a:srgbClr val="999988"/>
                </a:solidFill>
              </a:rPr>
              <a:t>// as expected:</a:t>
            </a:r>
            <a:endParaRPr lang="en-US" dirty="0"/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((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)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"fail"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"pass"</a:t>
            </a:r>
            <a:r>
              <a:rPr lang="en-US" dirty="0"/>
              <a:t>);</a:t>
            </a:r>
          </a:p>
          <a:p>
            <a:r>
              <a:rPr lang="en-US" i="1" dirty="0">
                <a:solidFill>
                  <a:srgbClr val="999988"/>
                </a:solidFill>
              </a:rPr>
              <a:t>// prints 1 or 0:</a:t>
            </a:r>
            <a:endParaRPr lang="en-US" dirty="0"/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)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"fail"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"pass"</a:t>
            </a:r>
            <a:r>
              <a:rPr lang="en-US" dirty="0"/>
              <a:t>;</a:t>
            </a:r>
          </a:p>
          <a:p>
            <a:r>
              <a:rPr lang="en-US" i="1" dirty="0">
                <a:solidFill>
                  <a:srgbClr val="999988"/>
                </a:solidFill>
              </a:rPr>
              <a:t>// error:</a:t>
            </a:r>
            <a:endParaRPr lang="en-US" dirty="0"/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"fail"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"pass"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B0C39-BD8F-8C4D-AD87-D524C55AB7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118D-9F3F-634E-8019-3ED2DFD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4.8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2087-CF0D-4847-9BD1-DD7BB42B00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We’re going to skip…</a:t>
            </a:r>
          </a:p>
          <a:p>
            <a:pPr lvl="1"/>
            <a:r>
              <a:rPr lang="en-US" dirty="0"/>
              <a:t>basically, you can operate on individual bits</a:t>
            </a:r>
          </a:p>
          <a:p>
            <a:pPr lvl="2"/>
            <a:r>
              <a:rPr lang="en-US" dirty="0"/>
              <a:t>bitwise not, and, or, </a:t>
            </a:r>
            <a:r>
              <a:rPr lang="en-US" dirty="0" err="1"/>
              <a:t>xor</a:t>
            </a:r>
            <a:r>
              <a:rPr lang="en-US" dirty="0"/>
              <a:t> operators</a:t>
            </a:r>
          </a:p>
          <a:p>
            <a:pPr lvl="2"/>
            <a:r>
              <a:rPr lang="en-US" dirty="0"/>
              <a:t>bitwise shift &lt;&lt; and &gt;&gt;</a:t>
            </a:r>
          </a:p>
          <a:p>
            <a:pPr lvl="3"/>
            <a:r>
              <a:rPr lang="en-US" dirty="0"/>
              <a:t>(left associative)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66B5-D836-CE43-9A50-97AAE24E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6941" cy="4351338"/>
          </a:xfrm>
        </p:spPr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DD1144"/>
                </a:solidFill>
              </a:rPr>
              <a:t>"hi"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DD1144"/>
                </a:solidFill>
              </a:rPr>
              <a:t>" there"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>
                <a:solidFill>
                  <a:srgbClr val="333333"/>
                </a:solidFill>
              </a:rPr>
              <a:t>; </a:t>
            </a:r>
          </a:p>
          <a:p>
            <a:br>
              <a:rPr lang="en-US" dirty="0"/>
            </a:br>
            <a:r>
              <a:rPr lang="en-US" dirty="0">
                <a:solidFill>
                  <a:srgbClr val="333333"/>
                </a:solidFill>
              </a:rPr>
              <a:t>((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DD1144"/>
                </a:solidFill>
              </a:rPr>
              <a:t>"hi"</a:t>
            </a:r>
            <a:r>
              <a:rPr lang="en-US" dirty="0">
                <a:solidFill>
                  <a:srgbClr val="333333"/>
                </a:solidFill>
              </a:rPr>
              <a:t>)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DD1144"/>
                </a:solidFill>
              </a:rPr>
              <a:t>" there"</a:t>
            </a:r>
            <a:r>
              <a:rPr lang="en-US" dirty="0">
                <a:solidFill>
                  <a:srgbClr val="333333"/>
                </a:solidFill>
              </a:rPr>
              <a:t> )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>
                <a:solidFill>
                  <a:srgbClr val="333333"/>
                </a:solidFill>
              </a:rPr>
              <a:t>;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974371-149B-794C-B2E7-A95897FCEF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566C-1A52-3442-B57B-0C9CFFE9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4.9 `</a:t>
            </a:r>
            <a:r>
              <a:rPr lang="en-US" dirty="0" err="1"/>
              <a:t>sizeof</a:t>
            </a:r>
            <a:r>
              <a:rPr lang="en-US" dirty="0"/>
              <a:t>`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A1F9-2959-D440-9A4F-F06B2A3BA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Returns size in bytes</a:t>
            </a:r>
          </a:p>
          <a:p>
            <a:pPr lvl="1"/>
            <a:r>
              <a:rPr lang="en-US" dirty="0"/>
              <a:t>type name</a:t>
            </a:r>
          </a:p>
          <a:p>
            <a:pPr lvl="1"/>
            <a:r>
              <a:rPr lang="en-US" dirty="0"/>
              <a:t>expression</a:t>
            </a:r>
          </a:p>
          <a:p>
            <a:r>
              <a:rPr lang="en-US" dirty="0"/>
              <a:t>When applied to array</a:t>
            </a:r>
          </a:p>
          <a:p>
            <a:pPr lvl="1"/>
            <a:r>
              <a:rPr lang="en-US" dirty="0"/>
              <a:t>returns size of entire array</a:t>
            </a:r>
          </a:p>
          <a:p>
            <a:pPr lvl="1"/>
            <a:r>
              <a:rPr lang="en-US" dirty="0"/>
              <a:t>can use to get number of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02D62-5A89-764D-9F5D-C8DD4F975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guaranteed to be 1.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333333"/>
                </a:solidFill>
              </a:rPr>
              <a:t>Sales_data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data</a:t>
            </a:r>
            <a:r>
              <a:rPr lang="en-US" dirty="0"/>
              <a:t>,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;</a:t>
            </a:r>
          </a:p>
          <a:p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Sales_data</a:t>
            </a:r>
            <a:r>
              <a:rPr lang="en-US" dirty="0"/>
              <a:t>); </a:t>
            </a:r>
          </a:p>
          <a:p>
            <a:r>
              <a:rPr lang="en-US" b="1" dirty="0" err="1"/>
              <a:t>sizeof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data</a:t>
            </a:r>
            <a:r>
              <a:rPr lang="en-US" dirty="0"/>
              <a:t>; </a:t>
            </a:r>
          </a:p>
          <a:p>
            <a:r>
              <a:rPr lang="en-US" b="1" dirty="0" err="1"/>
              <a:t>sizeof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; </a:t>
            </a:r>
          </a:p>
          <a:p>
            <a:r>
              <a:rPr lang="en-US" b="1" dirty="0" err="1"/>
              <a:t>sizeof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; </a:t>
            </a:r>
          </a:p>
          <a:p>
            <a:r>
              <a:rPr lang="en-US" b="1" dirty="0" err="1"/>
              <a:t>sizeof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data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revenue</a:t>
            </a:r>
            <a:r>
              <a:rPr lang="en-US" dirty="0"/>
              <a:t>; </a:t>
            </a:r>
          </a:p>
          <a:p>
            <a:r>
              <a:rPr lang="en-US" b="1" dirty="0" err="1"/>
              <a:t>sizeof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Sales_data</a:t>
            </a:r>
            <a:r>
              <a:rPr lang="en-US" b="1" dirty="0"/>
              <a:t>::</a:t>
            </a:r>
            <a:r>
              <a:rPr lang="en-US" dirty="0">
                <a:solidFill>
                  <a:srgbClr val="333333"/>
                </a:solidFill>
              </a:rPr>
              <a:t>revenue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 err="1"/>
              <a:t>constexpr</a:t>
            </a:r>
            <a:r>
              <a:rPr lang="en-US" dirty="0"/>
              <a:t> 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)</a:t>
            </a:r>
            <a:r>
              <a:rPr lang="en-US" b="1" dirty="0"/>
              <a:t>/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returns the number of elements 	in </a:t>
            </a:r>
            <a:r>
              <a:rPr lang="en-US" i="1" dirty="0" err="1">
                <a:solidFill>
                  <a:srgbClr val="999988"/>
                </a:solidFill>
              </a:rPr>
              <a:t>ia</a:t>
            </a:r>
            <a:r>
              <a:rPr lang="en-US" dirty="0"/>
              <a:t> </a:t>
            </a:r>
          </a:p>
          <a:p>
            <a:endParaRPr lang="en-US" b="1" dirty="0">
              <a:solidFill>
                <a:srgbClr val="4455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arr2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ok; </a:t>
            </a:r>
            <a:r>
              <a:rPr lang="en-US" i="1" dirty="0" err="1">
                <a:solidFill>
                  <a:srgbClr val="999988"/>
                </a:solidFill>
              </a:rPr>
              <a:t>sizeof</a:t>
            </a:r>
            <a:r>
              <a:rPr lang="en-US" i="1" dirty="0">
                <a:solidFill>
                  <a:srgbClr val="999988"/>
                </a:solidFill>
              </a:rPr>
              <a:t> returns 	constant expression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538D14-63E4-A643-A46E-17017C9950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3AAE-BBAC-2044-AAC3-06A24E9D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4.10 Comma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AF05-6677-3543-85E5-E7A2171C0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56463" cy="4351338"/>
          </a:xfrm>
        </p:spPr>
        <p:txBody>
          <a:bodyPr/>
          <a:lstStyle/>
          <a:p>
            <a:r>
              <a:rPr lang="en-US" dirty="0"/>
              <a:t>Takes two operands</a:t>
            </a:r>
          </a:p>
          <a:p>
            <a:r>
              <a:rPr lang="en-US" dirty="0"/>
              <a:t>Guarantees order of operand evaluation</a:t>
            </a:r>
          </a:p>
          <a:p>
            <a:pPr lvl="1"/>
            <a:r>
              <a:rPr lang="en-US" dirty="0"/>
              <a:t>left, then right</a:t>
            </a:r>
          </a:p>
          <a:p>
            <a:r>
              <a:rPr lang="en-US" dirty="0"/>
              <a:t>Result is value of RHS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99DE-4794-0349-A76D-187D338F2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863" y="1825625"/>
            <a:ext cx="6201937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assign values from size, size-1, ... 1 	to </a:t>
            </a:r>
            <a:r>
              <a:rPr lang="en-US" i="1" dirty="0" err="1">
                <a:solidFill>
                  <a:srgbClr val="999988"/>
                </a:solidFill>
              </a:rPr>
              <a:t>ivec</a:t>
            </a:r>
            <a:r>
              <a:rPr lang="en-US" dirty="0"/>
              <a:t> 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	ix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(); </a:t>
            </a:r>
          </a:p>
          <a:p>
            <a:r>
              <a:rPr lang="en-US" b="1" dirty="0"/>
              <a:t>	</a:t>
            </a:r>
            <a:r>
              <a:rPr lang="en-US" b="1" dirty="0">
                <a:highlight>
                  <a:srgbClr val="FFFF00"/>
                </a:highlight>
              </a:rPr>
              <a:t>++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</a:rPr>
              <a:t>ix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dirty="0">
                <a:highlight>
                  <a:srgbClr val="FFFF00"/>
                </a:highlight>
              </a:rPr>
              <a:t>--</a:t>
            </a:r>
            <a:r>
              <a:rPr lang="en-US" dirty="0" err="1">
                <a:solidFill>
                  <a:srgbClr val="333333"/>
                </a:solidFill>
                <a:highlight>
                  <a:srgbClr val="FFFF00"/>
                </a:highlight>
              </a:rPr>
              <a:t>cnt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978A0-E215-9F45-AF02-8CEBE1586E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8574-F175-EC41-88F5-B44F3C24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4.11 Type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2054-678A-F44A-8FF0-EE85B864E3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Arithmetic Conversions</a:t>
            </a:r>
          </a:p>
          <a:p>
            <a:pPr lvl="1"/>
            <a:r>
              <a:rPr lang="en-US" dirty="0"/>
              <a:t>small integral types promoted to int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promoted to floating-point types to preserve precision</a:t>
            </a:r>
          </a:p>
          <a:p>
            <a:r>
              <a:rPr lang="en-US" dirty="0"/>
              <a:t>Other Implicit Conversions</a:t>
            </a:r>
          </a:p>
          <a:p>
            <a:pPr lvl="1"/>
            <a:r>
              <a:rPr lang="en-US" dirty="0"/>
              <a:t>array to pointer</a:t>
            </a:r>
          </a:p>
          <a:p>
            <a:pPr lvl="1"/>
            <a:r>
              <a:rPr lang="en-US" dirty="0"/>
              <a:t>conversion to bool in condition</a:t>
            </a:r>
          </a:p>
          <a:p>
            <a:pPr lvl="1"/>
            <a:r>
              <a:rPr lang="en-US" dirty="0"/>
              <a:t>conversion to const</a:t>
            </a:r>
          </a:p>
          <a:p>
            <a:pPr lvl="1"/>
            <a:r>
              <a:rPr lang="en-US" dirty="0"/>
              <a:t>conversion defined by class type</a:t>
            </a:r>
          </a:p>
          <a:p>
            <a:pPr lvl="2"/>
            <a:r>
              <a:rPr lang="en-US" dirty="0"/>
              <a:t>(i.e. library string from C-style string)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45320-83DA-6F4A-9627-C25BE14EEE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F76DE-F569-6144-8F21-B4A305A5E8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F5A3-9A1A-0A47-BE4B-19867A94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We’ll Cover: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C38-F5B6-7149-BF60-94426C0EBD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lot of stuff we’ve already seen</a:t>
            </a:r>
          </a:p>
          <a:p>
            <a:pPr lvl="1"/>
            <a:r>
              <a:rPr lang="en-US" dirty="0"/>
              <a:t>but in more detail</a:t>
            </a:r>
          </a:p>
          <a:p>
            <a:r>
              <a:rPr lang="en-US" dirty="0"/>
              <a:t>Precedence and Associativity</a:t>
            </a:r>
          </a:p>
          <a:p>
            <a:r>
              <a:rPr lang="en-US" dirty="0"/>
              <a:t>Order of evaluation</a:t>
            </a:r>
          </a:p>
          <a:p>
            <a:r>
              <a:rPr lang="en-US" dirty="0"/>
              <a:t>A bunch of operators</a:t>
            </a:r>
          </a:p>
          <a:p>
            <a:pPr lvl="1"/>
            <a:r>
              <a:rPr lang="en-US" dirty="0"/>
              <a:t>arithmetic, logical, etc.</a:t>
            </a:r>
          </a:p>
          <a:p>
            <a:pPr lvl="1"/>
            <a:r>
              <a:rPr lang="en-US" dirty="0"/>
              <a:t>the conditional operator</a:t>
            </a:r>
          </a:p>
          <a:p>
            <a:r>
              <a:rPr lang="en-US" dirty="0"/>
              <a:t>More about Type Conversions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88ADF-5953-B644-BDF5-2AD6E6D3F1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F2A74-7CAF-1B4C-A18D-276BEE51CF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 </a:t>
            </a:r>
            <a:r>
              <a:rPr lang="en-US" sz="2400" i="1" dirty="0"/>
              <a:t>expression</a:t>
            </a:r>
            <a:r>
              <a:rPr lang="en-US" sz="2400" dirty="0"/>
              <a:t> is composed of one or more </a:t>
            </a:r>
            <a:r>
              <a:rPr lang="en-US" sz="2400" i="1" dirty="0"/>
              <a:t>operands</a:t>
            </a:r>
            <a:r>
              <a:rPr lang="en-US" sz="2400" dirty="0"/>
              <a:t> and yields a </a:t>
            </a:r>
            <a:r>
              <a:rPr lang="en-US" sz="2400" i="1" dirty="0"/>
              <a:t>result</a:t>
            </a:r>
            <a:r>
              <a:rPr lang="en-US" sz="2400" dirty="0"/>
              <a:t> when evaluated.</a:t>
            </a:r>
          </a:p>
        </p:txBody>
      </p:sp>
    </p:spTree>
    <p:extLst>
      <p:ext uri="{BB962C8B-B14F-4D97-AF65-F5344CB8AC3E}">
        <p14:creationId xmlns:p14="http://schemas.microsoft.com/office/powerpoint/2010/main" val="39635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E89-E0D2-6844-8296-0295830B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4.11.3 Explicit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175A-A465-2C49-B8CB-DECB0098E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Book says it’s dangerous</a:t>
            </a:r>
          </a:p>
          <a:p>
            <a:pPr lvl="1"/>
            <a:r>
              <a:rPr lang="en-US" dirty="0"/>
              <a:t>and we shouldn’t do it.</a:t>
            </a:r>
          </a:p>
          <a:p>
            <a:pPr lvl="1"/>
            <a:r>
              <a:rPr lang="en-US" dirty="0"/>
              <a:t>but we should know them anyway.</a:t>
            </a:r>
          </a:p>
          <a:p>
            <a:r>
              <a:rPr lang="en-US" dirty="0"/>
              <a:t>`</a:t>
            </a:r>
            <a:r>
              <a:rPr lang="en-US" dirty="0" err="1"/>
              <a:t>static_cast</a:t>
            </a:r>
            <a:endParaRPr lang="en-US" dirty="0"/>
          </a:p>
          <a:p>
            <a:r>
              <a:rPr lang="en-US" dirty="0"/>
              <a:t>`</a:t>
            </a:r>
            <a:r>
              <a:rPr lang="en-US" dirty="0" err="1"/>
              <a:t>const_cast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“cast away the const”</a:t>
            </a:r>
          </a:p>
          <a:p>
            <a:pPr lvl="1"/>
            <a:r>
              <a:rPr lang="en-US" dirty="0"/>
              <a:t>if pointed-to object was originally const, writing through pointer undefined</a:t>
            </a:r>
          </a:p>
          <a:p>
            <a:r>
              <a:rPr lang="en-US" dirty="0"/>
              <a:t>`</a:t>
            </a:r>
            <a:r>
              <a:rPr lang="en-US" dirty="0" err="1"/>
              <a:t>reinterpret_cast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i.e. reinterpret `int*` as `char*`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F75D-98A9-1C4A-9986-98CE41F9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48" y="1825625"/>
            <a:ext cx="4964151" cy="4351338"/>
          </a:xfrm>
        </p:spPr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cast used to force floating-	point division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slope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b="1" dirty="0" err="1"/>
              <a:t>static_cast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double</a:t>
            </a:r>
            <a:r>
              <a:rPr lang="en-US" b="1" dirty="0"/>
              <a:t>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 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pc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 err="1"/>
              <a:t>const_cast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b="1" dirty="0"/>
              <a:t>*&gt;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pc</a:t>
            </a:r>
            <a:r>
              <a:rPr lang="en-US" dirty="0"/>
              <a:t>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549C8-8B90-2447-88B8-4A2D6A8E4A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9106-B986-C046-8FF8-E0DFC22E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865B-DBA5-9345-92FF-A4E4A87341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Today we learned about:</a:t>
            </a:r>
          </a:p>
          <a:p>
            <a:pPr lvl="1"/>
            <a:r>
              <a:rPr lang="en-US" dirty="0"/>
              <a:t>Precedence and associativity</a:t>
            </a:r>
          </a:p>
          <a:p>
            <a:pPr lvl="1"/>
            <a:r>
              <a:rPr lang="en-US" dirty="0"/>
              <a:t>Order of evaluation</a:t>
            </a:r>
          </a:p>
          <a:p>
            <a:pPr lvl="2"/>
            <a:r>
              <a:rPr lang="en-US" dirty="0"/>
              <a:t>short-circuit AND and OR</a:t>
            </a:r>
          </a:p>
          <a:p>
            <a:pPr lvl="2"/>
            <a:r>
              <a:rPr lang="en-US" dirty="0"/>
              <a:t>comma operator</a:t>
            </a:r>
          </a:p>
          <a:p>
            <a:pPr lvl="1"/>
            <a:r>
              <a:rPr lang="en-US" dirty="0"/>
              <a:t>Prefix vs postfix increment</a:t>
            </a:r>
          </a:p>
          <a:p>
            <a:pPr lvl="1"/>
            <a:r>
              <a:rPr lang="en-US" dirty="0"/>
              <a:t>The conditional ( ? : ) operator</a:t>
            </a:r>
          </a:p>
          <a:p>
            <a:pPr lvl="1"/>
            <a:r>
              <a:rPr lang="en-US" dirty="0" err="1"/>
              <a:t>sizeof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explicit type conversions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46CF2-68C1-B942-9BFF-A9E995479D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C18654-4445-3243-9A6E-5465CB43D35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Chapter 5</a:t>
            </a:r>
          </a:p>
          <a:p>
            <a:pPr lvl="2"/>
            <a:r>
              <a:rPr lang="en-US" dirty="0"/>
              <a:t>hopefully all of it</a:t>
            </a:r>
          </a:p>
          <a:p>
            <a:r>
              <a:rPr lang="en-US" dirty="0"/>
              <a:t>Have a good week!</a:t>
            </a:r>
          </a:p>
        </p:txBody>
      </p:sp>
    </p:spTree>
    <p:extLst>
      <p:ext uri="{BB962C8B-B14F-4D97-AF65-F5344CB8AC3E}">
        <p14:creationId xmlns:p14="http://schemas.microsoft.com/office/powerpoint/2010/main" val="26229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9106-B986-C046-8FF8-E0DFC22E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– 3.6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865B-DBA5-9345-92FF-A4E4A87341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pPr lvl="1"/>
            <a:r>
              <a:rPr lang="en-US" dirty="0"/>
              <a:t>begin() and end()</a:t>
            </a:r>
          </a:p>
          <a:p>
            <a:pPr lvl="1"/>
            <a:r>
              <a:rPr lang="en-US" dirty="0"/>
              <a:t>arrow operator (-&gt;)</a:t>
            </a:r>
          </a:p>
          <a:p>
            <a:pPr lvl="1"/>
            <a:r>
              <a:rPr lang="en-US" dirty="0"/>
              <a:t>iterator arithmetic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define using []</a:t>
            </a:r>
          </a:p>
          <a:p>
            <a:pPr lvl="1"/>
            <a:r>
              <a:rPr lang="en-US" dirty="0"/>
              <a:t>character arrays</a:t>
            </a:r>
          </a:p>
          <a:p>
            <a:pPr lvl="2"/>
            <a:r>
              <a:rPr lang="en-US" dirty="0"/>
              <a:t>C-style char. strings</a:t>
            </a:r>
          </a:p>
          <a:p>
            <a:pPr lvl="1"/>
            <a:r>
              <a:rPr lang="en-US" dirty="0"/>
              <a:t>subscripts</a:t>
            </a:r>
          </a:p>
          <a:p>
            <a:pPr lvl="1"/>
            <a:r>
              <a:rPr lang="en-US" dirty="0"/>
              <a:t>pointers to 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46CF2-68C1-B942-9BFF-A9E995479D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C18654-4445-3243-9A6E-5465CB43D35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44A6544-A561-4E45-BA89-76EBED7D1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3492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auto</a:t>
            </a:r>
            <a:r>
              <a:rPr lang="en-US" dirty="0"/>
              <a:t> 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v.begin</a:t>
            </a:r>
            <a:r>
              <a:rPr lang="en-US" dirty="0"/>
              <a:t>(), 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v.end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).</a:t>
            </a:r>
            <a:r>
              <a:rPr lang="en-US" dirty="0">
                <a:solidFill>
                  <a:srgbClr val="333333"/>
                </a:solidFill>
              </a:rPr>
              <a:t>empty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-&gt;</a:t>
            </a:r>
            <a:r>
              <a:rPr lang="en-US" dirty="0">
                <a:solidFill>
                  <a:srgbClr val="333333"/>
                </a:solidFill>
              </a:rPr>
              <a:t>empty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b="1" dirty="0"/>
              <a:t>auto</a:t>
            </a:r>
            <a:r>
              <a:rPr lang="en-US" dirty="0"/>
              <a:t> mid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vi.begin</a:t>
            </a:r>
            <a:r>
              <a:rPr lang="en-US" dirty="0"/>
              <a:t>()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vi.size</a:t>
            </a:r>
            <a:r>
              <a:rPr lang="en-US" dirty="0"/>
              <a:t>() 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array of ten 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endParaRPr lang="en-US" i="1" dirty="0">
              <a:solidFill>
                <a:srgbClr val="999988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a2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'\0’</a:t>
            </a:r>
            <a:r>
              <a:rPr lang="en-US" dirty="0"/>
              <a:t>};</a:t>
            </a:r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a3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"C++"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same as a2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ia2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ia2 is int*, points to 	first element of </a:t>
            </a:r>
            <a:r>
              <a:rPr lang="en-US" i="1" dirty="0" err="1">
                <a:solidFill>
                  <a:srgbClr val="999988"/>
                </a:solidFill>
              </a:rPr>
              <a:t>ia</a:t>
            </a:r>
            <a:r>
              <a:rPr lang="en-US" dirty="0"/>
              <a:t> </a:t>
            </a:r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ia2</a:t>
            </a:r>
            <a:r>
              <a:rPr lang="en-US" dirty="0"/>
              <a:t>(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]); </a:t>
            </a:r>
            <a:r>
              <a:rPr lang="en-US" i="1" dirty="0">
                <a:solidFill>
                  <a:srgbClr val="999988"/>
                </a:solidFill>
              </a:rPr>
              <a:t>// same thing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05EA-EDE4-AD45-99D4-7E20C6AB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863F-EAF2-9447-942E-668B23A27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18160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Unary vs Binary operators</a:t>
            </a:r>
          </a:p>
          <a:p>
            <a:pPr lvl="1"/>
            <a:r>
              <a:rPr lang="en-US" dirty="0"/>
              <a:t>context determines meaning</a:t>
            </a:r>
          </a:p>
          <a:p>
            <a:r>
              <a:rPr lang="en-US" dirty="0"/>
              <a:t>Grouping Operators and Operands</a:t>
            </a:r>
          </a:p>
          <a:p>
            <a:r>
              <a:rPr lang="en-US" dirty="0"/>
              <a:t>Operand Conversions</a:t>
            </a:r>
          </a:p>
          <a:p>
            <a:pPr lvl="1"/>
            <a:r>
              <a:rPr lang="en-US" dirty="0"/>
              <a:t>happens automatically</a:t>
            </a:r>
          </a:p>
          <a:p>
            <a:pPr lvl="2"/>
            <a:r>
              <a:rPr lang="en-US" dirty="0"/>
              <a:t>i.e. </a:t>
            </a:r>
            <a:r>
              <a:rPr lang="en-US" dirty="0" err="1"/>
              <a:t>ints</a:t>
            </a:r>
            <a:r>
              <a:rPr lang="en-US" dirty="0"/>
              <a:t> promoted to floating-point</a:t>
            </a:r>
          </a:p>
          <a:p>
            <a:pPr lvl="2"/>
            <a:r>
              <a:rPr lang="en-US" dirty="0"/>
              <a:t>small integral types promoted to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Overloaded Operators</a:t>
            </a:r>
          </a:p>
          <a:p>
            <a:r>
              <a:rPr lang="en-US" dirty="0" err="1"/>
              <a:t>Lvalues</a:t>
            </a:r>
            <a:r>
              <a:rPr lang="en-US" dirty="0"/>
              <a:t> and </a:t>
            </a:r>
            <a:r>
              <a:rPr lang="en-US" dirty="0" err="1"/>
              <a:t>Rvalues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B36D-3AA4-E64A-8C6B-8F465507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5504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unary: &amp;, *</a:t>
            </a:r>
          </a:p>
          <a:p>
            <a:r>
              <a:rPr lang="en-US" dirty="0"/>
              <a:t>binary: ==, 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 + 10 * 20/2, depends on order.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i.e. adding </a:t>
            </a:r>
            <a:r>
              <a:rPr lang="en-US" dirty="0" err="1"/>
              <a:t>ints</a:t>
            </a:r>
            <a:r>
              <a:rPr lang="en-US" dirty="0"/>
              <a:t> vs adding </a:t>
            </a:r>
            <a:r>
              <a:rPr lang="en-US" dirty="0" err="1"/>
              <a:t>Sales_data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generally… ”when we use an object as an </a:t>
            </a:r>
            <a:r>
              <a:rPr lang="en-US" dirty="0" err="1"/>
              <a:t>rvalue</a:t>
            </a:r>
            <a:r>
              <a:rPr lang="en-US" dirty="0"/>
              <a:t> we use its value, and when we use an object as an </a:t>
            </a:r>
            <a:r>
              <a:rPr lang="en-US" dirty="0" err="1"/>
              <a:t>lvalue</a:t>
            </a:r>
            <a:r>
              <a:rPr lang="en-US" dirty="0"/>
              <a:t> we use its location in memory”</a:t>
            </a:r>
          </a:p>
          <a:p>
            <a:endParaRPr lang="en-US" dirty="0"/>
          </a:p>
          <a:p>
            <a:r>
              <a:rPr lang="en-US" dirty="0"/>
              <a:t>assignment: </a:t>
            </a:r>
            <a:r>
              <a:rPr lang="en-US" dirty="0" err="1"/>
              <a:t>lvalue</a:t>
            </a:r>
            <a:r>
              <a:rPr lang="en-US" dirty="0"/>
              <a:t> as LHS, yields </a:t>
            </a:r>
            <a:r>
              <a:rPr lang="en-US" dirty="0" err="1"/>
              <a:t>lvalue</a:t>
            </a:r>
            <a:r>
              <a:rPr lang="en-US" dirty="0"/>
              <a:t> </a:t>
            </a:r>
          </a:p>
          <a:p>
            <a:r>
              <a:rPr lang="en-US" dirty="0"/>
              <a:t>address-of: requires </a:t>
            </a:r>
            <a:r>
              <a:rPr lang="en-US" dirty="0" err="1"/>
              <a:t>lvalue</a:t>
            </a:r>
            <a:r>
              <a:rPr lang="en-US" dirty="0"/>
              <a:t>, returns 	pointer as </a:t>
            </a:r>
            <a:r>
              <a:rPr lang="en-US" dirty="0" err="1"/>
              <a:t>rvalue</a:t>
            </a:r>
            <a:endParaRPr lang="en-US" dirty="0"/>
          </a:p>
          <a:p>
            <a:r>
              <a:rPr lang="en-US" dirty="0"/>
              <a:t>dereference and subscript: yield </a:t>
            </a:r>
            <a:r>
              <a:rPr lang="en-US" dirty="0" err="1"/>
              <a:t>lvalues</a:t>
            </a:r>
            <a:endParaRPr lang="en-US" dirty="0"/>
          </a:p>
          <a:p>
            <a:r>
              <a:rPr lang="en-US" dirty="0"/>
              <a:t>increment/decrement: requires </a:t>
            </a:r>
            <a:r>
              <a:rPr lang="en-US" dirty="0" err="1"/>
              <a:t>lvalues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30A01-EF1F-5541-918C-3A5A9C28E9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2050-649B-AF46-8272-7AE9E7D4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 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C940-6AC0-C546-8988-ABFECBF6A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Compound expressions</a:t>
            </a:r>
          </a:p>
          <a:p>
            <a:pPr lvl="1"/>
            <a:r>
              <a:rPr lang="en-US" dirty="0"/>
              <a:t>two or more operators</a:t>
            </a:r>
          </a:p>
          <a:p>
            <a:r>
              <a:rPr lang="en-US" dirty="0"/>
              <a:t>Determine </a:t>
            </a:r>
            <a:r>
              <a:rPr lang="en-US" b="1" dirty="0"/>
              <a:t>grouping</a:t>
            </a:r>
            <a:r>
              <a:rPr lang="en-US" dirty="0"/>
              <a:t> of operands</a:t>
            </a:r>
          </a:p>
          <a:p>
            <a:pPr lvl="1"/>
            <a:r>
              <a:rPr lang="en-US" dirty="0"/>
              <a:t>precedence determines priority</a:t>
            </a:r>
          </a:p>
          <a:p>
            <a:pPr lvl="1"/>
            <a:r>
              <a:rPr lang="en-US" dirty="0"/>
              <a:t>associativity determines grouping within same precedence level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division and multiplication have same precedence, higher than addition</a:t>
            </a:r>
          </a:p>
          <a:p>
            <a:pPr lvl="1"/>
            <a:r>
              <a:rPr lang="en-US" dirty="0"/>
              <a:t>left associative, so we group left to right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6B0F-02D5-D140-9512-0677F340F2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3+4*5</a:t>
            </a:r>
          </a:p>
          <a:p>
            <a:r>
              <a:rPr lang="en-US" dirty="0"/>
              <a:t>= 23, not 35, because of precedence</a:t>
            </a:r>
          </a:p>
          <a:p>
            <a:endParaRPr lang="en-US" dirty="0"/>
          </a:p>
          <a:p>
            <a:r>
              <a:rPr lang="en-US" dirty="0"/>
              <a:t>20-15-3</a:t>
            </a:r>
          </a:p>
          <a:p>
            <a:r>
              <a:rPr lang="en-US" dirty="0"/>
              <a:t>= 2, not 8, because of associativity</a:t>
            </a:r>
          </a:p>
          <a:p>
            <a:endParaRPr lang="en-US" dirty="0"/>
          </a:p>
          <a:p>
            <a:r>
              <a:rPr lang="en-US" dirty="0"/>
              <a:t>6 + 3 * 4 / 2 + 2</a:t>
            </a:r>
          </a:p>
          <a:p>
            <a:r>
              <a:rPr lang="en-US" dirty="0"/>
              <a:t>= 14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2E1E85-CA5B-D548-BE6D-61D81D01E5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C9FD-FD28-7B42-B5C8-C4F88CEF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 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1FE8-52DE-B844-B4E5-0CF823B55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Parentheses override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dereference</a:t>
            </a:r>
          </a:p>
          <a:p>
            <a:pPr lvl="1"/>
            <a:r>
              <a:rPr lang="en-US" dirty="0"/>
              <a:t>I/O expressions</a:t>
            </a:r>
          </a:p>
          <a:p>
            <a:pPr lvl="2"/>
            <a:r>
              <a:rPr lang="en-US" dirty="0"/>
              <a:t>left associative!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21A3A-D498-E641-95B2-1D044A84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1154" y="1825625"/>
            <a:ext cx="5492646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};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ok, last is 8</a:t>
            </a:r>
            <a:r>
              <a:rPr lang="en-US" dirty="0"/>
              <a:t> 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ok, last is 4.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&gt;&gt;</a:t>
            </a:r>
            <a:r>
              <a:rPr lang="en-US" dirty="0">
                <a:solidFill>
                  <a:srgbClr val="333333"/>
                </a:solidFill>
              </a:rPr>
              <a:t> v1 </a:t>
            </a:r>
            <a:r>
              <a:rPr lang="en-US" b="1" dirty="0">
                <a:solidFill>
                  <a:srgbClr val="333333"/>
                </a:solidFill>
              </a:rPr>
              <a:t>&gt;&gt;</a:t>
            </a:r>
            <a:r>
              <a:rPr lang="en-US" dirty="0">
                <a:solidFill>
                  <a:srgbClr val="333333"/>
                </a:solidFill>
              </a:rPr>
              <a:t> v2; </a:t>
            </a:r>
            <a:r>
              <a:rPr lang="en-US" i="1" dirty="0">
                <a:solidFill>
                  <a:srgbClr val="999988"/>
                </a:solidFill>
              </a:rPr>
              <a:t>// read into v1 and then v2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607CB-A778-3E42-BE70-5FE272F484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70F3-99BF-314E-83C2-9CAED9B0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 Order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736B-86B5-704F-81DB-5DE31A5B68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Precedence + associativity determine operand grouping</a:t>
            </a:r>
          </a:p>
          <a:p>
            <a:pPr lvl="1"/>
            <a:r>
              <a:rPr lang="en-US" dirty="0"/>
              <a:t>but not order of evaluation</a:t>
            </a:r>
          </a:p>
          <a:p>
            <a:r>
              <a:rPr lang="en-US" dirty="0"/>
              <a:t>In most cases</a:t>
            </a:r>
          </a:p>
          <a:p>
            <a:pPr lvl="1"/>
            <a:r>
              <a:rPr lang="en-US" dirty="0"/>
              <a:t>order of evaluation is </a:t>
            </a:r>
            <a:r>
              <a:rPr lang="en-US" b="1" dirty="0"/>
              <a:t>unspecified</a:t>
            </a:r>
          </a:p>
          <a:p>
            <a:pPr lvl="1"/>
            <a:r>
              <a:rPr lang="en-US" dirty="0"/>
              <a:t>we know f1() and f2() called before *, but not the order</a:t>
            </a:r>
          </a:p>
          <a:p>
            <a:r>
              <a:rPr lang="en-US" dirty="0"/>
              <a:t>Some operators guarantee order</a:t>
            </a:r>
          </a:p>
          <a:p>
            <a:pPr lvl="1"/>
            <a:r>
              <a:rPr lang="en-US" dirty="0"/>
              <a:t>&amp;&amp;, ||, conditional, and comma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9EF44-AFAA-7A43-B728-C7B0ECDD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590738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=</a:t>
            </a:r>
            <a:r>
              <a:rPr lang="en-US" dirty="0">
                <a:solidFill>
                  <a:srgbClr val="333333"/>
                </a:solidFill>
              </a:rPr>
              <a:t> f1() </a:t>
            </a:r>
            <a:r>
              <a:rPr lang="en-US" b="1" dirty="0">
                <a:solidFill>
                  <a:srgbClr val="333333"/>
                </a:solidFill>
              </a:rPr>
              <a:t>*</a:t>
            </a:r>
            <a:r>
              <a:rPr lang="en-US" dirty="0">
                <a:solidFill>
                  <a:srgbClr val="333333"/>
                </a:solidFill>
              </a:rPr>
              <a:t> f2(); 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	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undefined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f() + g() </a:t>
            </a:r>
            <a:r>
              <a:rPr lang="en-US" b="1" dirty="0">
                <a:solidFill>
                  <a:srgbClr val="333333"/>
                </a:solidFill>
              </a:rPr>
              <a:t>*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h() + j()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79024-6E86-B744-A0A8-B09D18B016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604F-372C-1049-935E-7219B55C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917A-60CB-5A4F-BF7B-87FF89676B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much to say…</a:t>
            </a:r>
          </a:p>
          <a:p>
            <a:pPr lvl="1"/>
            <a:r>
              <a:rPr lang="en-US" dirty="0"/>
              <a:t>unary minus ( - ) operator higher precedence than </a:t>
            </a:r>
            <a:r>
              <a:rPr lang="en-US" dirty="0" err="1"/>
              <a:t>mult</a:t>
            </a:r>
            <a:r>
              <a:rPr lang="en-US" dirty="0"/>
              <a:t> and div.</a:t>
            </a:r>
          </a:p>
          <a:p>
            <a:r>
              <a:rPr lang="en-US" dirty="0"/>
              <a:t>% operator</a:t>
            </a:r>
          </a:p>
          <a:p>
            <a:pPr lvl="1"/>
            <a:r>
              <a:rPr lang="en-US" dirty="0"/>
              <a:t>takes two integral values</a:t>
            </a:r>
          </a:p>
          <a:p>
            <a:pPr lvl="1"/>
            <a:r>
              <a:rPr lang="en-US" dirty="0"/>
              <a:t>“remainder” or “modulus”</a:t>
            </a:r>
          </a:p>
          <a:p>
            <a:r>
              <a:rPr lang="en-US" dirty="0"/>
              <a:t>Operands and results are </a:t>
            </a:r>
            <a:r>
              <a:rPr lang="en-US" dirty="0" err="1"/>
              <a:t>rvalues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3AAE3-307D-E74E-A038-40E126BC2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dval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3.14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12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ok: result is 6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dval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229B2A-E0C4-9647-A3F1-B5925D425F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C013-020A-BE40-BEDC-EF2E8D1C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Logical and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198E-954C-6C48-A324-019D9F8C4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Logical AND and OR</a:t>
            </a:r>
          </a:p>
          <a:p>
            <a:pPr lvl="1"/>
            <a:r>
              <a:rPr lang="en-US" b="1" dirty="0"/>
              <a:t>short-circuit evaluation</a:t>
            </a:r>
          </a:p>
          <a:p>
            <a:r>
              <a:rPr lang="en-US" dirty="0"/>
              <a:t>Logical NOT</a:t>
            </a:r>
          </a:p>
          <a:p>
            <a:pPr lvl="1"/>
            <a:r>
              <a:rPr lang="en-US" dirty="0"/>
              <a:t>inverse of truth value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Equality Tests and `bool` literals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0561-3BD1-3A47-ABCE-EB40988D8E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&amp;&amp;, ||</a:t>
            </a:r>
          </a:p>
          <a:p>
            <a:endParaRPr lang="en-US" dirty="0"/>
          </a:p>
          <a:p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&lt;, &lt;=, &gt;, &gt;=</a:t>
            </a:r>
          </a:p>
          <a:p>
            <a:r>
              <a:rPr lang="en-US" b="1" dirty="0">
                <a:solidFill>
                  <a:srgbClr val="333333"/>
                </a:solidFill>
              </a:rPr>
              <a:t>if</a:t>
            </a:r>
            <a:r>
              <a:rPr lang="en-US" dirty="0">
                <a:solidFill>
                  <a:srgbClr val="333333"/>
                </a:solidFill>
              </a:rPr>
              <a:t> 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 j 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 k) </a:t>
            </a:r>
            <a:r>
              <a:rPr lang="en-US" i="1" dirty="0">
                <a:solidFill>
                  <a:srgbClr val="999988"/>
                </a:solidFill>
              </a:rPr>
              <a:t>// true if k greater 	than 1!</a:t>
            </a:r>
          </a:p>
          <a:p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r>
              <a:rPr lang="en-US" b="1" dirty="0">
                <a:solidFill>
                  <a:srgbClr val="333333"/>
                </a:solidFill>
              </a:rPr>
              <a:t>if</a:t>
            </a:r>
            <a:r>
              <a:rPr lang="en-US" dirty="0">
                <a:solidFill>
                  <a:srgbClr val="333333"/>
                </a:solidFill>
              </a:rPr>
              <a:t> 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 j </a:t>
            </a:r>
            <a:r>
              <a:rPr lang="en-US" b="1" dirty="0">
                <a:solidFill>
                  <a:srgbClr val="333333"/>
                </a:solidFill>
              </a:rPr>
              <a:t>&amp;&amp;</a:t>
            </a:r>
            <a:r>
              <a:rPr lang="en-US" dirty="0">
                <a:solidFill>
                  <a:srgbClr val="333333"/>
                </a:solidFill>
              </a:rPr>
              <a:t> j 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 k) 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do this:</a:t>
            </a:r>
            <a:br>
              <a:rPr lang="en-US" dirty="0"/>
            </a:b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) </a:t>
            </a:r>
            <a:r>
              <a:rPr lang="en-US" i="1" dirty="0">
                <a:solidFill>
                  <a:srgbClr val="999988"/>
                </a:solidFill>
              </a:rPr>
              <a:t>//...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) </a:t>
            </a:r>
            <a:r>
              <a:rPr lang="en-US" i="1" dirty="0">
                <a:solidFill>
                  <a:srgbClr val="999988"/>
                </a:solidFill>
              </a:rPr>
              <a:t>//...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don’t do this:</a:t>
            </a:r>
            <a:br>
              <a:rPr lang="en-US" dirty="0"/>
            </a:br>
            <a:r>
              <a:rPr lang="en-US" b="1" dirty="0">
                <a:solidFill>
                  <a:srgbClr val="333333"/>
                </a:solidFill>
              </a:rPr>
              <a:t>if</a:t>
            </a:r>
            <a:r>
              <a:rPr lang="en-US" dirty="0">
                <a:solidFill>
                  <a:srgbClr val="333333"/>
                </a:solidFill>
              </a:rPr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==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0086B3"/>
                </a:solidFill>
              </a:rPr>
              <a:t>true</a:t>
            </a:r>
            <a:r>
              <a:rPr lang="en-US" dirty="0">
                <a:solidFill>
                  <a:srgbClr val="333333"/>
                </a:solidFill>
              </a:rPr>
              <a:t>)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2CB778-A7A5-E84F-829B-283C1A7F4D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1788</Words>
  <Application>Microsoft Macintosh PowerPoint</Application>
  <PresentationFormat>Widescreen</PresentationFormat>
  <Paragraphs>327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Menlo</vt:lpstr>
      <vt:lpstr>Office Theme</vt:lpstr>
      <vt:lpstr>Expressions</vt:lpstr>
      <vt:lpstr>Today We’ll Cover: Expressions</vt:lpstr>
      <vt:lpstr>3.4 – 3.6 Review</vt:lpstr>
      <vt:lpstr>4.1 Fundamentals</vt:lpstr>
      <vt:lpstr>4.1.2 Precedence and Associativity</vt:lpstr>
      <vt:lpstr>4.1.2 Precedence and Associativity</vt:lpstr>
      <vt:lpstr>4.1.3 Order of Evaluation</vt:lpstr>
      <vt:lpstr>4.2 Arithmetic Operators</vt:lpstr>
      <vt:lpstr>4.3 Logical and Relational Operators</vt:lpstr>
      <vt:lpstr>4.4 Assignment Operators</vt:lpstr>
      <vt:lpstr>4.4 Assignment Operators</vt:lpstr>
      <vt:lpstr>4.5 Increment and Decrement</vt:lpstr>
      <vt:lpstr>4.5 Increment and Decrement</vt:lpstr>
      <vt:lpstr>4.6 Member Access Operators</vt:lpstr>
      <vt:lpstr>4.7 The Conditional Operator</vt:lpstr>
      <vt:lpstr>4.8 Bitwise Operators</vt:lpstr>
      <vt:lpstr>4.9 `sizeof` Operator</vt:lpstr>
      <vt:lpstr>4.10 Comma Operator</vt:lpstr>
      <vt:lpstr>4.11 Type Conversions</vt:lpstr>
      <vt:lpstr>4.11.3 Explicit Conversions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Vectors</dc:title>
  <dc:creator>Holmes, Patrick</dc:creator>
  <cp:lastModifiedBy>Holmes, Patrick</cp:lastModifiedBy>
  <cp:revision>327</cp:revision>
  <cp:lastPrinted>2020-05-31T23:30:59Z</cp:lastPrinted>
  <dcterms:created xsi:type="dcterms:W3CDTF">2020-05-26T00:39:41Z</dcterms:created>
  <dcterms:modified xsi:type="dcterms:W3CDTF">2020-06-09T21:03:36Z</dcterms:modified>
</cp:coreProperties>
</file>