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9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4" r:id="rId25"/>
    <p:sldId id="352" r:id="rId26"/>
    <p:sldId id="355" r:id="rId27"/>
    <p:sldId id="3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96"/>
    <p:restoredTop sz="94638"/>
  </p:normalViewPr>
  <p:slideViewPr>
    <p:cSldViewPr snapToGrid="0" snapToObjects="1">
      <p:cViewPr varScale="1">
        <p:scale>
          <a:sx n="86" d="100"/>
          <a:sy n="86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07</a:t>
            </a:r>
          </a:p>
          <a:p>
            <a:pPr algn="l"/>
            <a:r>
              <a:rPr lang="en-US" sz="2000" dirty="0"/>
              <a:t>June 16th,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6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BF7D-AA20-C342-A9ED-8F9A9540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Dangling </a:t>
            </a:r>
            <a:r>
              <a:rPr lang="en-US" dirty="0" err="1">
                <a:solidFill>
                  <a:srgbClr val="FFFFFF"/>
                </a:solidFill>
              </a:rPr>
              <a:t>Elsas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picture containing table, sitting, necklace, display&#10;&#10;Description automatically generated">
            <a:extLst>
              <a:ext uri="{FF2B5EF4-FFF2-40B4-BE49-F238E27FC236}">
                <a16:creationId xmlns:a16="http://schemas.microsoft.com/office/drawing/2014/main" id="{B4C91846-7FFD-E543-B109-1812DEFC10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139" r="-3" b="-3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Happens when you have more `if`s than `else`s</a:t>
            </a:r>
          </a:p>
          <a:p>
            <a:r>
              <a:rPr lang="en-US" dirty="0"/>
              <a:t>Handled by matching with closest preceding `if`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execution does not match 	indentation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actually what’s 	happening: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Happens when you have more `if`s than `else`s</a:t>
            </a:r>
          </a:p>
          <a:p>
            <a:r>
              <a:rPr lang="en-US" dirty="0"/>
              <a:t>Handled by matching with closest preceding `if`</a:t>
            </a:r>
          </a:p>
          <a:p>
            <a:r>
              <a:rPr lang="en-US" dirty="0"/>
              <a:t>Clear up ambiguity with braces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no more dangling else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  <a:r>
              <a:rPr lang="en-US" b="1" dirty="0"/>
              <a:t>else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AD7B-CE28-CA4C-B693-C08AB426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The `switch`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981E-0097-184E-945B-FEEB0E42A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among fixed alternatives</a:t>
            </a:r>
          </a:p>
          <a:p>
            <a:pPr lvl="1"/>
            <a:r>
              <a:rPr lang="en-US" dirty="0"/>
              <a:t>evaluate parenthesized expression</a:t>
            </a:r>
          </a:p>
          <a:p>
            <a:pPr lvl="2"/>
            <a:r>
              <a:rPr lang="en-US" dirty="0"/>
              <a:t>compare result with </a:t>
            </a:r>
            <a:r>
              <a:rPr lang="en-US" i="1" dirty="0"/>
              <a:t>case labels</a:t>
            </a:r>
          </a:p>
          <a:p>
            <a:r>
              <a:rPr lang="en-US" dirty="0"/>
              <a:t>If there’s a match</a:t>
            </a:r>
          </a:p>
          <a:p>
            <a:pPr lvl="1"/>
            <a:r>
              <a:rPr lang="en-US" dirty="0"/>
              <a:t>continue with first line after case</a:t>
            </a:r>
          </a:p>
          <a:p>
            <a:pPr lvl="2"/>
            <a:r>
              <a:rPr lang="en-US" dirty="0"/>
              <a:t>until end of switch or a `break`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C4A1-97BF-6344-ABAB-1594E20B0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eCnt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iCnt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oCnt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uCnt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switch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aCnt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eCnt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iCnt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oCnt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uCnt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45D42-8495-5848-BAE0-58DF0A3C54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9359-6C7A-7D4C-948F-DC4D11A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The `switch`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C7EC-252D-7041-A2EC-C840C4236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 labels must be integral constant expressions</a:t>
            </a:r>
          </a:p>
          <a:p>
            <a:r>
              <a:rPr lang="en-US" dirty="0"/>
              <a:t>No two case labels can have the same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73949-8C3E-0E4A-A223-71BE2F32F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getVal</a:t>
            </a:r>
            <a:r>
              <a:rPr lang="en-US" dirty="0"/>
              <a:t>();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 err="1"/>
              <a:t>ival</a:t>
            </a:r>
            <a:r>
              <a:rPr lang="en-US" dirty="0"/>
              <a:t>: </a:t>
            </a:r>
            <a:r>
              <a:rPr lang="en-US" i="1" dirty="0">
                <a:solidFill>
                  <a:srgbClr val="999988"/>
                </a:solidFill>
              </a:rPr>
              <a:t>// error: non const</a:t>
            </a:r>
            <a:r>
              <a:rPr lang="en-US" dirty="0"/>
              <a:t> 	</a:t>
            </a:r>
            <a:r>
              <a:rPr lang="en-US" i="1" dirty="0">
                <a:solidFill>
                  <a:srgbClr val="999988"/>
                </a:solidFill>
              </a:rPr>
              <a:t>//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50438-07A7-3244-BF4D-1F7F2446C3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BB9-DD07-9449-8D19-F30148DB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within a `switch`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17E9-7BD8-EB48-A316-F0A9BB731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let program “fall through” multiple case labels</a:t>
            </a:r>
          </a:p>
          <a:p>
            <a:pPr lvl="1"/>
            <a:r>
              <a:rPr lang="en-US" dirty="0"/>
              <a:t>omit break statements</a:t>
            </a:r>
          </a:p>
          <a:p>
            <a:pPr lvl="1"/>
            <a:r>
              <a:rPr lang="en-US" dirty="0"/>
              <a:t>i.e. just counting vowels</a:t>
            </a:r>
          </a:p>
          <a:p>
            <a:r>
              <a:rPr lang="en-US" dirty="0"/>
              <a:t>Forgetting a `break` is a common source of bugs</a:t>
            </a:r>
          </a:p>
          <a:p>
            <a:pPr lvl="1"/>
            <a:r>
              <a:rPr lang="en-US" dirty="0"/>
              <a:t>if you’re intentionally omitting, leave a comment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AC49-B4F7-1141-A038-054C12C2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i="1" dirty="0">
                <a:solidFill>
                  <a:srgbClr val="999988"/>
                </a:solidFill>
              </a:rPr>
              <a:t>// ...</a:t>
            </a:r>
            <a:r>
              <a:rPr lang="en-US" dirty="0"/>
              <a:t> </a:t>
            </a:r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54781-44CA-914A-9ED2-F5DBFD50AD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610-36DF-074D-8332-8C337E9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`default`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4BF8-B34A-8243-811F-732624AED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no case label matches…</a:t>
            </a:r>
          </a:p>
          <a:p>
            <a:pPr lvl="1"/>
            <a:r>
              <a:rPr lang="en-US" i="1" dirty="0"/>
              <a:t>default label</a:t>
            </a:r>
          </a:p>
          <a:p>
            <a:r>
              <a:rPr lang="en-US" dirty="0"/>
              <a:t>Can define default label even if its empty</a:t>
            </a:r>
          </a:p>
          <a:p>
            <a:pPr lvl="1"/>
            <a:r>
              <a:rPr lang="en-US" dirty="0"/>
              <a:t>just put null statement or empty block</a:t>
            </a:r>
          </a:p>
          <a:p>
            <a:r>
              <a:rPr lang="en-US" dirty="0"/>
              <a:t>Side note</a:t>
            </a:r>
          </a:p>
          <a:p>
            <a:pPr lvl="1"/>
            <a:r>
              <a:rPr lang="en-US" dirty="0"/>
              <a:t>it’s possible to define a variable in a particular case of the `switch`</a:t>
            </a:r>
          </a:p>
          <a:p>
            <a:pPr lvl="2"/>
            <a:r>
              <a:rPr lang="en-US" dirty="0"/>
              <a:t>just make sure it’s in a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8B88-6F2B-2941-9F2F-1664DE80C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if </a:t>
            </a:r>
            <a:r>
              <a:rPr lang="en-US" i="1" dirty="0" err="1">
                <a:solidFill>
                  <a:srgbClr val="999988"/>
                </a:solidFill>
              </a:rPr>
              <a:t>ch</a:t>
            </a:r>
            <a:r>
              <a:rPr lang="en-US" i="1" dirty="0">
                <a:solidFill>
                  <a:srgbClr val="999988"/>
                </a:solidFill>
              </a:rPr>
              <a:t> is a vowel increment the 	appropriate counter</a:t>
            </a:r>
            <a:r>
              <a:rPr lang="en-US" dirty="0"/>
              <a:t> </a:t>
            </a:r>
          </a:p>
          <a:p>
            <a:r>
              <a:rPr lang="en-US" b="1" dirty="0"/>
              <a:t>switch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default: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otherCnt</a:t>
            </a:r>
            <a:r>
              <a:rPr lang="en-US" dirty="0"/>
              <a:t>;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7925A-0BF2-E34B-82C5-6230CC9C3A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F8B2-E289-804B-9350-F274CF8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5F87-B0CC-0048-9172-395501061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Not much new to say here…</a:t>
            </a:r>
          </a:p>
          <a:p>
            <a:r>
              <a:rPr lang="en-US" dirty="0"/>
              <a:t>`while` statements</a:t>
            </a:r>
          </a:p>
          <a:p>
            <a:pPr lvl="1"/>
            <a:r>
              <a:rPr lang="en-US" dirty="0"/>
              <a:t>variables defined in condition/body created + destroyed on each iteration</a:t>
            </a:r>
          </a:p>
          <a:p>
            <a:r>
              <a:rPr lang="en-US" dirty="0"/>
              <a:t>`for` statements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defn’s</a:t>
            </a:r>
            <a:r>
              <a:rPr lang="en-US" dirty="0"/>
              <a:t> in header</a:t>
            </a:r>
          </a:p>
          <a:p>
            <a:pPr lvl="1"/>
            <a:r>
              <a:rPr lang="en-US" dirty="0"/>
              <a:t>can omit parts of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D68D-8FF9-EE4E-A0D1-5E270171E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b="1" dirty="0"/>
              <a:t>for</a:t>
            </a:r>
            <a:r>
              <a:rPr lang="en-US" dirty="0"/>
              <a:t> ( </a:t>
            </a:r>
            <a:r>
              <a:rPr lang="en-US" i="1" dirty="0">
                <a:solidFill>
                  <a:srgbClr val="999988"/>
                </a:solidFill>
              </a:rPr>
              <a:t>/* null */</a:t>
            </a:r>
            <a:r>
              <a:rPr lang="en-US" dirty="0"/>
              <a:t> ;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	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 </a:t>
            </a:r>
          </a:p>
          <a:p>
            <a:r>
              <a:rPr lang="en-US" dirty="0"/>
              <a:t>	; </a:t>
            </a:r>
            <a:r>
              <a:rPr lang="en-US" i="1" dirty="0">
                <a:solidFill>
                  <a:srgbClr val="999988"/>
                </a:solidFill>
              </a:rPr>
              <a:t>// no work to do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;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	</a:t>
            </a:r>
            <a:r>
              <a:rPr lang="en-US" i="1" dirty="0">
                <a:solidFill>
                  <a:srgbClr val="999988"/>
                </a:solidFill>
              </a:rPr>
              <a:t>/* no expression */</a:t>
            </a:r>
            <a:r>
              <a:rPr lang="en-US" dirty="0"/>
              <a:t> )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CF1AF-FA9F-DF45-9E1F-7F52FE255D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783-FF7C-D149-991C-20602851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732F-CC07-9F45-9852-9351CAA6A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Range `for` statement</a:t>
            </a:r>
          </a:p>
          <a:p>
            <a:pPr lvl="1"/>
            <a:r>
              <a:rPr lang="en-US" dirty="0"/>
              <a:t>what it’s really doing</a:t>
            </a:r>
          </a:p>
          <a:p>
            <a:pPr lvl="1"/>
            <a:r>
              <a:rPr lang="en-US" dirty="0"/>
              <a:t>notice `end` is cached</a:t>
            </a:r>
          </a:p>
          <a:p>
            <a:pPr lvl="2"/>
            <a:r>
              <a:rPr lang="en-US" dirty="0"/>
              <a:t>can’t change size of sequence</a:t>
            </a:r>
          </a:p>
          <a:p>
            <a:r>
              <a:rPr lang="en-US" dirty="0"/>
              <a:t>`do while` statement</a:t>
            </a:r>
          </a:p>
          <a:p>
            <a:pPr lvl="1"/>
            <a:r>
              <a:rPr lang="en-US" dirty="0"/>
              <a:t>will execute at least once</a:t>
            </a:r>
          </a:p>
          <a:p>
            <a:pPr lvl="1"/>
            <a:r>
              <a:rPr lang="en-US" dirty="0"/>
              <a:t>statement in `do` executed before condition is evaluated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4A7E-F63D-FB4C-9C20-5AD00DE6F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8.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r :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r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equivalently:</a:t>
            </a:r>
            <a:r>
              <a:rPr lang="en-US" dirty="0"/>
              <a:t> </a:t>
            </a:r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();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 {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</a:t>
            </a:r>
          </a:p>
          <a:p>
            <a:r>
              <a:rPr lang="en-US" b="1" dirty="0">
                <a:solidFill>
                  <a:srgbClr val="99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note semicolon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DA1E5-3859-374F-8C88-DCC8F89EA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4AE3-855F-C04E-A21A-B93994F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AD0B-E095-E04B-9B23-FF2837812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Executed sequentially</a:t>
            </a:r>
          </a:p>
          <a:p>
            <a:pPr lvl="1"/>
            <a:r>
              <a:rPr lang="en-US" dirty="0"/>
              <a:t>flow-of-control statements provide functionality for</a:t>
            </a:r>
          </a:p>
          <a:p>
            <a:pPr lvl="2"/>
            <a:r>
              <a:rPr lang="en-US" dirty="0"/>
              <a:t>conditional execution</a:t>
            </a:r>
          </a:p>
          <a:p>
            <a:pPr lvl="2"/>
            <a:r>
              <a:rPr lang="en-US" dirty="0"/>
              <a:t>loops</a:t>
            </a:r>
          </a:p>
          <a:p>
            <a:pPr lvl="2"/>
            <a:r>
              <a:rPr lang="en-US" dirty="0"/>
              <a:t>jumps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8F91-3E93-8C45-B55B-7A266E391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88665-468A-C941-9AD9-8335F257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079F-38E2-B749-857C-6A93E88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2C6-2D62-474E-B60C-3C2CB5603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`break`</a:t>
            </a:r>
          </a:p>
          <a:p>
            <a:r>
              <a:rPr lang="en-US" dirty="0"/>
              <a:t>`continue`</a:t>
            </a:r>
          </a:p>
          <a:p>
            <a:r>
              <a:rPr lang="en-US" dirty="0"/>
              <a:t>`return` (Chapter 6)</a:t>
            </a:r>
          </a:p>
          <a:p>
            <a:r>
              <a:rPr lang="en-US" dirty="0"/>
              <a:t>`</a:t>
            </a:r>
            <a:r>
              <a:rPr lang="en-US" dirty="0" err="1"/>
              <a:t>goto</a:t>
            </a:r>
            <a:r>
              <a:rPr lang="en-US" dirty="0"/>
              <a:t>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27C21-FC9F-C44F-AD51-72DA848FEE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2094-BA3B-DE4B-826B-CFCF0D866E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61A5-827F-2745-B5D4-1659098F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5.5.1 The `break`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38D6-705E-834E-AF03-64231E4AC2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Terminates nearest enclosing: </a:t>
            </a:r>
          </a:p>
          <a:p>
            <a:pPr lvl="1"/>
            <a:r>
              <a:rPr lang="en-US" dirty="0"/>
              <a:t>`while` </a:t>
            </a:r>
          </a:p>
          <a:p>
            <a:pPr lvl="1"/>
            <a:r>
              <a:rPr lang="en-US" dirty="0"/>
              <a:t>`do while`</a:t>
            </a:r>
          </a:p>
          <a:p>
            <a:pPr lvl="1"/>
            <a:r>
              <a:rPr lang="en-US" dirty="0"/>
              <a:t>`for`</a:t>
            </a:r>
          </a:p>
          <a:p>
            <a:pPr lvl="1"/>
            <a:r>
              <a:rPr lang="en-US" dirty="0"/>
              <a:t>`switch`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0EA3-9509-ED4E-84ED-710DE80D67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prev_word</a:t>
            </a:r>
            <a:r>
              <a:rPr lang="en-US" dirty="0"/>
              <a:t>) { </a:t>
            </a:r>
          </a:p>
          <a:p>
            <a:r>
              <a:rPr lang="en-US" dirty="0">
                <a:solidFill>
                  <a:srgbClr val="333333"/>
                </a:solidFill>
              </a:rPr>
              <a:t>		msg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was</a:t>
            </a:r>
          </a:p>
          <a:p>
            <a:r>
              <a:rPr lang="en-US" dirty="0">
                <a:solidFill>
                  <a:srgbClr val="DD1144"/>
                </a:solidFill>
              </a:rPr>
              <a:t>			repeated!"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	}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prev_word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msg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44675-0017-524C-839C-1D5E76917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F1DE-437E-9C4A-B333-26F88689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5.5.2 The `continue`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4279-00E5-0D42-8E5A-C49DB054D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Terminates current iteration</a:t>
            </a:r>
          </a:p>
          <a:p>
            <a:r>
              <a:rPr lang="en-US" i="1" dirty="0"/>
              <a:t>Continues</a:t>
            </a:r>
            <a:r>
              <a:rPr lang="en-US" dirty="0"/>
              <a:t> to next iteration of:</a:t>
            </a:r>
          </a:p>
          <a:p>
            <a:pPr lvl="1"/>
            <a:r>
              <a:rPr lang="en-US" dirty="0"/>
              <a:t>`while`</a:t>
            </a:r>
          </a:p>
          <a:p>
            <a:pPr lvl="1"/>
            <a:r>
              <a:rPr lang="en-US" dirty="0"/>
              <a:t>`do while`</a:t>
            </a:r>
          </a:p>
          <a:p>
            <a:pPr lvl="1"/>
            <a:r>
              <a:rPr lang="en-US" dirty="0"/>
              <a:t>`for`</a:t>
            </a:r>
          </a:p>
          <a:p>
            <a:r>
              <a:rPr lang="en-US" dirty="0"/>
              <a:t>In nested loop, only affects nearest enclosing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8A568-8C4D-754C-93E8-6300D0295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'_’</a:t>
            </a:r>
            <a:r>
              <a:rPr lang="en-US" dirty="0"/>
              <a:t>) </a:t>
            </a:r>
          </a:p>
          <a:p>
            <a:r>
              <a:rPr lang="en-US" b="1" dirty="0"/>
              <a:t>		continue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get another 				input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still here?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the input starts with an 			underscore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process </a:t>
            </a:r>
            <a:r>
              <a:rPr lang="en-US" i="1" dirty="0" err="1">
                <a:solidFill>
                  <a:srgbClr val="999988"/>
                </a:solidFill>
              </a:rPr>
              <a:t>buf</a:t>
            </a:r>
            <a:endParaRPr lang="en-US" i="1" dirty="0">
              <a:solidFill>
                <a:srgbClr val="999988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962C9-7E0B-064F-9BB5-F3255FA97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544-8F2D-604D-ADE7-F5861A28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5.5.3 The `</a:t>
            </a:r>
            <a:r>
              <a:rPr lang="en-US" dirty="0" err="1"/>
              <a:t>goto</a:t>
            </a:r>
            <a:r>
              <a:rPr lang="en-US" dirty="0"/>
              <a:t>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23ED-83BC-854D-A542-C10F93DBE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book says don’t use them.</a:t>
            </a:r>
          </a:p>
          <a:p>
            <a:pPr lvl="1"/>
            <a:r>
              <a:rPr lang="en-US" dirty="0"/>
              <a:t>(we’ll look at what they are)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8E8A-FA31-1F4B-8123-3A458CFE8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48B21-0BFF-4B4F-9257-BED295B2F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door, sitting, table, laptop&#10;&#10;Description automatically generated">
            <a:extLst>
              <a:ext uri="{FF2B5EF4-FFF2-40B4-BE49-F238E27FC236}">
                <a16:creationId xmlns:a16="http://schemas.microsoft.com/office/drawing/2014/main" id="{411D310E-9D58-A64E-A731-118878B50B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BF7D-AA20-C342-A9ED-8F9A9540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Farore’s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544-8F2D-604D-ADE7-F5861A28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5.5.3 The `</a:t>
            </a:r>
            <a:r>
              <a:rPr lang="en-US" dirty="0" err="1"/>
              <a:t>goto</a:t>
            </a:r>
            <a:r>
              <a:rPr lang="en-US" dirty="0"/>
              <a:t>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23ED-83BC-854D-A542-C10F93DBE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book says don’t use them.</a:t>
            </a:r>
          </a:p>
          <a:p>
            <a:pPr lvl="1"/>
            <a:r>
              <a:rPr lang="en-US" dirty="0"/>
              <a:t>(we’ll look at what they are)</a:t>
            </a:r>
          </a:p>
          <a:p>
            <a:r>
              <a:rPr lang="en-US" dirty="0"/>
              <a:t>Create “labeled statement”</a:t>
            </a:r>
          </a:p>
          <a:p>
            <a:pPr lvl="1"/>
            <a:r>
              <a:rPr lang="en-US" dirty="0"/>
              <a:t>then jump to it.</a:t>
            </a:r>
          </a:p>
          <a:p>
            <a:pPr lvl="1"/>
            <a:r>
              <a:rPr lang="en-US" dirty="0"/>
              <a:t>(some intricacies…)</a:t>
            </a:r>
          </a:p>
          <a:p>
            <a:pPr lvl="2"/>
            <a:r>
              <a:rPr lang="en-US" dirty="0"/>
              <a:t>(can’t jump </a:t>
            </a:r>
            <a:r>
              <a:rPr lang="en-US" i="1" dirty="0"/>
              <a:t>over</a:t>
            </a:r>
            <a:r>
              <a:rPr lang="en-US" dirty="0"/>
              <a:t> initialized variable)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8E8A-FA31-1F4B-8123-3A458CFE8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begin: 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get_size</a:t>
            </a:r>
            <a:r>
              <a:rPr lang="en-US" dirty="0"/>
              <a:t>();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 err="1"/>
              <a:t>goto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48B21-0BFF-4B4F-9257-BED295B2F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E896-B5BB-3349-A5CD-9D261848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`try` Blocks and Exception</a:t>
            </a:r>
            <a:br>
              <a:rPr lang="en-US" dirty="0"/>
            </a:br>
            <a:r>
              <a:rPr lang="en-US" dirty="0"/>
              <a:t>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9EDA-8248-064E-8467-2CE700B9B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We’re going to skip…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run-time anomalies</a:t>
            </a:r>
          </a:p>
          <a:p>
            <a:pPr lvl="1"/>
            <a:r>
              <a:rPr lang="en-US" dirty="0"/>
              <a:t>“throw” an exception</a:t>
            </a:r>
          </a:p>
          <a:p>
            <a:r>
              <a:rPr lang="en-US" dirty="0"/>
              <a:t>Handler</a:t>
            </a:r>
          </a:p>
          <a:p>
            <a:pPr lvl="1"/>
            <a:r>
              <a:rPr lang="en-US" dirty="0"/>
              <a:t>“catches” the exception</a:t>
            </a:r>
          </a:p>
          <a:p>
            <a:r>
              <a:rPr lang="en-US" dirty="0"/>
              <a:t>”Try” to run the program, “catch” runtime anomalies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73D7-0BB4-1642-8825-1A8499D90B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AB7E5-8303-0648-9291-B82050412C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1C6-3B77-6B4F-930F-B263543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F8E-3822-2042-9C46-64BC86BA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Null statements / empty block</a:t>
            </a:r>
          </a:p>
          <a:p>
            <a:r>
              <a:rPr lang="en-US" dirty="0"/>
              <a:t>Nested `if else` and dangling `else`s</a:t>
            </a:r>
          </a:p>
          <a:p>
            <a:r>
              <a:rPr lang="en-US" dirty="0"/>
              <a:t>`switch` statement</a:t>
            </a:r>
          </a:p>
          <a:p>
            <a:r>
              <a:rPr lang="en-US" dirty="0"/>
              <a:t>`do while` statement</a:t>
            </a:r>
          </a:p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`break`, `continue`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55BA-1A39-F144-A310-DF99077FF2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7822E-A02F-514B-8E1E-85BE629591EB}"/>
              </a:ext>
            </a:extLst>
          </p:cNvPr>
          <p:cNvSpPr txBox="1">
            <a:spLocks/>
          </p:cNvSpPr>
          <p:nvPr/>
        </p:nvSpPr>
        <p:spPr>
          <a:xfrm>
            <a:off x="6172202" y="18074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First half of Chapter 6 – Functions</a:t>
            </a:r>
          </a:p>
          <a:p>
            <a:pPr lvl="2"/>
            <a:r>
              <a:rPr lang="en-US" dirty="0"/>
              <a:t>Chapter 6.1 – 6.3</a:t>
            </a:r>
          </a:p>
          <a:p>
            <a:pPr lvl="2"/>
            <a:r>
              <a:rPr lang="en-US" dirty="0"/>
              <a:t>pp. 201 – 230</a:t>
            </a:r>
          </a:p>
          <a:p>
            <a:r>
              <a:rPr lang="en-US" dirty="0"/>
              <a:t>Have a good week!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  <a:p>
            <a:r>
              <a:rPr lang="en-US" dirty="0"/>
              <a:t>Order of evaluation</a:t>
            </a:r>
          </a:p>
          <a:p>
            <a:pPr lvl="1"/>
            <a:r>
              <a:rPr lang="en-US" dirty="0"/>
              <a:t>short-circuit AND and OR</a:t>
            </a:r>
          </a:p>
          <a:p>
            <a:pPr lvl="1"/>
            <a:r>
              <a:rPr lang="en-US" dirty="0"/>
              <a:t>comma operator</a:t>
            </a:r>
          </a:p>
          <a:p>
            <a:r>
              <a:rPr lang="en-US" dirty="0"/>
              <a:t>Prefix vs postfix increment</a:t>
            </a:r>
          </a:p>
          <a:p>
            <a:r>
              <a:rPr lang="en-US" dirty="0"/>
              <a:t>The conditional ( ? : ) operator</a:t>
            </a:r>
          </a:p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r>
              <a:rPr lang="en-US" dirty="0"/>
              <a:t>explicit type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6 + 3 * 4 / 2 + 2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	undefined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1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b="1" dirty="0"/>
              <a:t>++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2</a:t>
            </a:r>
          </a:p>
          <a:p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cond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expr1 : expr2; </a:t>
            </a:r>
          </a:p>
          <a:p>
            <a:endParaRPr lang="en-US" dirty="0"/>
          </a:p>
          <a:p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guaranteed to be 1.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slope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b="1" dirty="0" err="1"/>
              <a:t>static_cast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b="1" dirty="0"/>
              <a:t>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3CF5-F6A3-1E42-9F68-90A6461F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Simple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6C09-966E-BB48-9D36-33D2AF9C3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Expression becomes </a:t>
            </a:r>
            <a:r>
              <a:rPr lang="en-US" i="1" dirty="0"/>
              <a:t>expression statement</a:t>
            </a:r>
            <a:r>
              <a:rPr lang="en-US" dirty="0"/>
              <a:t> when followed by a semicolon.</a:t>
            </a:r>
          </a:p>
          <a:p>
            <a:pPr lvl="1"/>
            <a:r>
              <a:rPr lang="en-US" dirty="0"/>
              <a:t>This causes the expression to be </a:t>
            </a:r>
            <a:r>
              <a:rPr lang="en-US" i="1" dirty="0"/>
              <a:t>evaluated</a:t>
            </a:r>
            <a:r>
              <a:rPr lang="en-US" dirty="0"/>
              <a:t> and the result discarded.</a:t>
            </a:r>
          </a:p>
          <a:p>
            <a:r>
              <a:rPr lang="en-US" dirty="0"/>
              <a:t>Null Statements</a:t>
            </a:r>
          </a:p>
          <a:p>
            <a:pPr lvl="1"/>
            <a:r>
              <a:rPr lang="en-US" dirty="0"/>
              <a:t>simplest statement</a:t>
            </a:r>
          </a:p>
          <a:p>
            <a:pPr lvl="1"/>
            <a:r>
              <a:rPr lang="en-US" dirty="0"/>
              <a:t>useful where statement required, but user doesn’t need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F44C4-FF1A-DC45-B3CB-FA51D065A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useless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useful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sought</a:t>
            </a:r>
            <a:r>
              <a:rPr lang="en-US" dirty="0"/>
              <a:t>) </a:t>
            </a:r>
          </a:p>
          <a:p>
            <a:r>
              <a:rPr lang="en-US" dirty="0"/>
              <a:t>	; </a:t>
            </a:r>
            <a:r>
              <a:rPr lang="en-US" i="1" dirty="0">
                <a:solidFill>
                  <a:srgbClr val="999988"/>
                </a:solidFill>
              </a:rPr>
              <a:t>// statement required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while does all the work.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093EAA-9AB0-5E42-96B7-493FE07BC3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DC3-9B15-4E46-92F2-5250145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Simple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F85C-42D5-3D45-BAE8-1401D4D6A9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Beware of missing or extraneous semicolons</a:t>
            </a:r>
          </a:p>
          <a:p>
            <a:r>
              <a:rPr lang="en-US" dirty="0"/>
              <a:t>Compound statements (blocks)</a:t>
            </a:r>
          </a:p>
          <a:p>
            <a:pPr lvl="1"/>
            <a:r>
              <a:rPr lang="en-US" dirty="0"/>
              <a:t>Curly braces { }, form a scope</a:t>
            </a:r>
          </a:p>
          <a:p>
            <a:pPr lvl="1"/>
            <a:r>
              <a:rPr lang="en-US" dirty="0"/>
              <a:t>Treated as a single statement</a:t>
            </a:r>
          </a:p>
          <a:p>
            <a:pPr lvl="1"/>
            <a:r>
              <a:rPr lang="en-US" dirty="0"/>
              <a:t>Note, no semicolon after</a:t>
            </a:r>
          </a:p>
          <a:p>
            <a:pPr lvl="1"/>
            <a:r>
              <a:rPr lang="en-US" dirty="0"/>
              <a:t>Empty blocks ok!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AFD4-BE2F-6841-AD52-7D1EA9ED3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v1 </a:t>
            </a:r>
            <a:r>
              <a:rPr lang="en-US" b="1" dirty="0">
                <a:solidFill>
                  <a:srgbClr val="333333"/>
                </a:solidFill>
              </a:rPr>
              <a:t>+</a:t>
            </a:r>
            <a:r>
              <a:rPr lang="en-US" dirty="0">
                <a:solidFill>
                  <a:srgbClr val="333333"/>
                </a:solidFill>
              </a:rPr>
              <a:t> v2;; </a:t>
            </a:r>
            <a:r>
              <a:rPr lang="en-US" i="1" dirty="0">
                <a:solidFill>
                  <a:srgbClr val="999988"/>
                </a:solidFill>
              </a:rPr>
              <a:t>// ok... null 	statement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>
                <a:solidFill>
                  <a:srgbClr val="333333"/>
                </a:solidFill>
              </a:rPr>
            </a:br>
            <a:endParaRPr lang="en-US" dirty="0">
              <a:solidFill>
                <a:srgbClr val="333333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disaster!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extra semicolon, ++</a:t>
            </a:r>
            <a:r>
              <a:rPr lang="en-US" i="1" dirty="0" err="1">
                <a:solidFill>
                  <a:srgbClr val="999988"/>
                </a:solidFill>
              </a:rPr>
              <a:t>iter</a:t>
            </a:r>
            <a:r>
              <a:rPr lang="en-US" i="1" dirty="0">
                <a:solidFill>
                  <a:srgbClr val="999988"/>
                </a:solidFill>
              </a:rPr>
              <a:t> is not in 	loop</a:t>
            </a:r>
            <a:r>
              <a:rPr lang="en-US" dirty="0"/>
              <a:t>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iter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()) ;</a:t>
            </a:r>
          </a:p>
          <a:p>
            <a:r>
              <a:rPr lang="en-US" b="1" dirty="0"/>
              <a:t>	++</a:t>
            </a:r>
            <a:r>
              <a:rPr lang="en-US" dirty="0" err="1">
                <a:solidFill>
                  <a:srgbClr val="333333"/>
                </a:solidFill>
              </a:rPr>
              <a:t>iter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) { </a:t>
            </a:r>
          </a:p>
          <a:p>
            <a:r>
              <a:rPr lang="en-US" dirty="0">
                <a:solidFill>
                  <a:srgbClr val="333333"/>
                </a:solidFill>
              </a:rPr>
              <a:t>	sum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07D80-DD87-3D44-8BE5-DDD4B1F1F3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E25-6546-204F-A2AA-68B02FD2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Statement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DC75-EC01-9645-B154-B500D4C6D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variables in control structure</a:t>
            </a:r>
          </a:p>
          <a:p>
            <a:pPr lvl="1"/>
            <a:r>
              <a:rPr lang="en-US" dirty="0"/>
              <a:t>out of scope after statement ends</a:t>
            </a:r>
          </a:p>
          <a:p>
            <a:pPr lvl="1"/>
            <a:r>
              <a:rPr lang="en-US" dirty="0"/>
              <a:t>define outside of statement to access it later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7AE96-B9B8-A343-A5E2-DA0A53E7D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get_num</a:t>
            </a:r>
            <a:r>
              <a:rPr lang="en-US" dirty="0"/>
              <a:t>())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error: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not accessible 	outside loop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find the first negative element</a:t>
            </a:r>
            <a:r>
              <a:rPr lang="en-US" dirty="0"/>
              <a:t> 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 	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;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())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we know all elements in v are 	&gt;= 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8D1E-D047-3D4D-B511-BCD5CE225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7D9A-D771-BC42-92EF-CBAB257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6F9D-EB90-BA46-AEBB-F92F5CF2E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`if`  and `if else` Statements</a:t>
            </a:r>
          </a:p>
          <a:p>
            <a:pPr lvl="1"/>
            <a:r>
              <a:rPr lang="en-US" dirty="0"/>
              <a:t>condition must be in parentheses!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8F26-A3BC-1E4D-B0A7-255033D5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statement1</a:t>
            </a:r>
            <a:r>
              <a:rPr lang="en-US" dirty="0"/>
              <a:t>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statement2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"F"</a:t>
            </a:r>
            <a:r>
              <a:rPr lang="en-US" dirty="0"/>
              <a:t>, 	</a:t>
            </a:r>
            <a:r>
              <a:rPr lang="en-US" dirty="0">
                <a:solidFill>
                  <a:srgbClr val="DD1144"/>
                </a:solidFill>
              </a:rPr>
              <a:t>"D"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"C"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"B"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"A++"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 </a:t>
            </a:r>
          </a:p>
          <a:p>
            <a:r>
              <a:rPr lang="en-US" b="1" dirty="0"/>
              <a:t>else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4FBCF0-CFB5-254B-8169-2ECB554D7F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FDBF-04B9-164B-A099-81725E9D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`if`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6AA6-DCAC-D34F-82C1-3E41A38D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add + or –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1DEB5-5C9B-3748-88D9-FE6A2BC2CE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DCF9-F38D-F946-A431-AE537D6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`if`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9CFC-8AD7-1242-AC48-D1776AAB9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	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7FDBB-2B64-1940-A8A8-30C65524E4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29250E7-A4FD-AA4F-91EF-3BDD5B9599DE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</a:t>
            </a:r>
          </a:p>
          <a:p>
            <a:r>
              <a:rPr lang="en-US" b="1" dirty="0"/>
              <a:t>else</a:t>
            </a:r>
            <a:r>
              <a:rPr lang="en-US" dirty="0"/>
              <a:t> {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	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2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1959</Words>
  <Application>Microsoft Macintosh PowerPoint</Application>
  <PresentationFormat>Widescreen</PresentationFormat>
  <Paragraphs>337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Theme</vt:lpstr>
      <vt:lpstr>Statements</vt:lpstr>
      <vt:lpstr>Today We’ll Cover: Statements</vt:lpstr>
      <vt:lpstr>Chapter 4 Review</vt:lpstr>
      <vt:lpstr>5.1 Simple Statements</vt:lpstr>
      <vt:lpstr>5.1 Simple Statements</vt:lpstr>
      <vt:lpstr>5.2 Statement Scope</vt:lpstr>
      <vt:lpstr>5.3 Conditional Statements</vt:lpstr>
      <vt:lpstr>Nested `if` Statements</vt:lpstr>
      <vt:lpstr>Nested `if` Statements</vt:lpstr>
      <vt:lpstr>Dangling `else`s</vt:lpstr>
      <vt:lpstr>Dangling Elsas</vt:lpstr>
      <vt:lpstr>Dangling `else`s</vt:lpstr>
      <vt:lpstr>Dangling `else`s</vt:lpstr>
      <vt:lpstr>5.3.2 The `switch` Statement</vt:lpstr>
      <vt:lpstr>5.3.2 The `switch` Statement</vt:lpstr>
      <vt:lpstr>Control Flow within a `switch`</vt:lpstr>
      <vt:lpstr>The `default` label</vt:lpstr>
      <vt:lpstr>5.4 Iterative Statements</vt:lpstr>
      <vt:lpstr>5.4 Iterative Statements</vt:lpstr>
      <vt:lpstr>5.5 Jump Statements</vt:lpstr>
      <vt:lpstr>5.5.1 The `break` Statement</vt:lpstr>
      <vt:lpstr>5.5.2 The `continue` Statement</vt:lpstr>
      <vt:lpstr>5.5.3 The `goto` Statement</vt:lpstr>
      <vt:lpstr>Farore’s Wind</vt:lpstr>
      <vt:lpstr>5.5.3 The `goto` Statement</vt:lpstr>
      <vt:lpstr>5.6 `try` Blocks and Exception Handling</vt:lpstr>
      <vt:lpstr>Today we learned about: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Holmes, Patrick</dc:creator>
  <cp:lastModifiedBy>Holmes, Patrick</cp:lastModifiedBy>
  <cp:revision>21</cp:revision>
  <dcterms:created xsi:type="dcterms:W3CDTF">2020-06-16T19:13:37Z</dcterms:created>
  <dcterms:modified xsi:type="dcterms:W3CDTF">2020-06-16T20:42:14Z</dcterms:modified>
</cp:coreProperties>
</file>