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9" r:id="rId11"/>
    <p:sldId id="338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4" r:id="rId25"/>
    <p:sldId id="352" r:id="rId26"/>
    <p:sldId id="355" r:id="rId27"/>
    <p:sldId id="35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38"/>
  </p:normalViewPr>
  <p:slideViewPr>
    <p:cSldViewPr snapToGrid="0" snapToObjects="1">
      <p:cViewPr varScale="1">
        <p:scale>
          <a:sx n="86" d="100"/>
          <a:sy n="86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838CD-22F2-904D-A1A7-4CFC0C6A1258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476F-FD1A-E447-B0CC-879106D87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9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448E-E2D8-4B43-9146-6A4E6BFB7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2A2FB-A14F-304E-A83D-7DCA76E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E29C8-D10E-7644-999E-DAA0FD04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0A8A0-BC0A-764B-A22D-A4C8C1E8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8BD18-2BEF-B84D-BF89-10E70ED4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14A4-DB2C-7B42-B17B-A3D7FEAB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17B60-1BDD-3444-8059-AFA34E2BA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1F534-A22B-AD40-A4CA-3B6C7734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B5BAB-B1FD-4C48-BB8C-453557FD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519FB-0902-CD4B-AAC5-3398AFDC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1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36F18-F728-9F41-85F3-33E360505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DD526-4766-B141-AB4A-7B2CFF88D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C3035-CD9B-7F47-A970-CCB04309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4F60B-16C3-1544-B696-E48A2696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A6EB-EEC9-DB42-A2C4-2C05176C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5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0D12-A30F-B147-8D23-C32F89F2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3211-14A6-C74C-81A5-1F2990D6F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28F-DA59-D741-8E27-91882668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367E0-3217-2C49-BB38-55A7067A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E31C3-C077-4B48-8D04-BE70904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2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16BE-BC8C-A542-B3A5-B3672F30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E8DF2-5311-4048-A77D-70387D8DC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5A696-82F0-824E-A01B-21D585D4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32CB0-A49C-8348-B9BB-D04A9308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65938-A37F-C248-93E2-EEB56052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0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1D7D-D247-8842-8EA7-800A7490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B006D-80BA-7D44-A5B5-1CA238A3A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C4D63-37A9-F843-960D-D03D6187B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 marL="0" indent="0" defTabSz="457200">
              <a:spcBef>
                <a:spcPts val="200"/>
              </a:spcBef>
              <a:buNone/>
              <a:defRPr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2pPr>
            <a:lvl3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3pPr>
            <a:lvl4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4pPr>
            <a:lvl5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DD7F3-72B9-594B-9ABB-965D33AE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EDC43-512A-FB4B-A446-FC3B37CA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C5A6E-CCDE-5D46-9E42-154A160B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77AA0F-5D82-7443-845C-C73159B607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10600" y="0"/>
            <a:ext cx="3581400" cy="182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729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E371-D0C9-434B-9B43-C170BD38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9D99C-737F-7E48-B13B-1388A631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E78B5-9037-BF4B-8D80-B64FE6EF1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BBB6C-BD0A-634F-8CD5-772F8A433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CEF60-77F6-8146-8484-82F24B320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EBEBB-B5C3-1246-AAD9-586634BC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80BC0-8979-DB43-B3A1-CAF5E7DF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1FC48-5B62-D446-958F-7E8CFDB8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1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F6B1-CB17-DD43-AFB4-313A2EB8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25280-95A5-0846-848A-C5633709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0ADFE-45D1-7841-B2A3-B2530183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0AAD6-3105-7046-80C2-ACD7224B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6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E90A9-6B62-FF4D-BDE3-D87224B9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B10A8-B0BA-D84C-95E2-7E02ECA8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04C4E-09F2-D944-8221-56495EEA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A0A8-700F-D34D-B97D-E3933FB8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09B2A-1B82-DE40-9659-F8C713F0B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1D34B-8035-2247-937B-BD8E15C78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E7811-A9BD-FC4C-BFFD-0ECF6508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2FCA3-3702-7F45-BE7D-1E260362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0BABA-12BF-1E4A-9A42-1D4A90BB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1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8136-7D31-AA40-A22F-F0A77C05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27981-058E-D64F-8D91-F261DDB4E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3DA18-0D30-6B48-8822-A4CDB2CE6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A4E89-0683-A746-AF35-ED781D15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E8DD7-1ED1-BA4A-BAB9-CC8A5DE2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FE869-ACE2-8249-A570-A674EBB9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2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232832-2A82-9B42-B853-59631321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949FD-3E01-474A-815E-1FB100903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C3F0C-B32D-D04F-BAB9-D6D01B048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C8A8-B9C8-1F47-AF19-42A2585DB06B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61186-B9E5-B64D-ACDE-3AC235AC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F1B1A-EDCA-3E4E-875F-5AF9EF135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8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2865C-48D2-48F9-9117-1F67BF3F02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86281-534E-E541-9967-4BD8B5DD9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/>
              <a:t>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3CF4B-EA0C-A543-84FB-AD10EFEE3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/>
              <a:t>C++ Primer Primer Lecture 07</a:t>
            </a:r>
          </a:p>
          <a:p>
            <a:pPr algn="l"/>
            <a:r>
              <a:rPr lang="en-US" sz="2000" dirty="0"/>
              <a:t>June 16th, 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795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7722-5512-A843-8D0B-BB5882FE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`else`s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FF8E4-F4DD-584F-BA1A-862420AF96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0420-0DAA-0845-B0CC-9708D90D56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9A4B67-5FAA-0B47-855B-E9BAED7C13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49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765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ABF7D-AA20-C342-A9ED-8F9A9540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Dangling </a:t>
            </a:r>
            <a:r>
              <a:rPr lang="en-US" dirty="0" err="1">
                <a:solidFill>
                  <a:srgbClr val="FFFFFF"/>
                </a:solidFill>
              </a:rPr>
              <a:t>Elsas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Content Placeholder 6" descr="A picture containing table, sitting, necklace, display&#10;&#10;Description automatically generated">
            <a:extLst>
              <a:ext uri="{FF2B5EF4-FFF2-40B4-BE49-F238E27FC236}">
                <a16:creationId xmlns:a16="http://schemas.microsoft.com/office/drawing/2014/main" id="{B4C91846-7FFD-E543-B109-1812DEFC10E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2139" r="-3" b="-3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93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7722-5512-A843-8D0B-BB5882FE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`else`s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FF8E4-F4DD-584F-BA1A-862420AF96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Happens when you have more `if`s than `else`s</a:t>
            </a:r>
          </a:p>
          <a:p>
            <a:r>
              <a:rPr lang="en-US" dirty="0"/>
              <a:t>Handled by matching with closest preceding `if`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0420-0DAA-0845-B0CC-9708D90D56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999988"/>
                </a:solidFill>
              </a:rPr>
              <a:t>// execution does not match 	indentation</a:t>
            </a:r>
            <a:r>
              <a:rPr lang="en-US" dirty="0"/>
              <a:t> </a:t>
            </a:r>
          </a:p>
          <a:p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%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 </a:t>
            </a:r>
            <a:r>
              <a:rPr lang="en-US" b="1" dirty="0"/>
              <a:t>&gt;=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3</a:t>
            </a:r>
            <a:r>
              <a:rPr lang="en-US" dirty="0"/>
              <a:t>) </a:t>
            </a:r>
          </a:p>
          <a:p>
            <a:r>
              <a:rPr lang="en-US" b="1" dirty="0"/>
              <a:t>	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%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 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7</a:t>
            </a:r>
            <a:r>
              <a:rPr lang="en-US" dirty="0"/>
              <a:t>) </a:t>
            </a:r>
          </a:p>
          <a:p>
            <a:r>
              <a:rPr lang="en-US" dirty="0">
                <a:solidFill>
                  <a:srgbClr val="333333"/>
                </a:solidFill>
              </a:rPr>
              <a:t>		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 </a:t>
            </a:r>
            <a:r>
              <a:rPr lang="en-US" b="1" dirty="0"/>
              <a:t>+=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'+’</a:t>
            </a:r>
            <a:r>
              <a:rPr lang="en-US" dirty="0"/>
              <a:t>; </a:t>
            </a:r>
          </a:p>
          <a:p>
            <a:r>
              <a:rPr lang="en-US" b="1" dirty="0"/>
              <a:t>else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 </a:t>
            </a:r>
            <a:r>
              <a:rPr lang="en-US" b="1" dirty="0"/>
              <a:t>+=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'-’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i="1" dirty="0">
                <a:solidFill>
                  <a:srgbClr val="999988"/>
                </a:solidFill>
              </a:rPr>
              <a:t>// actually what’s 	happening:</a:t>
            </a:r>
            <a:r>
              <a:rPr lang="en-US" dirty="0"/>
              <a:t> </a:t>
            </a:r>
          </a:p>
          <a:p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%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 </a:t>
            </a:r>
            <a:r>
              <a:rPr lang="en-US" b="1" dirty="0"/>
              <a:t>&gt;=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3</a:t>
            </a:r>
            <a:r>
              <a:rPr lang="en-US" dirty="0"/>
              <a:t>) </a:t>
            </a:r>
          </a:p>
          <a:p>
            <a:r>
              <a:rPr lang="en-US" b="1" dirty="0"/>
              <a:t>	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%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 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7</a:t>
            </a:r>
            <a:r>
              <a:rPr lang="en-US" dirty="0"/>
              <a:t>) </a:t>
            </a:r>
          </a:p>
          <a:p>
            <a:r>
              <a:rPr lang="en-US" dirty="0">
                <a:solidFill>
                  <a:srgbClr val="333333"/>
                </a:solidFill>
              </a:rPr>
              <a:t>		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 </a:t>
            </a:r>
            <a:r>
              <a:rPr lang="en-US" b="1" dirty="0"/>
              <a:t>+=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'+’</a:t>
            </a:r>
            <a:r>
              <a:rPr lang="en-US" dirty="0"/>
              <a:t>; </a:t>
            </a:r>
          </a:p>
          <a:p>
            <a:r>
              <a:rPr lang="en-US" b="1" dirty="0"/>
              <a:t>	else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		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 </a:t>
            </a:r>
            <a:r>
              <a:rPr lang="en-US" b="1" dirty="0"/>
              <a:t>+=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'-'</a:t>
            </a:r>
            <a:r>
              <a:rPr lang="en-US" dirty="0"/>
              <a:t>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9A4B67-5FAA-0B47-855B-E9BAED7C13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2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7722-5512-A843-8D0B-BB5882FE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`else`s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FF8E4-F4DD-584F-BA1A-862420AF96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Happens when you have more `if`s than `else`s</a:t>
            </a:r>
          </a:p>
          <a:p>
            <a:r>
              <a:rPr lang="en-US" dirty="0"/>
              <a:t>Handled by matching with closest preceding `if`</a:t>
            </a:r>
          </a:p>
          <a:p>
            <a:r>
              <a:rPr lang="en-US" dirty="0"/>
              <a:t>Clear up ambiguity with braces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0420-0DAA-0845-B0CC-9708D90D56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999988"/>
                </a:solidFill>
              </a:rPr>
              <a:t>// no more dangling else</a:t>
            </a:r>
            <a:r>
              <a:rPr lang="en-US" dirty="0"/>
              <a:t> </a:t>
            </a:r>
          </a:p>
          <a:p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%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 </a:t>
            </a:r>
            <a:r>
              <a:rPr lang="en-US" b="1" dirty="0"/>
              <a:t>&gt;=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3</a:t>
            </a:r>
            <a:r>
              <a:rPr lang="en-US" dirty="0"/>
              <a:t>) { </a:t>
            </a:r>
          </a:p>
          <a:p>
            <a:r>
              <a:rPr lang="en-US" b="1" dirty="0"/>
              <a:t>	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%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 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7</a:t>
            </a:r>
            <a:r>
              <a:rPr lang="en-US" dirty="0"/>
              <a:t>) </a:t>
            </a:r>
          </a:p>
          <a:p>
            <a:r>
              <a:rPr lang="en-US" dirty="0">
                <a:solidFill>
                  <a:srgbClr val="333333"/>
                </a:solidFill>
              </a:rPr>
              <a:t>		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 </a:t>
            </a:r>
            <a:r>
              <a:rPr lang="en-US" b="1" dirty="0"/>
              <a:t>+=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'+’</a:t>
            </a:r>
            <a:r>
              <a:rPr lang="en-US" dirty="0"/>
              <a:t>; </a:t>
            </a:r>
          </a:p>
          <a:p>
            <a:r>
              <a:rPr lang="en-US" dirty="0"/>
              <a:t>} </a:t>
            </a:r>
            <a:r>
              <a:rPr lang="en-US" b="1" dirty="0"/>
              <a:t>else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 </a:t>
            </a:r>
            <a:r>
              <a:rPr lang="en-US" b="1" dirty="0"/>
              <a:t>+=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'-'</a:t>
            </a:r>
            <a:r>
              <a:rPr lang="en-US" dirty="0"/>
              <a:t>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9A4B67-5FAA-0B47-855B-E9BAED7C13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1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AD7B-CE28-CA4C-B693-C08AB4268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5.3.2 The `switch`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4981E-0097-184E-945B-FEEB0E42A6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Select among fixed alternatives</a:t>
            </a:r>
          </a:p>
          <a:p>
            <a:pPr lvl="1"/>
            <a:r>
              <a:rPr lang="en-US" dirty="0"/>
              <a:t>evaluate parenthesized expression</a:t>
            </a:r>
          </a:p>
          <a:p>
            <a:pPr lvl="2"/>
            <a:r>
              <a:rPr lang="en-US" dirty="0"/>
              <a:t>compare result with </a:t>
            </a:r>
            <a:r>
              <a:rPr lang="en-US" i="1" dirty="0"/>
              <a:t>case labels</a:t>
            </a:r>
          </a:p>
          <a:p>
            <a:r>
              <a:rPr lang="en-US" dirty="0"/>
              <a:t>If there’s a match</a:t>
            </a:r>
          </a:p>
          <a:p>
            <a:pPr lvl="1"/>
            <a:r>
              <a:rPr lang="en-US" dirty="0"/>
              <a:t>continue with first line after case</a:t>
            </a:r>
          </a:p>
          <a:p>
            <a:pPr lvl="2"/>
            <a:r>
              <a:rPr lang="en-US" dirty="0"/>
              <a:t>until end of switch or a `break`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2C4A1-97BF-6344-ABAB-1594E20B0A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445588"/>
                </a:solidFill>
              </a:rPr>
              <a:t>unsigned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aCnt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, </a:t>
            </a:r>
            <a:r>
              <a:rPr lang="en-US" dirty="0" err="1">
                <a:solidFill>
                  <a:srgbClr val="333333"/>
                </a:solidFill>
              </a:rPr>
              <a:t>eCnt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, </a:t>
            </a:r>
            <a:r>
              <a:rPr lang="en-US" dirty="0" err="1">
                <a:solidFill>
                  <a:srgbClr val="333333"/>
                </a:solidFill>
              </a:rPr>
              <a:t>iCnt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,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oCnt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, </a:t>
            </a:r>
            <a:r>
              <a:rPr lang="en-US" dirty="0" err="1">
                <a:solidFill>
                  <a:srgbClr val="333333"/>
                </a:solidFill>
              </a:rPr>
              <a:t>uCnt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; </a:t>
            </a:r>
          </a:p>
          <a:p>
            <a:r>
              <a:rPr lang="en-US" b="1" dirty="0">
                <a:solidFill>
                  <a:srgbClr val="445588"/>
                </a:solidFill>
              </a:rPr>
              <a:t>char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ch</a:t>
            </a:r>
            <a:r>
              <a:rPr lang="en-US" dirty="0"/>
              <a:t>; </a:t>
            </a:r>
          </a:p>
          <a:p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cin</a:t>
            </a:r>
            <a:r>
              <a:rPr lang="en-US" dirty="0"/>
              <a:t> </a:t>
            </a:r>
            <a:r>
              <a:rPr lang="en-US" b="1" dirty="0"/>
              <a:t>&gt;&gt;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ch</a:t>
            </a:r>
            <a:r>
              <a:rPr lang="en-US" dirty="0"/>
              <a:t>) { </a:t>
            </a:r>
          </a:p>
          <a:p>
            <a:r>
              <a:rPr lang="en-US" b="1" dirty="0"/>
              <a:t>	switch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ch</a:t>
            </a:r>
            <a:r>
              <a:rPr lang="en-US" dirty="0"/>
              <a:t>) { </a:t>
            </a:r>
          </a:p>
          <a:p>
            <a:r>
              <a:rPr lang="en-US" b="1" dirty="0"/>
              <a:t>		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'a’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r>
              <a:rPr lang="en-US" b="1" dirty="0"/>
              <a:t>			++</a:t>
            </a:r>
            <a:r>
              <a:rPr lang="en-US" dirty="0" err="1">
                <a:solidFill>
                  <a:srgbClr val="333333"/>
                </a:solidFill>
              </a:rPr>
              <a:t>aCnt</a:t>
            </a:r>
            <a:r>
              <a:rPr lang="en-US" dirty="0"/>
              <a:t>; </a:t>
            </a:r>
          </a:p>
          <a:p>
            <a:r>
              <a:rPr lang="en-US" b="1" dirty="0"/>
              <a:t>			break</a:t>
            </a:r>
            <a:r>
              <a:rPr lang="en-US" dirty="0"/>
              <a:t>; </a:t>
            </a:r>
          </a:p>
          <a:p>
            <a:r>
              <a:rPr lang="en-US" b="1" dirty="0"/>
              <a:t>		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'e’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r>
              <a:rPr lang="en-US" b="1" dirty="0"/>
              <a:t>			++</a:t>
            </a:r>
            <a:r>
              <a:rPr lang="en-US" dirty="0" err="1">
                <a:solidFill>
                  <a:srgbClr val="333333"/>
                </a:solidFill>
              </a:rPr>
              <a:t>eCnt</a:t>
            </a:r>
            <a:r>
              <a:rPr lang="en-US" dirty="0"/>
              <a:t>; </a:t>
            </a:r>
          </a:p>
          <a:p>
            <a:r>
              <a:rPr lang="en-US" b="1" dirty="0"/>
              <a:t>			break</a:t>
            </a:r>
            <a:r>
              <a:rPr lang="en-US" dirty="0"/>
              <a:t>; </a:t>
            </a:r>
          </a:p>
          <a:p>
            <a:r>
              <a:rPr lang="en-US" b="1" dirty="0"/>
              <a:t>		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</a:t>
            </a:r>
            <a:r>
              <a:rPr lang="en-US" dirty="0" err="1">
                <a:solidFill>
                  <a:srgbClr val="DD1144"/>
                </a:solidFill>
              </a:rPr>
              <a:t>i</a:t>
            </a:r>
            <a:r>
              <a:rPr lang="en-US" dirty="0">
                <a:solidFill>
                  <a:srgbClr val="DD1144"/>
                </a:solidFill>
              </a:rPr>
              <a:t>’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r>
              <a:rPr lang="en-US" b="1" dirty="0"/>
              <a:t>			++</a:t>
            </a:r>
            <a:r>
              <a:rPr lang="en-US" dirty="0" err="1">
                <a:solidFill>
                  <a:srgbClr val="333333"/>
                </a:solidFill>
              </a:rPr>
              <a:t>iCnt</a:t>
            </a:r>
            <a:r>
              <a:rPr lang="en-US" dirty="0"/>
              <a:t>; </a:t>
            </a:r>
          </a:p>
          <a:p>
            <a:r>
              <a:rPr lang="en-US" b="1" dirty="0"/>
              <a:t>			break</a:t>
            </a:r>
            <a:r>
              <a:rPr lang="en-US" dirty="0"/>
              <a:t>; </a:t>
            </a:r>
          </a:p>
          <a:p>
            <a:r>
              <a:rPr lang="en-US" b="1" dirty="0"/>
              <a:t>		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'o’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r>
              <a:rPr lang="en-US" b="1" dirty="0"/>
              <a:t>			++</a:t>
            </a:r>
            <a:r>
              <a:rPr lang="en-US" dirty="0" err="1">
                <a:solidFill>
                  <a:srgbClr val="333333"/>
                </a:solidFill>
              </a:rPr>
              <a:t>oCnt</a:t>
            </a:r>
            <a:r>
              <a:rPr lang="en-US" dirty="0"/>
              <a:t>; </a:t>
            </a:r>
          </a:p>
          <a:p>
            <a:r>
              <a:rPr lang="en-US" b="1" dirty="0"/>
              <a:t>			break</a:t>
            </a:r>
            <a:r>
              <a:rPr lang="en-US" dirty="0"/>
              <a:t>; </a:t>
            </a:r>
          </a:p>
          <a:p>
            <a:r>
              <a:rPr lang="en-US" b="1" dirty="0"/>
              <a:t>		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'u’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r>
              <a:rPr lang="en-US" b="1" dirty="0"/>
              <a:t>			++</a:t>
            </a:r>
            <a:r>
              <a:rPr lang="en-US" dirty="0" err="1">
                <a:solidFill>
                  <a:srgbClr val="333333"/>
                </a:solidFill>
              </a:rPr>
              <a:t>uCnt</a:t>
            </a:r>
            <a:r>
              <a:rPr lang="en-US" dirty="0"/>
              <a:t>; </a:t>
            </a:r>
          </a:p>
          <a:p>
            <a:r>
              <a:rPr lang="en-US" b="1" dirty="0"/>
              <a:t>			break</a:t>
            </a:r>
            <a:r>
              <a:rPr lang="en-US" dirty="0"/>
              <a:t>;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C45D42-8495-5848-BAE0-58DF0A3C54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4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9359-6C7A-7D4C-948F-DC4D11AE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5.3.2 The `switch`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2C7EC-252D-7041-A2EC-C840C42363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Case labels must be integral constant expressions</a:t>
            </a:r>
          </a:p>
          <a:p>
            <a:r>
              <a:rPr lang="en-US" dirty="0"/>
              <a:t>No two case labels can have the same value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73949-8C3E-0E4A-A223-71BE2F32F1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445588"/>
                </a:solidFill>
              </a:rPr>
              <a:t>char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ch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getVal</a:t>
            </a:r>
            <a:r>
              <a:rPr lang="en-US" dirty="0"/>
              <a:t>(); </a:t>
            </a: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ival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42</a:t>
            </a:r>
            <a:r>
              <a:rPr lang="en-US" dirty="0"/>
              <a:t>; </a:t>
            </a:r>
          </a:p>
          <a:p>
            <a:r>
              <a:rPr lang="en-US" b="1" dirty="0"/>
              <a:t>switch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ch</a:t>
            </a:r>
            <a:r>
              <a:rPr lang="en-US" dirty="0"/>
              <a:t>) { </a:t>
            </a:r>
          </a:p>
          <a:p>
            <a:r>
              <a:rPr lang="en-US" b="1" dirty="0"/>
              <a:t>	case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3.14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i="1" dirty="0">
                <a:solidFill>
                  <a:srgbClr val="999988"/>
                </a:solidFill>
              </a:rPr>
              <a:t>// error</a:t>
            </a:r>
            <a:r>
              <a:rPr lang="en-US" dirty="0"/>
              <a:t> </a:t>
            </a:r>
          </a:p>
          <a:p>
            <a:r>
              <a:rPr lang="en-US" b="1" dirty="0"/>
              <a:t>	case</a:t>
            </a:r>
            <a:r>
              <a:rPr lang="en-US" dirty="0"/>
              <a:t> </a:t>
            </a:r>
            <a:r>
              <a:rPr lang="en-US" dirty="0" err="1"/>
              <a:t>ival</a:t>
            </a:r>
            <a:r>
              <a:rPr lang="en-US" dirty="0"/>
              <a:t>: </a:t>
            </a:r>
            <a:r>
              <a:rPr lang="en-US" i="1" dirty="0">
                <a:solidFill>
                  <a:srgbClr val="999988"/>
                </a:solidFill>
              </a:rPr>
              <a:t>// error: non const</a:t>
            </a:r>
            <a:r>
              <a:rPr lang="en-US" dirty="0"/>
              <a:t> 	</a:t>
            </a:r>
            <a:r>
              <a:rPr lang="en-US" i="1" dirty="0">
                <a:solidFill>
                  <a:srgbClr val="999988"/>
                </a:solidFill>
              </a:rPr>
              <a:t>//</a:t>
            </a:r>
            <a:r>
              <a:rPr lang="en-US" dirty="0"/>
              <a:t>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150438-07A7-3244-BF4D-1F7F2446C3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0BB9-DD07-9449-8D19-F30148DB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within a `switch`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17E9-7BD8-EB48-A316-F0A9BB731B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 let program “fall through” multiple case labels</a:t>
            </a:r>
          </a:p>
          <a:p>
            <a:pPr lvl="1"/>
            <a:r>
              <a:rPr lang="en-US" dirty="0"/>
              <a:t>omit break statements</a:t>
            </a:r>
          </a:p>
          <a:p>
            <a:pPr lvl="1"/>
            <a:r>
              <a:rPr lang="en-US" dirty="0"/>
              <a:t>i.e. just counting vowels</a:t>
            </a:r>
          </a:p>
          <a:p>
            <a:r>
              <a:rPr lang="en-US" dirty="0"/>
              <a:t>Forgetting a `break` is a common source of bugs</a:t>
            </a:r>
          </a:p>
          <a:p>
            <a:pPr lvl="1"/>
            <a:r>
              <a:rPr lang="en-US" dirty="0"/>
              <a:t>if you’re intentionally omitting, leave a comment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EAC49-B4F7-1141-A038-054C12C2E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445588"/>
                </a:solidFill>
              </a:rPr>
              <a:t>unsigned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vowelCnt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; </a:t>
            </a:r>
          </a:p>
          <a:p>
            <a:r>
              <a:rPr lang="en-US" i="1" dirty="0">
                <a:solidFill>
                  <a:srgbClr val="999988"/>
                </a:solidFill>
              </a:rPr>
              <a:t>// ...</a:t>
            </a:r>
            <a:r>
              <a:rPr lang="en-US" dirty="0"/>
              <a:t> </a:t>
            </a:r>
          </a:p>
          <a:p>
            <a:r>
              <a:rPr lang="en-US" b="1" dirty="0"/>
              <a:t>switch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ch</a:t>
            </a:r>
            <a:r>
              <a:rPr lang="en-US" dirty="0"/>
              <a:t>) { </a:t>
            </a:r>
          </a:p>
          <a:p>
            <a:r>
              <a:rPr lang="en-US" b="1" dirty="0"/>
              <a:t>	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'a’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r>
              <a:rPr lang="en-US" b="1" dirty="0"/>
              <a:t>	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'e’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r>
              <a:rPr lang="en-US" b="1" dirty="0"/>
              <a:t>	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</a:t>
            </a:r>
            <a:r>
              <a:rPr lang="en-US" dirty="0" err="1">
                <a:solidFill>
                  <a:srgbClr val="DD1144"/>
                </a:solidFill>
              </a:rPr>
              <a:t>i</a:t>
            </a:r>
            <a:r>
              <a:rPr lang="en-US" dirty="0">
                <a:solidFill>
                  <a:srgbClr val="DD1144"/>
                </a:solidFill>
              </a:rPr>
              <a:t>’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r>
              <a:rPr lang="en-US" b="1" dirty="0"/>
              <a:t>	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'o’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r>
              <a:rPr lang="en-US" b="1" dirty="0"/>
              <a:t>	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'u’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r>
              <a:rPr lang="en-US" b="1" dirty="0"/>
              <a:t>		++</a:t>
            </a:r>
            <a:r>
              <a:rPr lang="en-US" dirty="0" err="1">
                <a:solidFill>
                  <a:srgbClr val="333333"/>
                </a:solidFill>
              </a:rPr>
              <a:t>vowelCnt</a:t>
            </a:r>
            <a:r>
              <a:rPr lang="en-US" dirty="0"/>
              <a:t>; </a:t>
            </a:r>
          </a:p>
          <a:p>
            <a:r>
              <a:rPr lang="en-US" b="1" dirty="0"/>
              <a:t>		break</a:t>
            </a:r>
            <a:r>
              <a:rPr lang="en-US" dirty="0"/>
              <a:t>;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switch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ch</a:t>
            </a:r>
            <a:r>
              <a:rPr lang="en-US" dirty="0"/>
              <a:t>) { </a:t>
            </a:r>
          </a:p>
          <a:p>
            <a:r>
              <a:rPr lang="en-US" b="1" dirty="0"/>
              <a:t>	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'a'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/>
              <a:t>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'e'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/>
              <a:t>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</a:t>
            </a:r>
            <a:r>
              <a:rPr lang="en-US" dirty="0" err="1">
                <a:solidFill>
                  <a:srgbClr val="DD1144"/>
                </a:solidFill>
              </a:rPr>
              <a:t>i</a:t>
            </a:r>
            <a:r>
              <a:rPr lang="en-US" dirty="0">
                <a:solidFill>
                  <a:srgbClr val="DD1144"/>
                </a:solidFill>
              </a:rPr>
              <a:t>’</a:t>
            </a:r>
            <a:r>
              <a:rPr lang="en-US" b="1" dirty="0"/>
              <a:t>:</a:t>
            </a:r>
            <a:r>
              <a:rPr lang="en-US" dirty="0"/>
              <a:t> 		</a:t>
            </a:r>
            <a:r>
              <a:rPr lang="en-US" b="1" dirty="0"/>
              <a:t>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'o'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/>
              <a:t>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'u’</a:t>
            </a:r>
            <a:r>
              <a:rPr lang="en-US" b="1" dirty="0"/>
              <a:t>:</a:t>
            </a:r>
          </a:p>
          <a:p>
            <a:r>
              <a:rPr lang="en-US" b="1" dirty="0"/>
              <a:t>		++</a:t>
            </a:r>
            <a:r>
              <a:rPr lang="en-US" dirty="0" err="1">
                <a:solidFill>
                  <a:srgbClr val="333333"/>
                </a:solidFill>
              </a:rPr>
              <a:t>vowelCnt</a:t>
            </a:r>
            <a:r>
              <a:rPr lang="en-US" dirty="0"/>
              <a:t>; </a:t>
            </a:r>
          </a:p>
          <a:p>
            <a:r>
              <a:rPr lang="en-US" b="1" dirty="0"/>
              <a:t>		break</a:t>
            </a:r>
            <a:r>
              <a:rPr lang="en-US" dirty="0"/>
              <a:t>;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D54781-44CA-914A-9ED2-F5DBFD50AD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96610-36DF-074D-8332-8C337E9A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`default` label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D4BF8-B34A-8243-811F-732624AEDD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When no case label matches…</a:t>
            </a:r>
          </a:p>
          <a:p>
            <a:pPr lvl="1"/>
            <a:r>
              <a:rPr lang="en-US" i="1" dirty="0"/>
              <a:t>default label</a:t>
            </a:r>
          </a:p>
          <a:p>
            <a:r>
              <a:rPr lang="en-US" dirty="0"/>
              <a:t>Can define default label even if its empty</a:t>
            </a:r>
          </a:p>
          <a:p>
            <a:pPr lvl="1"/>
            <a:r>
              <a:rPr lang="en-US" dirty="0"/>
              <a:t>just put null statement or empty block</a:t>
            </a:r>
          </a:p>
          <a:p>
            <a:r>
              <a:rPr lang="en-US" dirty="0"/>
              <a:t>Side note</a:t>
            </a:r>
          </a:p>
          <a:p>
            <a:pPr lvl="1"/>
            <a:r>
              <a:rPr lang="en-US" dirty="0"/>
              <a:t>it’s possible to define a variable in a particular case of the `switch`</a:t>
            </a:r>
          </a:p>
          <a:p>
            <a:pPr lvl="2"/>
            <a:r>
              <a:rPr lang="en-US" dirty="0"/>
              <a:t>just make sure it’s in a block.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58B88-6F2B-2941-9F2F-1664DE80CF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i="1" dirty="0">
                <a:solidFill>
                  <a:srgbClr val="999988"/>
                </a:solidFill>
              </a:rPr>
              <a:t>// if </a:t>
            </a:r>
            <a:r>
              <a:rPr lang="en-US" i="1" dirty="0" err="1">
                <a:solidFill>
                  <a:srgbClr val="999988"/>
                </a:solidFill>
              </a:rPr>
              <a:t>ch</a:t>
            </a:r>
            <a:r>
              <a:rPr lang="en-US" i="1" dirty="0">
                <a:solidFill>
                  <a:srgbClr val="999988"/>
                </a:solidFill>
              </a:rPr>
              <a:t> is a vowel increment the 	appropriate counter</a:t>
            </a:r>
            <a:r>
              <a:rPr lang="en-US" dirty="0"/>
              <a:t> </a:t>
            </a:r>
          </a:p>
          <a:p>
            <a:r>
              <a:rPr lang="en-US" b="1" dirty="0"/>
              <a:t>switch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ch</a:t>
            </a:r>
            <a:r>
              <a:rPr lang="en-US" dirty="0"/>
              <a:t>) { </a:t>
            </a:r>
          </a:p>
          <a:p>
            <a:r>
              <a:rPr lang="en-US" b="1" dirty="0"/>
              <a:t>	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'a'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/>
              <a:t>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'e'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/>
              <a:t>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</a:t>
            </a:r>
            <a:r>
              <a:rPr lang="en-US" dirty="0" err="1">
                <a:solidFill>
                  <a:srgbClr val="DD1144"/>
                </a:solidFill>
              </a:rPr>
              <a:t>i</a:t>
            </a:r>
            <a:r>
              <a:rPr lang="en-US" dirty="0">
                <a:solidFill>
                  <a:srgbClr val="DD1144"/>
                </a:solidFill>
              </a:rPr>
              <a:t>’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r>
              <a:rPr lang="en-US" b="1" dirty="0"/>
              <a:t>		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'o'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/>
              <a:t>case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'u’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r>
              <a:rPr lang="en-US" b="1" dirty="0"/>
              <a:t>		++</a:t>
            </a:r>
            <a:r>
              <a:rPr lang="en-US" dirty="0" err="1">
                <a:solidFill>
                  <a:srgbClr val="333333"/>
                </a:solidFill>
              </a:rPr>
              <a:t>vowelCnt</a:t>
            </a:r>
            <a:r>
              <a:rPr lang="en-US" dirty="0"/>
              <a:t>; </a:t>
            </a:r>
          </a:p>
          <a:p>
            <a:r>
              <a:rPr lang="en-US" b="1" dirty="0"/>
              <a:t>		break</a:t>
            </a:r>
            <a:r>
              <a:rPr lang="en-US" dirty="0"/>
              <a:t>; </a:t>
            </a:r>
          </a:p>
          <a:p>
            <a:r>
              <a:rPr lang="en-US" b="1" dirty="0"/>
              <a:t>	default:</a:t>
            </a:r>
            <a:r>
              <a:rPr lang="en-US" dirty="0"/>
              <a:t> </a:t>
            </a:r>
          </a:p>
          <a:p>
            <a:r>
              <a:rPr lang="en-US" b="1" dirty="0"/>
              <a:t>		++</a:t>
            </a:r>
            <a:r>
              <a:rPr lang="en-US" dirty="0" err="1">
                <a:solidFill>
                  <a:srgbClr val="333333"/>
                </a:solidFill>
              </a:rPr>
              <a:t>otherCnt</a:t>
            </a:r>
            <a:r>
              <a:rPr lang="en-US" dirty="0"/>
              <a:t>;</a:t>
            </a:r>
          </a:p>
          <a:p>
            <a:r>
              <a:rPr lang="en-US" b="1" dirty="0"/>
              <a:t>		break</a:t>
            </a:r>
            <a:r>
              <a:rPr lang="en-US" dirty="0"/>
              <a:t>;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37925A-0BF2-E34B-82C5-6230CC9C3A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3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F8B2-E289-804B-9350-F274CF87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Iterative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F5F87-B0CC-0048-9172-395501061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rmAutofit/>
          </a:bodyPr>
          <a:lstStyle/>
          <a:p>
            <a:r>
              <a:rPr lang="en-US" dirty="0"/>
              <a:t>Not much new to say here…</a:t>
            </a:r>
          </a:p>
          <a:p>
            <a:r>
              <a:rPr lang="en-US" dirty="0"/>
              <a:t>`while` statements</a:t>
            </a:r>
          </a:p>
          <a:p>
            <a:pPr lvl="1"/>
            <a:r>
              <a:rPr lang="en-US" dirty="0"/>
              <a:t>variables defined in condition/body created + destroyed on each iteration</a:t>
            </a:r>
          </a:p>
          <a:p>
            <a:r>
              <a:rPr lang="en-US" dirty="0"/>
              <a:t>`for` statements</a:t>
            </a:r>
          </a:p>
          <a:p>
            <a:pPr lvl="1"/>
            <a:r>
              <a:rPr lang="en-US" dirty="0"/>
              <a:t>multiple </a:t>
            </a:r>
            <a:r>
              <a:rPr lang="en-US" dirty="0" err="1"/>
              <a:t>defn’s</a:t>
            </a:r>
            <a:r>
              <a:rPr lang="en-US" dirty="0"/>
              <a:t> in header</a:t>
            </a:r>
          </a:p>
          <a:p>
            <a:pPr lvl="1"/>
            <a:r>
              <a:rPr lang="en-US" dirty="0"/>
              <a:t>can omit parts of header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FD68D-8FF9-EE4E-A0D1-5E270171ED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b="1" dirty="0" err="1"/>
              <a:t>decltype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v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size</a:t>
            </a:r>
            <a:r>
              <a:rPr lang="en-US" dirty="0"/>
              <a:t>())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, </a:t>
            </a:r>
            <a:r>
              <a:rPr lang="en-US" dirty="0" err="1">
                <a:solidFill>
                  <a:srgbClr val="333333"/>
                </a:solidFill>
              </a:rPr>
              <a:t>sz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	</a:t>
            </a:r>
            <a:r>
              <a:rPr lang="en-US" dirty="0" err="1">
                <a:solidFill>
                  <a:srgbClr val="333333"/>
                </a:solidFill>
              </a:rPr>
              <a:t>v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size</a:t>
            </a:r>
            <a:r>
              <a:rPr lang="en-US" dirty="0"/>
              <a:t>();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sz</a:t>
            </a:r>
            <a:r>
              <a:rPr lang="en-US" dirty="0"/>
              <a:t>; </a:t>
            </a:r>
            <a:r>
              <a:rPr lang="en-US" b="1" dirty="0"/>
              <a:t>++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) 	</a:t>
            </a:r>
            <a:r>
              <a:rPr lang="en-US" dirty="0" err="1">
                <a:solidFill>
                  <a:srgbClr val="333333"/>
                </a:solidFill>
              </a:rPr>
              <a:t>v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push_back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v</a:t>
            </a:r>
            <a:r>
              <a:rPr lang="en-US" dirty="0"/>
              <a:t>[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]);</a:t>
            </a:r>
          </a:p>
          <a:p>
            <a:endParaRPr lang="en-US" dirty="0"/>
          </a:p>
          <a:p>
            <a:r>
              <a:rPr lang="en-US" b="1" dirty="0"/>
              <a:t>auto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v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begin</a:t>
            </a:r>
            <a:r>
              <a:rPr lang="en-US" dirty="0"/>
              <a:t>(); </a:t>
            </a:r>
          </a:p>
          <a:p>
            <a:r>
              <a:rPr lang="en-US" b="1" dirty="0"/>
              <a:t>for</a:t>
            </a:r>
            <a:r>
              <a:rPr lang="en-US" dirty="0"/>
              <a:t> ( </a:t>
            </a:r>
            <a:r>
              <a:rPr lang="en-US" i="1" dirty="0">
                <a:solidFill>
                  <a:srgbClr val="999988"/>
                </a:solidFill>
              </a:rPr>
              <a:t>/* null */</a:t>
            </a:r>
            <a:r>
              <a:rPr lang="en-US" dirty="0"/>
              <a:t> ; 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v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end</a:t>
            </a:r>
            <a:r>
              <a:rPr lang="en-US" dirty="0"/>
              <a:t>() </a:t>
            </a:r>
            <a:r>
              <a:rPr lang="en-US" b="1" dirty="0"/>
              <a:t>&amp;&amp;</a:t>
            </a:r>
            <a:r>
              <a:rPr lang="en-US" dirty="0"/>
              <a:t> 	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 </a:t>
            </a:r>
            <a:r>
              <a:rPr lang="en-US" b="1" dirty="0"/>
              <a:t>&gt;=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; </a:t>
            </a:r>
            <a:r>
              <a:rPr lang="en-US" b="1" dirty="0"/>
              <a:t>++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) </a:t>
            </a:r>
          </a:p>
          <a:p>
            <a:r>
              <a:rPr lang="en-US" dirty="0"/>
              <a:t>	; </a:t>
            </a:r>
            <a:r>
              <a:rPr lang="en-US" i="1" dirty="0">
                <a:solidFill>
                  <a:srgbClr val="999988"/>
                </a:solidFill>
              </a:rPr>
              <a:t>// no work to do</a:t>
            </a: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v</a:t>
            </a:r>
            <a:r>
              <a:rPr lang="en-US" dirty="0"/>
              <a:t>; </a:t>
            </a: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; </a:t>
            </a:r>
            <a:r>
              <a:rPr lang="en-US" dirty="0" err="1">
                <a:solidFill>
                  <a:srgbClr val="333333"/>
                </a:solidFill>
              </a:rPr>
              <a:t>cin</a:t>
            </a:r>
            <a:r>
              <a:rPr lang="en-US" dirty="0"/>
              <a:t> </a:t>
            </a:r>
            <a:r>
              <a:rPr lang="en-US" b="1" dirty="0"/>
              <a:t>&gt;&gt;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; 	</a:t>
            </a:r>
            <a:r>
              <a:rPr lang="en-US" i="1" dirty="0">
                <a:solidFill>
                  <a:srgbClr val="999988"/>
                </a:solidFill>
              </a:rPr>
              <a:t>/* no expression */</a:t>
            </a:r>
            <a:r>
              <a:rPr lang="en-US" dirty="0"/>
              <a:t> ) 	</a:t>
            </a:r>
            <a:r>
              <a:rPr lang="en-US" dirty="0" err="1">
                <a:solidFill>
                  <a:srgbClr val="333333"/>
                </a:solidFill>
              </a:rPr>
              <a:t>v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push_back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);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FCF1AF-FA9F-DF45-9E1F-7F52FE255D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3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C783-FF7C-D149-991C-20602851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Iterative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3732F-CC07-9F45-9852-9351CAA6A9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Range `for` statement</a:t>
            </a:r>
          </a:p>
          <a:p>
            <a:pPr lvl="1"/>
            <a:r>
              <a:rPr lang="en-US" dirty="0"/>
              <a:t>what it’s really doing</a:t>
            </a:r>
          </a:p>
          <a:p>
            <a:pPr lvl="1"/>
            <a:r>
              <a:rPr lang="en-US" dirty="0"/>
              <a:t>notice `end` is cached</a:t>
            </a:r>
          </a:p>
          <a:p>
            <a:pPr lvl="2"/>
            <a:r>
              <a:rPr lang="en-US" dirty="0"/>
              <a:t>can’t change size of sequence</a:t>
            </a:r>
          </a:p>
          <a:p>
            <a:r>
              <a:rPr lang="en-US" dirty="0"/>
              <a:t>`do while` statement</a:t>
            </a:r>
          </a:p>
          <a:p>
            <a:pPr lvl="1"/>
            <a:r>
              <a:rPr lang="en-US" dirty="0"/>
              <a:t>will execute at least once</a:t>
            </a:r>
          </a:p>
          <a:p>
            <a:pPr lvl="1"/>
            <a:r>
              <a:rPr lang="en-US" dirty="0"/>
              <a:t>statement in `do` executed before condition is evaluated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44A7E-F63D-FB4C-9C20-5AD00DE6FE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v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{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6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8.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9</a:t>
            </a:r>
            <a:r>
              <a:rPr lang="en-US" dirty="0"/>
              <a:t>}; </a:t>
            </a:r>
          </a:p>
          <a:p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b="1" dirty="0"/>
              <a:t>auto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/>
              <a:t>r : </a:t>
            </a:r>
            <a:r>
              <a:rPr lang="en-US" dirty="0">
                <a:solidFill>
                  <a:srgbClr val="333333"/>
                </a:solidFill>
              </a:rPr>
              <a:t>v</a:t>
            </a:r>
            <a:r>
              <a:rPr lang="en-US" dirty="0"/>
              <a:t>) </a:t>
            </a:r>
          </a:p>
          <a:p>
            <a:r>
              <a:rPr lang="en-US" dirty="0">
                <a:solidFill>
                  <a:srgbClr val="333333"/>
                </a:solidFill>
              </a:rPr>
              <a:t>	r</a:t>
            </a:r>
            <a:r>
              <a:rPr lang="en-US" dirty="0"/>
              <a:t> </a:t>
            </a:r>
            <a:r>
              <a:rPr lang="en-US" b="1" dirty="0"/>
              <a:t>*=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2</a:t>
            </a:r>
            <a:r>
              <a:rPr lang="en-US" dirty="0"/>
              <a:t>; </a:t>
            </a: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i="1" dirty="0">
                <a:solidFill>
                  <a:srgbClr val="999988"/>
                </a:solidFill>
              </a:rPr>
              <a:t>// equivalently:</a:t>
            </a:r>
            <a:r>
              <a:rPr lang="en-US" dirty="0"/>
              <a:t> </a:t>
            </a:r>
          </a:p>
          <a:p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b="1" dirty="0"/>
              <a:t>auto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v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begin</a:t>
            </a:r>
            <a:r>
              <a:rPr lang="en-US" dirty="0"/>
              <a:t>(), </a:t>
            </a:r>
            <a:r>
              <a:rPr lang="en-US" dirty="0">
                <a:solidFill>
                  <a:srgbClr val="333333"/>
                </a:solidFill>
              </a:rPr>
              <a:t>end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	</a:t>
            </a:r>
            <a:r>
              <a:rPr lang="en-US" dirty="0" err="1">
                <a:solidFill>
                  <a:srgbClr val="333333"/>
                </a:solidFill>
              </a:rPr>
              <a:t>v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end</a:t>
            </a:r>
            <a:r>
              <a:rPr lang="en-US" dirty="0"/>
              <a:t>(); 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end</a:t>
            </a:r>
            <a:r>
              <a:rPr lang="en-US" dirty="0"/>
              <a:t>; </a:t>
            </a:r>
            <a:r>
              <a:rPr lang="en-US" b="1" dirty="0"/>
              <a:t>++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) {</a:t>
            </a:r>
          </a:p>
          <a:p>
            <a:r>
              <a:rPr lang="en-US" b="1" dirty="0"/>
              <a:t>	auto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>
                <a:solidFill>
                  <a:srgbClr val="333333"/>
                </a:solidFill>
              </a:rPr>
              <a:t>r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333333"/>
                </a:solidFill>
              </a:rPr>
              <a:t>r</a:t>
            </a:r>
            <a:r>
              <a:rPr lang="en-US" dirty="0"/>
              <a:t> </a:t>
            </a:r>
            <a:r>
              <a:rPr lang="en-US" b="1" dirty="0"/>
              <a:t>*=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2</a:t>
            </a:r>
            <a:r>
              <a:rPr lang="en-US" dirty="0"/>
              <a:t>;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do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	statement</a:t>
            </a:r>
          </a:p>
          <a:p>
            <a:r>
              <a:rPr lang="en-US" b="1" dirty="0">
                <a:solidFill>
                  <a:srgbClr val="990000"/>
                </a:solidFill>
              </a:rPr>
              <a:t>while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condition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note semicolon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9DA1E5-3859-374F-8C88-DCC8F89EA3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2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D4AE3-855F-C04E-A21A-B93994FF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We’ll Cover: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AD0B-E095-E04B-9B23-FF28378125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Executed sequentially</a:t>
            </a:r>
          </a:p>
          <a:p>
            <a:pPr lvl="1"/>
            <a:r>
              <a:rPr lang="en-US" dirty="0"/>
              <a:t>flow-of-control statements provide functionality for</a:t>
            </a:r>
          </a:p>
          <a:p>
            <a:pPr lvl="2"/>
            <a:r>
              <a:rPr lang="en-US" dirty="0"/>
              <a:t>conditional execution</a:t>
            </a:r>
          </a:p>
          <a:p>
            <a:pPr lvl="2"/>
            <a:r>
              <a:rPr lang="en-US" dirty="0"/>
              <a:t>loops</a:t>
            </a:r>
          </a:p>
          <a:p>
            <a:pPr lvl="2"/>
            <a:r>
              <a:rPr lang="en-US"/>
              <a:t>jumps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98F91-3E93-8C45-B55B-7A266E391B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288665-468A-C941-9AD9-8335F2579B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8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3079F-38E2-B749-857C-6A93E88F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5.5 Jump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F52C6-2D62-474E-B60C-3C2CB56033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`break`</a:t>
            </a:r>
          </a:p>
          <a:p>
            <a:r>
              <a:rPr lang="en-US" dirty="0"/>
              <a:t>`continue`</a:t>
            </a:r>
          </a:p>
          <a:p>
            <a:r>
              <a:rPr lang="en-US" dirty="0"/>
              <a:t>`return` (Chapter 6)</a:t>
            </a:r>
          </a:p>
          <a:p>
            <a:r>
              <a:rPr lang="en-US" dirty="0"/>
              <a:t>`</a:t>
            </a:r>
            <a:r>
              <a:rPr lang="en-US" dirty="0" err="1"/>
              <a:t>goto</a:t>
            </a:r>
            <a:r>
              <a:rPr lang="en-US" dirty="0"/>
              <a:t>`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27C21-FC9F-C44F-AD51-72DA848FEE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C32094-BA3B-DE4B-826B-CFCF0D866E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9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61A5-827F-2745-B5D4-1659098F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5.5.1 The `break`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038D6-705E-834E-AF03-64231E4AC2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Terminates nearest enclosing: </a:t>
            </a:r>
          </a:p>
          <a:p>
            <a:pPr lvl="1"/>
            <a:r>
              <a:rPr lang="en-US" dirty="0"/>
              <a:t>`while` </a:t>
            </a:r>
          </a:p>
          <a:p>
            <a:pPr lvl="1"/>
            <a:r>
              <a:rPr lang="en-US" dirty="0"/>
              <a:t>`do while`</a:t>
            </a:r>
          </a:p>
          <a:p>
            <a:pPr lvl="1"/>
            <a:r>
              <a:rPr lang="en-US" dirty="0"/>
              <a:t>`for`</a:t>
            </a:r>
          </a:p>
          <a:p>
            <a:pPr lvl="1"/>
            <a:r>
              <a:rPr lang="en-US" dirty="0"/>
              <a:t>`switch`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50EA3-9509-ED4E-84ED-710DE80D67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cin</a:t>
            </a:r>
            <a:r>
              <a:rPr lang="en-US" dirty="0"/>
              <a:t> </a:t>
            </a:r>
            <a:r>
              <a:rPr lang="en-US" b="1" dirty="0"/>
              <a:t>&gt;&gt;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word</a:t>
            </a:r>
            <a:r>
              <a:rPr lang="en-US" dirty="0"/>
              <a:t>) { </a:t>
            </a:r>
          </a:p>
          <a:p>
            <a:r>
              <a:rPr lang="en-US" b="1" dirty="0"/>
              <a:t>	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word</a:t>
            </a:r>
            <a:r>
              <a:rPr lang="en-US" dirty="0"/>
              <a:t> </a:t>
            </a:r>
            <a:r>
              <a:rPr lang="en-US" b="1" dirty="0"/>
              <a:t>==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prev_word</a:t>
            </a:r>
            <a:r>
              <a:rPr lang="en-US" dirty="0"/>
              <a:t>) { </a:t>
            </a:r>
          </a:p>
          <a:p>
            <a:r>
              <a:rPr lang="en-US" dirty="0">
                <a:solidFill>
                  <a:srgbClr val="333333"/>
                </a:solidFill>
              </a:rPr>
              <a:t>		msg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word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 was</a:t>
            </a:r>
          </a:p>
          <a:p>
            <a:r>
              <a:rPr lang="en-US" dirty="0">
                <a:solidFill>
                  <a:srgbClr val="DD1144"/>
                </a:solidFill>
              </a:rPr>
              <a:t>			repeated!"</a:t>
            </a:r>
            <a:r>
              <a:rPr lang="en-US" dirty="0"/>
              <a:t>; </a:t>
            </a:r>
          </a:p>
          <a:p>
            <a:r>
              <a:rPr lang="en-US" b="1" dirty="0"/>
              <a:t>		break</a:t>
            </a:r>
            <a:r>
              <a:rPr lang="en-US" dirty="0"/>
              <a:t>; </a:t>
            </a:r>
          </a:p>
          <a:p>
            <a:r>
              <a:rPr lang="en-US" dirty="0"/>
              <a:t>	} 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prev_word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word</a:t>
            </a:r>
            <a:r>
              <a:rPr lang="en-US" dirty="0"/>
              <a:t>; </a:t>
            </a:r>
          </a:p>
          <a:p>
            <a:r>
              <a:rPr lang="en-US" dirty="0"/>
              <a:t>} </a:t>
            </a:r>
          </a:p>
          <a:p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msg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/>
              <a:t>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844675-0017-524C-839C-1D5E769176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5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F1DE-437E-9C4A-B333-26F88689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5.5.2 The `continue`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04279-00E5-0D42-8E5A-C49DB054D0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Terminates current iteration</a:t>
            </a:r>
          </a:p>
          <a:p>
            <a:r>
              <a:rPr lang="en-US" i="1" dirty="0"/>
              <a:t>Continues</a:t>
            </a:r>
            <a:r>
              <a:rPr lang="en-US" dirty="0"/>
              <a:t> to next iteration of:</a:t>
            </a:r>
          </a:p>
          <a:p>
            <a:pPr lvl="1"/>
            <a:r>
              <a:rPr lang="en-US" dirty="0"/>
              <a:t>`while`</a:t>
            </a:r>
          </a:p>
          <a:p>
            <a:pPr lvl="1"/>
            <a:r>
              <a:rPr lang="en-US" dirty="0"/>
              <a:t>`do while`</a:t>
            </a:r>
          </a:p>
          <a:p>
            <a:pPr lvl="1"/>
            <a:r>
              <a:rPr lang="en-US" dirty="0"/>
              <a:t>`for`</a:t>
            </a:r>
          </a:p>
          <a:p>
            <a:r>
              <a:rPr lang="en-US" dirty="0"/>
              <a:t>In nested loop, only affects nearest enclosing loop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8A568-8C4D-754C-93E8-6300D02955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buf</a:t>
            </a:r>
            <a:r>
              <a:rPr lang="en-US" dirty="0"/>
              <a:t>; </a:t>
            </a:r>
          </a:p>
          <a:p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cin</a:t>
            </a:r>
            <a:r>
              <a:rPr lang="en-US" dirty="0"/>
              <a:t> </a:t>
            </a:r>
            <a:r>
              <a:rPr lang="en-US" b="1" dirty="0"/>
              <a:t>&gt;&gt;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buf</a:t>
            </a:r>
            <a:r>
              <a:rPr lang="en-US" dirty="0"/>
              <a:t> </a:t>
            </a:r>
            <a:r>
              <a:rPr lang="en-US" b="1" dirty="0"/>
              <a:t>&amp;&amp;</a:t>
            </a:r>
            <a:r>
              <a:rPr lang="en-US" dirty="0"/>
              <a:t> </a:t>
            </a:r>
            <a:r>
              <a:rPr lang="en-US" b="1" dirty="0"/>
              <a:t>!</a:t>
            </a:r>
            <a:r>
              <a:rPr lang="en-US" dirty="0" err="1">
                <a:solidFill>
                  <a:srgbClr val="333333"/>
                </a:solidFill>
              </a:rPr>
              <a:t>buf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empty</a:t>
            </a:r>
            <a:r>
              <a:rPr lang="en-US" dirty="0"/>
              <a:t>()) { </a:t>
            </a:r>
          </a:p>
          <a:p>
            <a:r>
              <a:rPr lang="en-US" b="1" dirty="0"/>
              <a:t>	if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buf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]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'_’</a:t>
            </a:r>
            <a:r>
              <a:rPr lang="en-US" dirty="0"/>
              <a:t>) </a:t>
            </a:r>
          </a:p>
          <a:p>
            <a:r>
              <a:rPr lang="en-US" b="1" dirty="0"/>
              <a:t>		continue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get another 				input</a:t>
            </a:r>
            <a:r>
              <a:rPr lang="en-US" dirty="0"/>
              <a:t> </a:t>
            </a:r>
          </a:p>
          <a:p>
            <a:r>
              <a:rPr lang="en-US" i="1" dirty="0">
                <a:solidFill>
                  <a:srgbClr val="999988"/>
                </a:solidFill>
              </a:rPr>
              <a:t>	// still here?</a:t>
            </a:r>
            <a:r>
              <a:rPr lang="en-US" dirty="0"/>
              <a:t> </a:t>
            </a:r>
          </a:p>
          <a:p>
            <a:r>
              <a:rPr lang="en-US" i="1" dirty="0">
                <a:solidFill>
                  <a:srgbClr val="999988"/>
                </a:solidFill>
              </a:rPr>
              <a:t>	// the input starts with an 			underscore</a:t>
            </a:r>
            <a:r>
              <a:rPr lang="en-US" dirty="0"/>
              <a:t> </a:t>
            </a:r>
          </a:p>
          <a:p>
            <a:r>
              <a:rPr lang="en-US" i="1" dirty="0">
                <a:solidFill>
                  <a:srgbClr val="999988"/>
                </a:solidFill>
              </a:rPr>
              <a:t>	// process </a:t>
            </a:r>
            <a:r>
              <a:rPr lang="en-US" i="1" dirty="0" err="1">
                <a:solidFill>
                  <a:srgbClr val="999988"/>
                </a:solidFill>
              </a:rPr>
              <a:t>buf</a:t>
            </a:r>
            <a:endParaRPr lang="en-US" i="1" dirty="0">
              <a:solidFill>
                <a:srgbClr val="999988"/>
              </a:solidFill>
            </a:endParaRP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D962C9-7E0B-064F-9BB5-F3255FA97C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2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F544-8F2D-604D-ADE7-F5861A28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5.5.3 The `</a:t>
            </a:r>
            <a:r>
              <a:rPr lang="en-US" dirty="0" err="1"/>
              <a:t>goto</a:t>
            </a:r>
            <a:r>
              <a:rPr lang="en-US" dirty="0"/>
              <a:t>`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023ED-83BC-854D-A542-C10F93DBE6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book says don’t use them.</a:t>
            </a:r>
          </a:p>
          <a:p>
            <a:pPr lvl="1"/>
            <a:r>
              <a:rPr lang="en-US" dirty="0"/>
              <a:t>(we’ll look at what they are)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98E8A-FA31-1F4B-8123-3A458CFE8D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848B21-0BFF-4B4F-9257-BED295B2FD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0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indoor, sitting, table, laptop&#10;&#10;Description automatically generated">
            <a:extLst>
              <a:ext uri="{FF2B5EF4-FFF2-40B4-BE49-F238E27FC236}">
                <a16:creationId xmlns:a16="http://schemas.microsoft.com/office/drawing/2014/main" id="{411D310E-9D58-A64E-A731-118878B50B9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ABF7D-AA20-C342-A9ED-8F9A9540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Farore’s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Wind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737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F544-8F2D-604D-ADE7-F5861A28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5.5.3 The `</a:t>
            </a:r>
            <a:r>
              <a:rPr lang="en-US" dirty="0" err="1"/>
              <a:t>goto</a:t>
            </a:r>
            <a:r>
              <a:rPr lang="en-US" dirty="0"/>
              <a:t>`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023ED-83BC-854D-A542-C10F93DBE6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book says don’t use them.</a:t>
            </a:r>
          </a:p>
          <a:p>
            <a:pPr lvl="1"/>
            <a:r>
              <a:rPr lang="en-US" dirty="0"/>
              <a:t>(we’ll look at what they are)</a:t>
            </a:r>
          </a:p>
          <a:p>
            <a:r>
              <a:rPr lang="en-US" dirty="0"/>
              <a:t>Create “labeled statement”</a:t>
            </a:r>
          </a:p>
          <a:p>
            <a:pPr lvl="1"/>
            <a:r>
              <a:rPr lang="en-US" dirty="0"/>
              <a:t>then jump to it.</a:t>
            </a:r>
          </a:p>
          <a:p>
            <a:pPr lvl="1"/>
            <a:r>
              <a:rPr lang="en-US" dirty="0"/>
              <a:t>(some intricacies…)</a:t>
            </a:r>
          </a:p>
          <a:p>
            <a:pPr lvl="2"/>
            <a:r>
              <a:rPr lang="en-US" dirty="0"/>
              <a:t>(can’t jump </a:t>
            </a:r>
            <a:r>
              <a:rPr lang="en-US" i="1" dirty="0"/>
              <a:t>over</a:t>
            </a:r>
            <a:r>
              <a:rPr lang="en-US" dirty="0"/>
              <a:t> initialized variable)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98E8A-FA31-1F4B-8123-3A458CFE8D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begin: </a:t>
            </a:r>
          </a:p>
          <a:p>
            <a:r>
              <a:rPr lang="en-US" b="1" dirty="0">
                <a:solidFill>
                  <a:srgbClr val="445588"/>
                </a:solidFill>
              </a:rPr>
              <a:t>	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sz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get_size</a:t>
            </a:r>
            <a:r>
              <a:rPr lang="en-US" dirty="0"/>
              <a:t>();</a:t>
            </a:r>
          </a:p>
          <a:p>
            <a:r>
              <a:rPr lang="en-US" b="1" dirty="0"/>
              <a:t>	if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sz</a:t>
            </a:r>
            <a:r>
              <a:rPr lang="en-US" dirty="0"/>
              <a:t> </a:t>
            </a:r>
            <a:r>
              <a:rPr lang="en-US" b="1" dirty="0"/>
              <a:t>&lt;=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b="1" dirty="0" err="1"/>
              <a:t>goto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begin</a:t>
            </a:r>
            <a:r>
              <a:rPr lang="en-US" dirty="0"/>
              <a:t>; </a:t>
            </a:r>
          </a:p>
          <a:p>
            <a:r>
              <a:rPr lang="en-US" dirty="0"/>
              <a:t>	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848B21-0BFF-4B4F-9257-BED295B2FD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5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E896-B5BB-3349-A5CD-9D2618483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5.6 `try` Blocks and Exception</a:t>
            </a:r>
            <a:br>
              <a:rPr lang="en-US" dirty="0"/>
            </a:br>
            <a:r>
              <a:rPr lang="en-US" dirty="0"/>
              <a:t>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F9EDA-8248-064E-8467-2CE700B9B0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We’re going to skip…</a:t>
            </a:r>
          </a:p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run-time anomalies</a:t>
            </a:r>
          </a:p>
          <a:p>
            <a:pPr lvl="1"/>
            <a:r>
              <a:rPr lang="en-US" dirty="0"/>
              <a:t>“throw” an exception</a:t>
            </a:r>
          </a:p>
          <a:p>
            <a:r>
              <a:rPr lang="en-US" dirty="0"/>
              <a:t>Handler</a:t>
            </a:r>
          </a:p>
          <a:p>
            <a:pPr lvl="1"/>
            <a:r>
              <a:rPr lang="en-US" dirty="0"/>
              <a:t>“catches” the exception</a:t>
            </a:r>
          </a:p>
          <a:p>
            <a:r>
              <a:rPr lang="en-US" dirty="0"/>
              <a:t>”Try” to run the program, “catch” runtime anomalies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373D7-0BB4-1642-8825-1A8499D90B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BAB7E5-8303-0648-9291-B82050412C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B1C6-3B77-6B4F-930F-B2635433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we learned about: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7EF8E-3822-2042-9C46-64BC86BA71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Null statements / empty block</a:t>
            </a:r>
          </a:p>
          <a:p>
            <a:r>
              <a:rPr lang="en-US" dirty="0"/>
              <a:t>Nested `if else` and dangling `else`s</a:t>
            </a:r>
          </a:p>
          <a:p>
            <a:r>
              <a:rPr lang="en-US" dirty="0"/>
              <a:t>`switch` statement</a:t>
            </a:r>
          </a:p>
          <a:p>
            <a:r>
              <a:rPr lang="en-US" dirty="0"/>
              <a:t>`do while` statement</a:t>
            </a:r>
          </a:p>
          <a:p>
            <a:r>
              <a:rPr lang="en-US" dirty="0"/>
              <a:t>jump statements</a:t>
            </a:r>
          </a:p>
          <a:p>
            <a:pPr lvl="1"/>
            <a:r>
              <a:rPr lang="en-US" dirty="0"/>
              <a:t>`break`, `continue`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3855BA-1A39-F144-A310-DF99077FF2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D7822E-A02F-514B-8E1E-85BE629591EB}"/>
              </a:ext>
            </a:extLst>
          </p:cNvPr>
          <p:cNvSpPr txBox="1">
            <a:spLocks/>
          </p:cNvSpPr>
          <p:nvPr/>
        </p:nvSpPr>
        <p:spPr>
          <a:xfrm>
            <a:off x="6172202" y="1807460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time:</a:t>
            </a:r>
          </a:p>
          <a:p>
            <a:pPr lvl="1"/>
            <a:r>
              <a:rPr lang="en-US" dirty="0"/>
              <a:t>First half of Chapter 6 – Functions</a:t>
            </a:r>
          </a:p>
          <a:p>
            <a:pPr lvl="2"/>
            <a:r>
              <a:rPr lang="en-US" dirty="0"/>
              <a:t>Chapter 6.1 – 6.3</a:t>
            </a:r>
          </a:p>
          <a:p>
            <a:pPr lvl="2"/>
            <a:r>
              <a:rPr lang="en-US" dirty="0"/>
              <a:t>pp. 201 – 230</a:t>
            </a:r>
          </a:p>
          <a:p>
            <a:r>
              <a:rPr lang="en-US" dirty="0"/>
              <a:t>Have a good week!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1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E02E-DCE7-9440-9C96-B73413E0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180F6-13C5-B649-9841-A1AF90D86C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Precedence and associativity</a:t>
            </a:r>
          </a:p>
          <a:p>
            <a:r>
              <a:rPr lang="en-US" dirty="0"/>
              <a:t>Order of evaluation</a:t>
            </a:r>
          </a:p>
          <a:p>
            <a:pPr lvl="1"/>
            <a:r>
              <a:rPr lang="en-US" dirty="0"/>
              <a:t>short-circuit AND and OR</a:t>
            </a:r>
          </a:p>
          <a:p>
            <a:pPr lvl="1"/>
            <a:r>
              <a:rPr lang="en-US" dirty="0"/>
              <a:t>comma operator</a:t>
            </a:r>
          </a:p>
          <a:p>
            <a:r>
              <a:rPr lang="en-US" dirty="0"/>
              <a:t>Prefix vs postfix increment</a:t>
            </a:r>
          </a:p>
          <a:p>
            <a:r>
              <a:rPr lang="en-US" dirty="0"/>
              <a:t>The conditional ( ? : ) operator</a:t>
            </a:r>
          </a:p>
          <a:p>
            <a:r>
              <a:rPr lang="en-US" dirty="0" err="1"/>
              <a:t>sizeof</a:t>
            </a:r>
            <a:r>
              <a:rPr lang="en-US" dirty="0"/>
              <a:t> operator</a:t>
            </a:r>
          </a:p>
          <a:p>
            <a:r>
              <a:rPr lang="en-US" dirty="0"/>
              <a:t>explicit type conversions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0916B-21E9-0147-8FF0-BF69B8CC8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rmAutofit/>
          </a:bodyPr>
          <a:lstStyle/>
          <a:p>
            <a:r>
              <a:rPr lang="en-US" dirty="0"/>
              <a:t>6 + 3 * 4 / 2 + 2</a:t>
            </a:r>
          </a:p>
          <a:p>
            <a:endParaRPr lang="en-US" dirty="0"/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; </a:t>
            </a:r>
          </a:p>
          <a:p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 "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b="1" dirty="0"/>
              <a:t>++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	undefined</a:t>
            </a:r>
          </a:p>
          <a:p>
            <a:endParaRPr lang="en-US" dirty="0"/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++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j = 1, </a:t>
            </a:r>
            <a:r>
              <a:rPr lang="en-US" i="1" dirty="0" err="1">
                <a:solidFill>
                  <a:srgbClr val="999988"/>
                </a:solidFill>
              </a:rPr>
              <a:t>i</a:t>
            </a:r>
            <a:r>
              <a:rPr lang="en-US" i="1" dirty="0">
                <a:solidFill>
                  <a:srgbClr val="999988"/>
                </a:solidFill>
              </a:rPr>
              <a:t> = 1</a:t>
            </a:r>
          </a:p>
          <a:p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b="1" dirty="0"/>
              <a:t>++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j = 1, </a:t>
            </a:r>
            <a:r>
              <a:rPr lang="en-US" i="1" dirty="0" err="1">
                <a:solidFill>
                  <a:srgbClr val="999988"/>
                </a:solidFill>
              </a:rPr>
              <a:t>i</a:t>
            </a:r>
            <a:r>
              <a:rPr lang="en-US" i="1" dirty="0">
                <a:solidFill>
                  <a:srgbClr val="999988"/>
                </a:solidFill>
              </a:rPr>
              <a:t> = 2</a:t>
            </a:r>
          </a:p>
          <a:p>
            <a:endParaRPr lang="en-US" dirty="0"/>
          </a:p>
          <a:p>
            <a:r>
              <a:rPr lang="en-US" dirty="0" err="1">
                <a:solidFill>
                  <a:srgbClr val="333333"/>
                </a:solidFill>
              </a:rPr>
              <a:t>cond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?</a:t>
            </a:r>
            <a:r>
              <a:rPr lang="en-US" dirty="0">
                <a:solidFill>
                  <a:srgbClr val="333333"/>
                </a:solidFill>
              </a:rPr>
              <a:t> expr1 : expr2; </a:t>
            </a:r>
          </a:p>
          <a:p>
            <a:endParaRPr lang="en-US" dirty="0"/>
          </a:p>
          <a:p>
            <a:r>
              <a:rPr lang="en-US" b="1" dirty="0" err="1"/>
              <a:t>sizeof</a:t>
            </a:r>
            <a:r>
              <a:rPr lang="en-US" dirty="0"/>
              <a:t>(</a:t>
            </a:r>
            <a:r>
              <a:rPr lang="en-US" b="1" dirty="0">
                <a:solidFill>
                  <a:srgbClr val="445588"/>
                </a:solidFill>
              </a:rPr>
              <a:t>char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guaranteed to be 1.</a:t>
            </a: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b="1" dirty="0">
                <a:solidFill>
                  <a:srgbClr val="445588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slope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	</a:t>
            </a:r>
            <a:r>
              <a:rPr lang="en-US" b="1" dirty="0" err="1"/>
              <a:t>static_cast</a:t>
            </a:r>
            <a:r>
              <a:rPr lang="en-US" b="1" dirty="0"/>
              <a:t>&lt;</a:t>
            </a:r>
            <a:r>
              <a:rPr lang="en-US" b="1" dirty="0">
                <a:solidFill>
                  <a:srgbClr val="445588"/>
                </a:solidFill>
              </a:rPr>
              <a:t>double</a:t>
            </a:r>
            <a:r>
              <a:rPr lang="en-US" b="1" dirty="0"/>
              <a:t>&gt;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) </a:t>
            </a:r>
            <a:r>
              <a:rPr lang="en-US" b="1" dirty="0"/>
              <a:t>/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; 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4C0288-58FA-6B4E-AD98-16CFCBA155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5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3CF5-F6A3-1E42-9F68-90A6461F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Simple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F6C09-966E-BB48-9D36-33D2AF9C38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Expression becomes </a:t>
            </a:r>
            <a:r>
              <a:rPr lang="en-US" i="1" dirty="0"/>
              <a:t>expression statement</a:t>
            </a:r>
            <a:r>
              <a:rPr lang="en-US" dirty="0"/>
              <a:t> when followed by a semicolon.</a:t>
            </a:r>
          </a:p>
          <a:p>
            <a:pPr lvl="1"/>
            <a:r>
              <a:rPr lang="en-US" dirty="0"/>
              <a:t>This causes the expression to be </a:t>
            </a:r>
            <a:r>
              <a:rPr lang="en-US" i="1" dirty="0"/>
              <a:t>evaluated</a:t>
            </a:r>
            <a:r>
              <a:rPr lang="en-US" dirty="0"/>
              <a:t> and the result discarded.</a:t>
            </a:r>
          </a:p>
          <a:p>
            <a:r>
              <a:rPr lang="en-US" dirty="0"/>
              <a:t>Null Statements</a:t>
            </a:r>
          </a:p>
          <a:p>
            <a:pPr lvl="1"/>
            <a:r>
              <a:rPr lang="en-US" dirty="0"/>
              <a:t>simplest statement</a:t>
            </a:r>
          </a:p>
          <a:p>
            <a:pPr lvl="1"/>
            <a:r>
              <a:rPr lang="en-US" dirty="0"/>
              <a:t>useful where statement required, but user doesn’t need 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F44C4-FF1A-DC45-B3CB-FA51D065A2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>
                <a:solidFill>
                  <a:srgbClr val="333333"/>
                </a:solidFill>
              </a:rPr>
              <a:t>ival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5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useless</a:t>
            </a:r>
            <a:r>
              <a:rPr lang="en-US" dirty="0"/>
              <a:t> </a:t>
            </a:r>
          </a:p>
          <a:p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ival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useful</a:t>
            </a:r>
          </a:p>
          <a:p>
            <a:endParaRPr lang="en-US" i="1" dirty="0">
              <a:solidFill>
                <a:srgbClr val="999988"/>
              </a:solidFill>
            </a:endParaRP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while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cin</a:t>
            </a:r>
            <a:r>
              <a:rPr lang="en-US" dirty="0"/>
              <a:t> </a:t>
            </a:r>
            <a:r>
              <a:rPr lang="en-US" b="1" dirty="0"/>
              <a:t>&gt;&gt;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</a:t>
            </a:r>
            <a:r>
              <a:rPr lang="en-US" dirty="0"/>
              <a:t> </a:t>
            </a:r>
            <a:r>
              <a:rPr lang="en-US" b="1" dirty="0"/>
              <a:t>&amp;&amp;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</a:t>
            </a:r>
            <a:r>
              <a:rPr lang="en-US" dirty="0"/>
              <a:t>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sought</a:t>
            </a:r>
            <a:r>
              <a:rPr lang="en-US" dirty="0"/>
              <a:t>) </a:t>
            </a:r>
          </a:p>
          <a:p>
            <a:r>
              <a:rPr lang="en-US" dirty="0"/>
              <a:t>	; </a:t>
            </a:r>
            <a:r>
              <a:rPr lang="en-US" i="1" dirty="0">
                <a:solidFill>
                  <a:srgbClr val="999988"/>
                </a:solidFill>
              </a:rPr>
              <a:t>// statement required</a:t>
            </a:r>
            <a:r>
              <a:rPr lang="en-US" dirty="0"/>
              <a:t> </a:t>
            </a:r>
          </a:p>
          <a:p>
            <a:r>
              <a:rPr lang="en-US" i="1" dirty="0">
                <a:solidFill>
                  <a:srgbClr val="999988"/>
                </a:solidFill>
              </a:rPr>
              <a:t>// while does all the work.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093EAA-9AB0-5E42-96B7-493FE07BC3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7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7DC3-9B15-4E46-92F2-5250145C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Simple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BF85C-42D5-3D45-BAE8-1401D4D6A9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Beware of missing or extraneous semicolons</a:t>
            </a:r>
          </a:p>
          <a:p>
            <a:r>
              <a:rPr lang="en-US" dirty="0"/>
              <a:t>Compound statements (blocks)</a:t>
            </a:r>
          </a:p>
          <a:p>
            <a:pPr lvl="1"/>
            <a:r>
              <a:rPr lang="en-US" dirty="0"/>
              <a:t>Curly braces { }, form a scope</a:t>
            </a:r>
          </a:p>
          <a:p>
            <a:pPr lvl="1"/>
            <a:r>
              <a:rPr lang="en-US" dirty="0"/>
              <a:t>Treated as a single statement</a:t>
            </a:r>
          </a:p>
          <a:p>
            <a:pPr lvl="1"/>
            <a:r>
              <a:rPr lang="en-US" dirty="0"/>
              <a:t>Note, no semicolon after</a:t>
            </a:r>
          </a:p>
          <a:p>
            <a:pPr lvl="1"/>
            <a:r>
              <a:rPr lang="en-US" dirty="0"/>
              <a:t>Empty blocks ok!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1AFD4-BE2F-6841-AD52-7D1EA9ED33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>
                <a:solidFill>
                  <a:srgbClr val="333333"/>
                </a:solidFill>
              </a:rPr>
              <a:t>ival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=</a:t>
            </a:r>
            <a:r>
              <a:rPr lang="en-US" dirty="0">
                <a:solidFill>
                  <a:srgbClr val="333333"/>
                </a:solidFill>
              </a:rPr>
              <a:t> v1 </a:t>
            </a:r>
            <a:r>
              <a:rPr lang="en-US" b="1" dirty="0">
                <a:solidFill>
                  <a:srgbClr val="333333"/>
                </a:solidFill>
              </a:rPr>
              <a:t>+</a:t>
            </a:r>
            <a:r>
              <a:rPr lang="en-US" dirty="0">
                <a:solidFill>
                  <a:srgbClr val="333333"/>
                </a:solidFill>
              </a:rPr>
              <a:t> v2;; </a:t>
            </a:r>
            <a:r>
              <a:rPr lang="en-US" i="1" dirty="0">
                <a:solidFill>
                  <a:srgbClr val="999988"/>
                </a:solidFill>
              </a:rPr>
              <a:t>// ok... null 	statement</a:t>
            </a:r>
            <a:r>
              <a:rPr lang="en-US" dirty="0">
                <a:solidFill>
                  <a:srgbClr val="333333"/>
                </a:solidFill>
              </a:rPr>
              <a:t> </a:t>
            </a:r>
          </a:p>
          <a:p>
            <a:br>
              <a:rPr lang="en-US" dirty="0">
                <a:solidFill>
                  <a:srgbClr val="333333"/>
                </a:solidFill>
              </a:rPr>
            </a:br>
            <a:endParaRPr lang="en-US" dirty="0">
              <a:solidFill>
                <a:srgbClr val="333333"/>
              </a:solidFill>
            </a:endParaRPr>
          </a:p>
          <a:p>
            <a:r>
              <a:rPr lang="en-US" i="1" dirty="0">
                <a:solidFill>
                  <a:srgbClr val="999988"/>
                </a:solidFill>
              </a:rPr>
              <a:t>// disaster!</a:t>
            </a:r>
            <a:r>
              <a:rPr lang="en-US" dirty="0"/>
              <a:t> </a:t>
            </a:r>
          </a:p>
          <a:p>
            <a:r>
              <a:rPr lang="en-US" i="1" dirty="0">
                <a:solidFill>
                  <a:srgbClr val="999988"/>
                </a:solidFill>
              </a:rPr>
              <a:t>// extra semicolon, ++</a:t>
            </a:r>
            <a:r>
              <a:rPr lang="en-US" i="1" dirty="0" err="1">
                <a:solidFill>
                  <a:srgbClr val="999988"/>
                </a:solidFill>
              </a:rPr>
              <a:t>iter</a:t>
            </a:r>
            <a:r>
              <a:rPr lang="en-US" i="1" dirty="0">
                <a:solidFill>
                  <a:srgbClr val="999988"/>
                </a:solidFill>
              </a:rPr>
              <a:t> is not in 	loop</a:t>
            </a:r>
            <a:r>
              <a:rPr lang="en-US" dirty="0"/>
              <a:t> </a:t>
            </a:r>
          </a:p>
          <a:p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iter</a:t>
            </a:r>
            <a:r>
              <a:rPr lang="en-US" dirty="0"/>
              <a:t>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svec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end</a:t>
            </a:r>
            <a:r>
              <a:rPr lang="en-US" dirty="0"/>
              <a:t>()) ;</a:t>
            </a:r>
          </a:p>
          <a:p>
            <a:r>
              <a:rPr lang="en-US" b="1" dirty="0"/>
              <a:t>	++</a:t>
            </a:r>
            <a:r>
              <a:rPr lang="en-US" dirty="0" err="1">
                <a:solidFill>
                  <a:srgbClr val="333333"/>
                </a:solidFill>
              </a:rPr>
              <a:t>iter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val</a:t>
            </a:r>
            <a:r>
              <a:rPr lang="en-US" dirty="0"/>
              <a:t> </a:t>
            </a:r>
            <a:r>
              <a:rPr lang="en-US" b="1" dirty="0"/>
              <a:t>&lt;=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) { </a:t>
            </a:r>
          </a:p>
          <a:p>
            <a:r>
              <a:rPr lang="en-US" dirty="0">
                <a:solidFill>
                  <a:srgbClr val="333333"/>
                </a:solidFill>
              </a:rPr>
              <a:t>	sum</a:t>
            </a:r>
            <a:r>
              <a:rPr lang="en-US" dirty="0"/>
              <a:t> </a:t>
            </a:r>
            <a:r>
              <a:rPr lang="en-US" b="1" dirty="0"/>
              <a:t>+=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val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b="1" dirty="0"/>
              <a:t>++</a:t>
            </a:r>
            <a:r>
              <a:rPr lang="en-US" dirty="0" err="1">
                <a:solidFill>
                  <a:srgbClr val="333333"/>
                </a:solidFill>
              </a:rPr>
              <a:t>val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507D80-DD87-3D44-8BE5-DDD4B1F1F3E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5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AE25-6546-204F-A2AA-68B02FD2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Statement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6DC75-EC01-9645-B154-B500D4C6D2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 define variables in control structure</a:t>
            </a:r>
          </a:p>
          <a:p>
            <a:pPr lvl="1"/>
            <a:r>
              <a:rPr lang="en-US" dirty="0"/>
              <a:t>out of scope after statement ends</a:t>
            </a:r>
          </a:p>
          <a:p>
            <a:pPr lvl="1"/>
            <a:r>
              <a:rPr lang="en-US" dirty="0"/>
              <a:t>define outside of statement to access it later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7AE96-B9B8-A343-A5E2-DA0A53E7D5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get_num</a:t>
            </a:r>
            <a:r>
              <a:rPr lang="en-US" dirty="0"/>
              <a:t>()) 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/>
              <a:t>;</a:t>
            </a:r>
          </a:p>
          <a:p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error: </a:t>
            </a:r>
            <a:r>
              <a:rPr lang="en-US" i="1" dirty="0" err="1">
                <a:solidFill>
                  <a:srgbClr val="999988"/>
                </a:solidFill>
              </a:rPr>
              <a:t>i</a:t>
            </a:r>
            <a:r>
              <a:rPr lang="en-US" i="1" dirty="0">
                <a:solidFill>
                  <a:srgbClr val="999988"/>
                </a:solidFill>
              </a:rPr>
              <a:t> not accessible 	outside loop</a:t>
            </a: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i="1" dirty="0">
                <a:solidFill>
                  <a:srgbClr val="999988"/>
                </a:solidFill>
              </a:rPr>
              <a:t>// find the first negative element</a:t>
            </a:r>
            <a:r>
              <a:rPr lang="en-US" dirty="0"/>
              <a:t> </a:t>
            </a:r>
            <a:r>
              <a:rPr lang="en-US" b="1" dirty="0"/>
              <a:t>auto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v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begin</a:t>
            </a:r>
            <a:r>
              <a:rPr lang="en-US" dirty="0"/>
              <a:t>(); </a:t>
            </a:r>
          </a:p>
          <a:p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v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end</a:t>
            </a:r>
            <a:r>
              <a:rPr lang="en-US" dirty="0"/>
              <a:t>() </a:t>
            </a:r>
            <a:r>
              <a:rPr lang="en-US" b="1" dirty="0"/>
              <a:t>&amp;&amp;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 </a:t>
            </a:r>
            <a:r>
              <a:rPr lang="en-US" b="1" dirty="0"/>
              <a:t>&gt;=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) 	</a:t>
            </a:r>
            <a:r>
              <a:rPr lang="en-US" b="1" dirty="0"/>
              <a:t>++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; </a:t>
            </a:r>
          </a:p>
          <a:p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 </a:t>
            </a:r>
            <a:r>
              <a:rPr lang="en-US" b="1" dirty="0"/>
              <a:t>==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v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end</a:t>
            </a:r>
            <a:r>
              <a:rPr lang="en-US" dirty="0"/>
              <a:t>()) </a:t>
            </a:r>
          </a:p>
          <a:p>
            <a:r>
              <a:rPr lang="en-US" i="1" dirty="0">
                <a:solidFill>
                  <a:srgbClr val="999988"/>
                </a:solidFill>
              </a:rPr>
              <a:t>	// we know all elements in v are 	&gt;= 0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538D1E-D047-3D4D-B511-BCD5CE2254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4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87D9A-D771-BC42-92EF-CBAB257D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96F9D-EB90-BA46-AEBB-F92F5CF2ED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`if`  and `if else` Statements</a:t>
            </a:r>
          </a:p>
          <a:p>
            <a:pPr lvl="1"/>
            <a:r>
              <a:rPr lang="en-US" dirty="0"/>
              <a:t>condition must be in parentheses!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08F26-A3BC-1E4D-B0A7-255033D589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condition</a:t>
            </a:r>
            <a:r>
              <a:rPr lang="en-US" dirty="0"/>
              <a:t>) </a:t>
            </a:r>
          </a:p>
          <a:p>
            <a:r>
              <a:rPr lang="en-US" dirty="0">
                <a:solidFill>
                  <a:srgbClr val="333333"/>
                </a:solidFill>
              </a:rPr>
              <a:t>	statement</a:t>
            </a:r>
            <a:r>
              <a:rPr lang="en-US" dirty="0"/>
              <a:t> </a:t>
            </a:r>
          </a:p>
          <a:p>
            <a:endParaRPr lang="en-US" b="1" dirty="0"/>
          </a:p>
          <a:p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condition</a:t>
            </a:r>
            <a:r>
              <a:rPr lang="en-US" dirty="0"/>
              <a:t>) </a:t>
            </a:r>
          </a:p>
          <a:p>
            <a:r>
              <a:rPr lang="en-US" dirty="0">
                <a:solidFill>
                  <a:srgbClr val="333333"/>
                </a:solidFill>
              </a:rPr>
              <a:t>	statement1</a:t>
            </a:r>
            <a:r>
              <a:rPr lang="en-US" dirty="0"/>
              <a:t> </a:t>
            </a:r>
          </a:p>
          <a:p>
            <a:r>
              <a:rPr lang="en-US" b="1" dirty="0"/>
              <a:t>else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	statement2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scores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{</a:t>
            </a:r>
            <a:r>
              <a:rPr lang="en-US" dirty="0">
                <a:solidFill>
                  <a:srgbClr val="DD1144"/>
                </a:solidFill>
              </a:rPr>
              <a:t>"F"</a:t>
            </a:r>
            <a:r>
              <a:rPr lang="en-US" dirty="0"/>
              <a:t>, 	</a:t>
            </a:r>
            <a:r>
              <a:rPr lang="en-US" dirty="0">
                <a:solidFill>
                  <a:srgbClr val="DD1144"/>
                </a:solidFill>
              </a:rPr>
              <a:t>"D"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"C"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"B"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"A"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"A++"</a:t>
            </a:r>
            <a:r>
              <a:rPr lang="en-US" dirty="0"/>
              <a:t>}; </a:t>
            </a:r>
          </a:p>
          <a:p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&lt;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60</a:t>
            </a:r>
            <a:r>
              <a:rPr lang="en-US" dirty="0"/>
              <a:t>) 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scores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]; </a:t>
            </a:r>
          </a:p>
          <a:p>
            <a:r>
              <a:rPr lang="en-US" b="1" dirty="0"/>
              <a:t>else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scores</a:t>
            </a:r>
            <a:r>
              <a:rPr lang="en-US" dirty="0"/>
              <a:t>[(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-</a:t>
            </a:r>
            <a:r>
              <a:rPr lang="en-US" dirty="0"/>
              <a:t> 	</a:t>
            </a:r>
            <a:r>
              <a:rPr lang="en-US" dirty="0">
                <a:solidFill>
                  <a:srgbClr val="009999"/>
                </a:solidFill>
              </a:rPr>
              <a:t>50</a:t>
            </a:r>
            <a:r>
              <a:rPr lang="en-US" dirty="0"/>
              <a:t>)</a:t>
            </a:r>
            <a:r>
              <a:rPr lang="en-US" b="1" dirty="0"/>
              <a:t>/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];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4FBCF0-CFB5-254B-8169-2ECB554D7F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1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FDBF-04B9-164B-A099-81725E9D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`if` Statements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56AA6-DCAC-D34F-82C1-3E41A38DE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i="1" dirty="0">
                <a:solidFill>
                  <a:srgbClr val="999988"/>
                </a:solidFill>
              </a:rPr>
              <a:t>// add + or –</a:t>
            </a:r>
            <a:r>
              <a:rPr lang="en-US" dirty="0"/>
              <a:t> </a:t>
            </a:r>
          </a:p>
          <a:p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%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 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7</a:t>
            </a:r>
            <a:r>
              <a:rPr lang="en-US" dirty="0"/>
              <a:t>) 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 </a:t>
            </a:r>
            <a:r>
              <a:rPr lang="en-US" b="1" dirty="0"/>
              <a:t>+=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'+’</a:t>
            </a:r>
            <a:r>
              <a:rPr lang="en-US" dirty="0"/>
              <a:t>; </a:t>
            </a:r>
          </a:p>
          <a:p>
            <a:r>
              <a:rPr lang="en-US" b="1" dirty="0"/>
              <a:t>else</a:t>
            </a: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%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 </a:t>
            </a:r>
            <a:r>
              <a:rPr lang="en-US" b="1" dirty="0"/>
              <a:t>&lt;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3</a:t>
            </a:r>
            <a:r>
              <a:rPr lang="en-US" dirty="0"/>
              <a:t>) 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 </a:t>
            </a:r>
            <a:r>
              <a:rPr lang="en-US" b="1" dirty="0"/>
              <a:t>+=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'-'</a:t>
            </a:r>
            <a:r>
              <a:rPr lang="en-US" dirty="0"/>
              <a:t>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A1DEB5-5C9B-3748-88D9-FE6A2BC2CE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93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DCF9-F38D-F946-A431-AE537D62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`if` Statements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39CFC-8AD7-1242-AC48-D1776AAB9F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;</a:t>
            </a:r>
          </a:p>
          <a:p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&lt;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60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scores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];</a:t>
            </a:r>
          </a:p>
          <a:p>
            <a:r>
              <a:rPr lang="en-US" b="1" dirty="0"/>
              <a:t>else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scores</a:t>
            </a:r>
            <a:r>
              <a:rPr lang="en-US" dirty="0"/>
              <a:t>[(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-</a:t>
            </a:r>
            <a:r>
              <a:rPr lang="en-US" dirty="0"/>
              <a:t> 		</a:t>
            </a:r>
            <a:r>
              <a:rPr lang="en-US" dirty="0">
                <a:solidFill>
                  <a:srgbClr val="009999"/>
                </a:solidFill>
              </a:rPr>
              <a:t>50</a:t>
            </a:r>
            <a:r>
              <a:rPr lang="en-US" dirty="0"/>
              <a:t>)</a:t>
            </a:r>
            <a:r>
              <a:rPr lang="en-US" b="1" dirty="0"/>
              <a:t>/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]; </a:t>
            </a:r>
          </a:p>
          <a:p>
            <a:r>
              <a:rPr lang="en-US" b="1" dirty="0"/>
              <a:t>	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100</a:t>
            </a:r>
            <a:r>
              <a:rPr lang="en-US" dirty="0"/>
              <a:t>) </a:t>
            </a:r>
          </a:p>
          <a:p>
            <a:r>
              <a:rPr lang="en-US" b="1" dirty="0"/>
              <a:t>		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%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 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7</a:t>
            </a:r>
            <a:r>
              <a:rPr lang="en-US" dirty="0"/>
              <a:t>) </a:t>
            </a:r>
          </a:p>
          <a:p>
            <a:r>
              <a:rPr lang="en-US" dirty="0">
                <a:solidFill>
                  <a:srgbClr val="333333"/>
                </a:solidFill>
              </a:rPr>
              <a:t>			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 </a:t>
            </a:r>
            <a:r>
              <a:rPr lang="en-US" b="1" dirty="0"/>
              <a:t>+=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'+’</a:t>
            </a:r>
            <a:r>
              <a:rPr lang="en-US" dirty="0"/>
              <a:t>; </a:t>
            </a:r>
          </a:p>
          <a:p>
            <a:r>
              <a:rPr lang="en-US" b="1" dirty="0"/>
              <a:t>		else</a:t>
            </a: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%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 </a:t>
            </a:r>
            <a:r>
              <a:rPr lang="en-US" b="1" dirty="0"/>
              <a:t>&lt;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3</a:t>
            </a:r>
            <a:r>
              <a:rPr lang="en-US" dirty="0"/>
              <a:t>) 				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 </a:t>
            </a:r>
            <a:r>
              <a:rPr lang="en-US" b="1" dirty="0"/>
              <a:t>+=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'-’</a:t>
            </a:r>
            <a:r>
              <a:rPr lang="en-US" dirty="0"/>
              <a:t>;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A7FDBB-2B64-1940-A8A8-30C65524E4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29250E7-A4FD-AA4F-91EF-3BDD5B9599DE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;</a:t>
            </a:r>
          </a:p>
          <a:p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&lt;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60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scores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];</a:t>
            </a:r>
          </a:p>
          <a:p>
            <a:r>
              <a:rPr lang="en-US" b="1" dirty="0"/>
              <a:t>else</a:t>
            </a:r>
            <a:r>
              <a:rPr lang="en-US" dirty="0"/>
              <a:t> { 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scores</a:t>
            </a:r>
            <a:r>
              <a:rPr lang="en-US" dirty="0"/>
              <a:t>[(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-</a:t>
            </a:r>
            <a:r>
              <a:rPr lang="en-US" dirty="0"/>
              <a:t> 		</a:t>
            </a:r>
            <a:r>
              <a:rPr lang="en-US" dirty="0">
                <a:solidFill>
                  <a:srgbClr val="009999"/>
                </a:solidFill>
              </a:rPr>
              <a:t>50</a:t>
            </a:r>
            <a:r>
              <a:rPr lang="en-US" dirty="0"/>
              <a:t>)</a:t>
            </a:r>
            <a:r>
              <a:rPr lang="en-US" b="1" dirty="0"/>
              <a:t>/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]; </a:t>
            </a:r>
          </a:p>
          <a:p>
            <a:r>
              <a:rPr lang="en-US" b="1" dirty="0"/>
              <a:t>	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100</a:t>
            </a:r>
            <a:r>
              <a:rPr lang="en-US" dirty="0"/>
              <a:t>) </a:t>
            </a:r>
          </a:p>
          <a:p>
            <a:r>
              <a:rPr lang="en-US" b="1" dirty="0"/>
              <a:t>		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%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 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7</a:t>
            </a:r>
            <a:r>
              <a:rPr lang="en-US" dirty="0"/>
              <a:t>) </a:t>
            </a:r>
          </a:p>
          <a:p>
            <a:r>
              <a:rPr lang="en-US" dirty="0">
                <a:solidFill>
                  <a:srgbClr val="333333"/>
                </a:solidFill>
              </a:rPr>
              <a:t>			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 </a:t>
            </a:r>
            <a:r>
              <a:rPr lang="en-US" b="1" dirty="0"/>
              <a:t>+=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'+’</a:t>
            </a:r>
            <a:r>
              <a:rPr lang="en-US" dirty="0"/>
              <a:t>; </a:t>
            </a:r>
          </a:p>
          <a:p>
            <a:r>
              <a:rPr lang="en-US" b="1" dirty="0"/>
              <a:t>		else</a:t>
            </a: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%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 </a:t>
            </a:r>
            <a:r>
              <a:rPr lang="en-US" b="1" dirty="0"/>
              <a:t>&lt;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3</a:t>
            </a:r>
            <a:r>
              <a:rPr lang="en-US" dirty="0"/>
              <a:t>) 				</a:t>
            </a:r>
            <a:r>
              <a:rPr lang="en-US" dirty="0" err="1">
                <a:solidFill>
                  <a:srgbClr val="333333"/>
                </a:solidFill>
              </a:rPr>
              <a:t>lettergrade</a:t>
            </a:r>
            <a:r>
              <a:rPr lang="en-US" dirty="0"/>
              <a:t> </a:t>
            </a:r>
            <a:r>
              <a:rPr lang="en-US" b="1" dirty="0"/>
              <a:t>+=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'-’</a:t>
            </a:r>
            <a:r>
              <a:rPr lang="en-US" dirty="0"/>
              <a:t>;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125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1959</Words>
  <Application>Microsoft Macintosh PowerPoint</Application>
  <PresentationFormat>Widescreen</PresentationFormat>
  <Paragraphs>337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Menlo</vt:lpstr>
      <vt:lpstr>Office Theme</vt:lpstr>
      <vt:lpstr>Statements</vt:lpstr>
      <vt:lpstr>Today We’ll Cover: Statements</vt:lpstr>
      <vt:lpstr>Chapter 4 Review</vt:lpstr>
      <vt:lpstr>5.1 Simple Statements</vt:lpstr>
      <vt:lpstr>5.1 Simple Statements</vt:lpstr>
      <vt:lpstr>5.2 Statement Scope</vt:lpstr>
      <vt:lpstr>5.3 Conditional Statements</vt:lpstr>
      <vt:lpstr>Nested `if` Statements</vt:lpstr>
      <vt:lpstr>Nested `if` Statements</vt:lpstr>
      <vt:lpstr>Dangling `else`s</vt:lpstr>
      <vt:lpstr>Dangling Elsas</vt:lpstr>
      <vt:lpstr>Dangling `else`s</vt:lpstr>
      <vt:lpstr>Dangling `else`s</vt:lpstr>
      <vt:lpstr>5.3.2 The `switch` Statement</vt:lpstr>
      <vt:lpstr>5.3.2 The `switch` Statement</vt:lpstr>
      <vt:lpstr>Control Flow within a `switch`</vt:lpstr>
      <vt:lpstr>The `default` label</vt:lpstr>
      <vt:lpstr>5.4 Iterative Statements</vt:lpstr>
      <vt:lpstr>5.4 Iterative Statements</vt:lpstr>
      <vt:lpstr>5.5 Jump Statements</vt:lpstr>
      <vt:lpstr>5.5.1 The `break` Statement</vt:lpstr>
      <vt:lpstr>5.5.2 The `continue` Statement</vt:lpstr>
      <vt:lpstr>5.5.3 The `goto` Statement</vt:lpstr>
      <vt:lpstr>Farore’s Wind</vt:lpstr>
      <vt:lpstr>5.5.3 The `goto` Statement</vt:lpstr>
      <vt:lpstr>5.6 `try` Blocks and Exception Handling</vt:lpstr>
      <vt:lpstr>Today we learned about: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Statements</dc:title>
  <dc:creator>Holmes, Patrick</dc:creator>
  <cp:lastModifiedBy>Holmes, Patrick</cp:lastModifiedBy>
  <cp:revision>23</cp:revision>
  <dcterms:created xsi:type="dcterms:W3CDTF">2020-06-16T19:13:37Z</dcterms:created>
  <dcterms:modified xsi:type="dcterms:W3CDTF">2020-06-18T13:56:21Z</dcterms:modified>
</cp:coreProperties>
</file>