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330" r:id="rId3"/>
    <p:sldId id="331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5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555"/>
    <p:restoredTop sz="94565"/>
  </p:normalViewPr>
  <p:slideViewPr>
    <p:cSldViewPr snapToGrid="0" snapToObjects="1">
      <p:cViewPr varScale="1">
        <p:scale>
          <a:sx n="55" d="100"/>
          <a:sy n="55" d="100"/>
        </p:scale>
        <p:origin x="216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838CD-22F2-904D-A1A7-4CFC0C6A1258}" type="datetimeFigureOut">
              <a:rPr lang="en-US" smtClean="0"/>
              <a:t>6/23/20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476F-FD1A-E447-B0CC-879106D87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9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448E-E2D8-4B43-9146-6A4E6BFB7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2A2FB-A14F-304E-A83D-7DCA76E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E29C8-D10E-7644-999E-DAA0FD04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0A8A0-BC0A-764B-A22D-A4C8C1E8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8BD18-2BEF-B84D-BF89-10E70ED4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14A4-DB2C-7B42-B17B-A3D7FEAB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17B60-1BDD-3444-8059-AFA34E2BA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1F534-A22B-AD40-A4CA-3B6C7734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B5BAB-B1FD-4C48-BB8C-453557FD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519FB-0902-CD4B-AAC5-3398AFDC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1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36F18-F728-9F41-85F3-33E360505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DD526-4766-B141-AB4A-7B2CFF88D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C3035-CD9B-7F47-A970-CCB04309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4F60B-16C3-1544-B696-E48A2696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A6EB-EEC9-DB42-A2C4-2C05176C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5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0D12-A30F-B147-8D23-C32F89F2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3211-14A6-C74C-81A5-1F2990D6F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28F-DA59-D741-8E27-91882668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367E0-3217-2C49-BB38-55A7067A8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E31C3-C077-4B48-8D04-BE70904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2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16BE-BC8C-A542-B3A5-B3672F30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E8DF2-5311-4048-A77D-70387D8DC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5A696-82F0-824E-A01B-21D585D4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32CB0-A49C-8348-B9BB-D04A9308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65938-A37F-C248-93E2-EEB56052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0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1D7D-D247-8842-8EA7-800A7490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B006D-80BA-7D44-A5B5-1CA238A3A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C4D63-37A9-F843-960D-D03D6187B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 marL="0" indent="0" defTabSz="457200">
              <a:spcBef>
                <a:spcPts val="200"/>
              </a:spcBef>
              <a:buNone/>
              <a:defRPr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2pPr>
            <a:lvl3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3pPr>
            <a:lvl4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4pPr>
            <a:lvl5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DD7F3-72B9-594B-9ABB-965D33AE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EDC43-512A-FB4B-A446-FC3B37CA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C5A6E-CCDE-5D46-9E42-154A160B8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77AA0F-5D82-7443-845C-C73159B607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10600" y="0"/>
            <a:ext cx="3581400" cy="182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729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E371-D0C9-434B-9B43-C170BD38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9D99C-737F-7E48-B13B-1388A6314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E78B5-9037-BF4B-8D80-B64FE6EF1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BBB6C-BD0A-634F-8CD5-772F8A433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CEF60-77F6-8146-8484-82F24B320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EBEBB-B5C3-1246-AAD9-586634BC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80BC0-8979-DB43-B3A1-CAF5E7DF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1FC48-5B62-D446-958F-7E8CFDB8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1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F6B1-CB17-DD43-AFB4-313A2EB8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25280-95A5-0846-848A-C5633709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0ADFE-45D1-7841-B2A3-B2530183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0AAD6-3105-7046-80C2-ACD7224B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6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0E90A9-6B62-FF4D-BDE3-D87224B9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7B10A8-B0BA-D84C-95E2-7E02ECA8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04C4E-09F2-D944-8221-56495EEA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A0A8-700F-D34D-B97D-E3933FB8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09B2A-1B82-DE40-9659-F8C713F0B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1D34B-8035-2247-937B-BD8E15C78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E7811-A9BD-FC4C-BFFD-0ECF6508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2FCA3-3702-7F45-BE7D-1E260362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0BABA-12BF-1E4A-9A42-1D4A90BB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1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8136-7D31-AA40-A22F-F0A77C055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27981-058E-D64F-8D91-F261DDB4E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3DA18-0D30-6B48-8822-A4CDB2CE6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A4E89-0683-A746-AF35-ED781D15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E8DD7-1ED1-BA4A-BAB9-CC8A5DE2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FE869-ACE2-8249-A570-A674EBB9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2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232832-2A82-9B42-B853-59631321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949FD-3E01-474A-815E-1FB100903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C3F0C-B32D-D04F-BAB9-D6D01B048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C8A8-B9C8-1F47-AF19-42A2585DB06B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61186-B9E5-B64D-ACDE-3AC235AC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F1B1A-EDCA-3E4E-875F-5AF9EF135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8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2865C-48D2-48F9-9117-1F67BF3F02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86281-534E-E541-9967-4BD8B5DD9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3CF4B-EA0C-A543-84FB-AD10EFEE3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/>
              <a:t>C++ Primer Primer Lecture 08</a:t>
            </a:r>
          </a:p>
          <a:p>
            <a:pPr algn="l"/>
            <a:r>
              <a:rPr lang="en-US" sz="2000" dirty="0"/>
              <a:t>June 23rd, 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795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38256-C0FA-1C46-95DE-D7A551678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 of Local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A090A-D21A-B542-87C1-F4F9AFB06A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Automatic Objects</a:t>
            </a:r>
          </a:p>
          <a:p>
            <a:pPr lvl="1"/>
            <a:r>
              <a:rPr lang="en-US" dirty="0"/>
              <a:t>i.e. parameters, ordinary variables in a function</a:t>
            </a:r>
          </a:p>
          <a:p>
            <a:pPr lvl="1"/>
            <a:r>
              <a:rPr lang="en-US" dirty="0"/>
              <a:t>created when pass through variable’s definition</a:t>
            </a:r>
          </a:p>
          <a:p>
            <a:pPr lvl="1"/>
            <a:r>
              <a:rPr lang="en-US" dirty="0"/>
              <a:t>destroyed when we exit block in which it’s defined</a:t>
            </a:r>
          </a:p>
          <a:p>
            <a:r>
              <a:rPr lang="en-US" dirty="0"/>
              <a:t>Local `static` Objects</a:t>
            </a:r>
          </a:p>
          <a:p>
            <a:pPr lvl="1"/>
            <a:r>
              <a:rPr lang="en-US" dirty="0"/>
              <a:t>lifetime continues across calls to a function</a:t>
            </a:r>
          </a:p>
          <a:p>
            <a:pPr lvl="1"/>
            <a:r>
              <a:rPr lang="en-US" dirty="0"/>
              <a:t>created </a:t>
            </a:r>
            <a:r>
              <a:rPr lang="en-US" b="1" dirty="0"/>
              <a:t>before</a:t>
            </a:r>
            <a:r>
              <a:rPr lang="en-US" dirty="0"/>
              <a:t> variable’s definition</a:t>
            </a:r>
          </a:p>
          <a:p>
            <a:pPr lvl="1"/>
            <a:r>
              <a:rPr lang="en-US" dirty="0"/>
              <a:t>destroyed when program ends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0CF3F-5DDE-FA4C-91B5-1B0F4D4262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990000"/>
                </a:solidFill>
              </a:rPr>
              <a:t>fact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val</a:t>
            </a:r>
            <a:r>
              <a:rPr lang="en-US" dirty="0">
                <a:solidFill>
                  <a:srgbClr val="000000"/>
                </a:solidFill>
              </a:rPr>
              <a:t>) {</a:t>
            </a:r>
            <a:endParaRPr lang="en-US" dirty="0"/>
          </a:p>
          <a:p>
            <a:r>
              <a:rPr lang="en-US" b="1" dirty="0">
                <a:solidFill>
                  <a:srgbClr val="445588"/>
                </a:solidFill>
              </a:rPr>
              <a:t>	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</a:rPr>
              <a:t>ret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; </a:t>
            </a:r>
            <a:endParaRPr lang="en-US" dirty="0"/>
          </a:p>
          <a:p>
            <a:r>
              <a:rPr lang="en-US" b="1" dirty="0">
                <a:solidFill>
                  <a:srgbClr val="000000"/>
                </a:solidFill>
              </a:rPr>
              <a:t>	while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dirty="0" err="1">
                <a:solidFill>
                  <a:srgbClr val="333333"/>
                </a:solidFill>
              </a:rPr>
              <a:t>val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) </a:t>
            </a:r>
            <a:endParaRPr lang="en-US" dirty="0"/>
          </a:p>
          <a:p>
            <a:r>
              <a:rPr lang="en-US" dirty="0">
                <a:solidFill>
                  <a:srgbClr val="333333"/>
                </a:solidFill>
              </a:rPr>
              <a:t>		ret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*=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val</a:t>
            </a:r>
            <a:r>
              <a:rPr lang="en-US" b="1" dirty="0">
                <a:solidFill>
                  <a:srgbClr val="000000"/>
                </a:solidFill>
              </a:rPr>
              <a:t>--</a:t>
            </a:r>
            <a:r>
              <a:rPr lang="en-US" dirty="0">
                <a:solidFill>
                  <a:srgbClr val="000000"/>
                </a:solidFill>
              </a:rPr>
              <a:t>;</a:t>
            </a:r>
            <a:endParaRPr lang="en-US" dirty="0"/>
          </a:p>
          <a:p>
            <a:r>
              <a:rPr lang="en-US" b="1" dirty="0">
                <a:solidFill>
                  <a:srgbClr val="000000"/>
                </a:solidFill>
              </a:rPr>
              <a:t>	return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</a:rPr>
              <a:t>ret</a:t>
            </a:r>
            <a:r>
              <a:rPr lang="en-US" dirty="0">
                <a:solidFill>
                  <a:srgbClr val="000000"/>
                </a:solidFill>
              </a:rPr>
              <a:t>; 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} </a:t>
            </a:r>
            <a:endParaRPr lang="en-US" b="1" dirty="0">
              <a:solidFill>
                <a:srgbClr val="445588"/>
              </a:solidFill>
            </a:endParaRPr>
          </a:p>
          <a:p>
            <a:endParaRPr lang="en-US" b="1" dirty="0">
              <a:solidFill>
                <a:srgbClr val="445588"/>
              </a:solidFill>
            </a:endParaRPr>
          </a:p>
          <a:p>
            <a:endParaRPr lang="en-US" b="1" dirty="0">
              <a:solidFill>
                <a:srgbClr val="445588"/>
              </a:solidFill>
            </a:endParaRPr>
          </a:p>
          <a:p>
            <a:r>
              <a:rPr lang="en-US" b="1" dirty="0" err="1">
                <a:solidFill>
                  <a:srgbClr val="445588"/>
                </a:solidFill>
              </a:rPr>
              <a:t>size_t</a:t>
            </a:r>
            <a:r>
              <a:rPr lang="en-US" dirty="0"/>
              <a:t> </a:t>
            </a:r>
            <a:r>
              <a:rPr lang="en-US" b="1" dirty="0" err="1">
                <a:solidFill>
                  <a:srgbClr val="990000"/>
                </a:solidFill>
              </a:rPr>
              <a:t>count_calls</a:t>
            </a:r>
            <a:r>
              <a:rPr lang="en-US" dirty="0"/>
              <a:t>() { </a:t>
            </a:r>
          </a:p>
          <a:p>
            <a:r>
              <a:rPr lang="en-US" b="1" dirty="0"/>
              <a:t>	static</a:t>
            </a:r>
            <a:r>
              <a:rPr lang="en-US" dirty="0"/>
              <a:t> </a:t>
            </a:r>
            <a:r>
              <a:rPr lang="en-US" b="1" dirty="0" err="1">
                <a:solidFill>
                  <a:srgbClr val="445588"/>
                </a:solidFill>
              </a:rPr>
              <a:t>size_t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ctr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; </a:t>
            </a:r>
          </a:p>
          <a:p>
            <a:r>
              <a:rPr lang="en-US" b="1" dirty="0"/>
              <a:t>	return</a:t>
            </a:r>
            <a:r>
              <a:rPr lang="en-US" dirty="0"/>
              <a:t> </a:t>
            </a:r>
            <a:r>
              <a:rPr lang="en-US" b="1" dirty="0"/>
              <a:t>++</a:t>
            </a:r>
            <a:r>
              <a:rPr lang="en-US" dirty="0">
                <a:solidFill>
                  <a:srgbClr val="333333"/>
                </a:solidFill>
              </a:rPr>
              <a:t>ctr</a:t>
            </a:r>
            <a:r>
              <a:rPr lang="en-US" dirty="0"/>
              <a:t>; </a:t>
            </a:r>
          </a:p>
          <a:p>
            <a:r>
              <a:rPr lang="en-US" dirty="0"/>
              <a:t>} </a:t>
            </a:r>
          </a:p>
          <a:p>
            <a:endParaRPr lang="en-US" b="1" dirty="0">
              <a:solidFill>
                <a:srgbClr val="445588"/>
              </a:solidFill>
            </a:endParaRPr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main</a:t>
            </a:r>
            <a:r>
              <a:rPr lang="en-US" dirty="0"/>
              <a:t>() { </a:t>
            </a:r>
          </a:p>
          <a:p>
            <a:r>
              <a:rPr lang="en-US" b="1" dirty="0"/>
              <a:t>	for</a:t>
            </a:r>
            <a:r>
              <a:rPr lang="en-US" dirty="0"/>
              <a:t> (</a:t>
            </a:r>
            <a:r>
              <a:rPr lang="en-US" b="1" dirty="0" err="1">
                <a:solidFill>
                  <a:srgbClr val="445588"/>
                </a:solidFill>
              </a:rPr>
              <a:t>size_t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;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; </a:t>
            </a:r>
            <a:r>
              <a:rPr lang="en-US" b="1" dirty="0"/>
              <a:t>++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) 	</a:t>
            </a:r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count_calls</a:t>
            </a:r>
            <a:r>
              <a:rPr lang="en-US" dirty="0"/>
              <a:t>()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endl</a:t>
            </a:r>
            <a:r>
              <a:rPr lang="en-US" dirty="0"/>
              <a:t>; 	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;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820CBA-847E-5147-BB64-C18EABF9B10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5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F1E5-FFFA-3D49-BB53-BC118AF29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92AE-DC96-D941-ABD6-270C14381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31365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Can declare functions multiple times</a:t>
            </a:r>
          </a:p>
          <a:p>
            <a:pPr lvl="1"/>
            <a:r>
              <a:rPr lang="en-US" dirty="0"/>
              <a:t>but define only once.</a:t>
            </a:r>
          </a:p>
          <a:p>
            <a:r>
              <a:rPr lang="en-US" dirty="0"/>
              <a:t>Declarations</a:t>
            </a:r>
          </a:p>
          <a:p>
            <a:pPr lvl="1"/>
            <a:r>
              <a:rPr lang="en-US" dirty="0"/>
              <a:t>like </a:t>
            </a:r>
            <a:r>
              <a:rPr lang="en-US" dirty="0" err="1"/>
              <a:t>defn</a:t>
            </a:r>
            <a:r>
              <a:rPr lang="en-US" dirty="0"/>
              <a:t>. with no body</a:t>
            </a:r>
          </a:p>
          <a:p>
            <a:pPr lvl="1"/>
            <a:r>
              <a:rPr lang="en-US" dirty="0"/>
              <a:t>param. names not necessary</a:t>
            </a:r>
          </a:p>
          <a:p>
            <a:r>
              <a:rPr lang="en-US" dirty="0"/>
              <a:t>Known as </a:t>
            </a:r>
            <a:r>
              <a:rPr lang="en-US" b="1" dirty="0"/>
              <a:t>function prototypes</a:t>
            </a:r>
            <a:endParaRPr lang="en-US" dirty="0"/>
          </a:p>
          <a:p>
            <a:pPr lvl="1"/>
            <a:r>
              <a:rPr lang="en-US" dirty="0"/>
              <a:t>specify return type, function name, param.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738BF-7FB7-4845-AFDD-4876F99B7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9565" y="1825625"/>
            <a:ext cx="6384235" cy="4351338"/>
          </a:xfrm>
        </p:spPr>
        <p:txBody>
          <a:bodyPr/>
          <a:lstStyle/>
          <a:p>
            <a:r>
              <a:rPr lang="en-US" b="1" dirty="0">
                <a:solidFill>
                  <a:srgbClr val="445588"/>
                </a:solidFill>
              </a:rPr>
              <a:t>void </a:t>
            </a:r>
            <a:r>
              <a:rPr lang="en-US" b="1" dirty="0">
                <a:solidFill>
                  <a:srgbClr val="99000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/>
              <a:t>&lt;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b="1" dirty="0"/>
              <a:t>&gt;::</a:t>
            </a:r>
            <a:r>
              <a:rPr lang="en-US" dirty="0" err="1">
                <a:solidFill>
                  <a:srgbClr val="333333"/>
                </a:solidFill>
              </a:rPr>
              <a:t>const_iterator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, 	</a:t>
            </a:r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/>
              <a:t>&lt;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b="1" dirty="0"/>
              <a:t>&gt;::</a:t>
            </a:r>
            <a:r>
              <a:rPr lang="en-US" dirty="0" err="1">
                <a:solidFill>
                  <a:srgbClr val="333333"/>
                </a:solidFill>
              </a:rPr>
              <a:t>const_iterator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end</a:t>
            </a:r>
            <a:r>
              <a:rPr lang="en-US" dirty="0"/>
              <a:t>);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907FFD-B612-514E-81E0-E853175187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5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63309-53A8-D144-9B7F-454FEC52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6.1.3 Separate 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820CA-9140-804B-887A-9A7986A46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52052" cy="4351338"/>
          </a:xfrm>
        </p:spPr>
        <p:txBody>
          <a:bodyPr/>
          <a:lstStyle/>
          <a:p>
            <a:r>
              <a:rPr lang="en-US" dirty="0"/>
              <a:t>If using a function in multiple source files…</a:t>
            </a:r>
          </a:p>
          <a:p>
            <a:pPr lvl="1"/>
            <a:r>
              <a:rPr lang="en-US" dirty="0"/>
              <a:t>declare function in header</a:t>
            </a:r>
          </a:p>
          <a:p>
            <a:pPr lvl="1"/>
            <a:r>
              <a:rPr lang="en-US" dirty="0"/>
              <a:t>include header in source file that defines the function</a:t>
            </a:r>
          </a:p>
          <a:p>
            <a:r>
              <a:rPr lang="en-US" dirty="0"/>
              <a:t>Can split programs into multiple source files, compile independently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EFAA5-A03B-624A-975E-848ECEEBF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0252" y="1825625"/>
            <a:ext cx="4863548" cy="4351338"/>
          </a:xfrm>
        </p:spPr>
        <p:txBody>
          <a:bodyPr/>
          <a:lstStyle/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fact defined in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fact.cpp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declared in Chapter6.hpp</a:t>
            </a: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separate main function calls fact in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factMain.cpp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compilation: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$ CC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factMain.cpp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fact.cpp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–o main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C4D3FA-2A94-E94C-A80D-576F91DBF0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8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923D8-9A0D-D642-9242-601AF449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 Argument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BA87-8FA4-3849-9ECC-5908771D4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73148" cy="4351338"/>
          </a:xfrm>
        </p:spPr>
        <p:txBody>
          <a:bodyPr/>
          <a:lstStyle/>
          <a:p>
            <a:r>
              <a:rPr lang="en-US" dirty="0"/>
              <a:t>Params initialized from arguments</a:t>
            </a:r>
          </a:p>
          <a:p>
            <a:r>
              <a:rPr lang="en-US" dirty="0"/>
              <a:t>Same rules as variable initialization</a:t>
            </a:r>
          </a:p>
          <a:p>
            <a:pPr lvl="1"/>
            <a:r>
              <a:rPr lang="en-US" dirty="0"/>
              <a:t>if param is a reference, it’s bound to its argument</a:t>
            </a:r>
          </a:p>
          <a:p>
            <a:pPr lvl="2"/>
            <a:r>
              <a:rPr lang="en-US" dirty="0"/>
              <a:t>“</a:t>
            </a:r>
            <a:r>
              <a:rPr lang="en-US" b="1" dirty="0"/>
              <a:t>passed by reference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otherwise, </a:t>
            </a:r>
            <a:r>
              <a:rPr lang="en-US" dirty="0" err="1"/>
              <a:t>arg’s</a:t>
            </a:r>
            <a:r>
              <a:rPr lang="en-US" dirty="0"/>
              <a:t> value is copied</a:t>
            </a:r>
          </a:p>
          <a:p>
            <a:pPr lvl="2"/>
            <a:r>
              <a:rPr lang="en-US" dirty="0"/>
              <a:t>“</a:t>
            </a:r>
            <a:r>
              <a:rPr lang="en-US" b="1" dirty="0"/>
              <a:t>passed by value</a:t>
            </a:r>
            <a:r>
              <a:rPr lang="en-US" dirty="0"/>
              <a:t>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95339-9B94-E84D-B95F-0879519F43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D9CF9E-194C-674E-BFA0-EC60563D5D9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FAF6-8557-4347-911A-3E54A66D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6.2.1 Passing Argument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8F786-C617-9E40-B2FA-38F815ED50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Value of </a:t>
            </a:r>
            <a:r>
              <a:rPr lang="en-US" dirty="0" err="1"/>
              <a:t>arg</a:t>
            </a:r>
            <a:r>
              <a:rPr lang="en-US" dirty="0"/>
              <a:t> not changed by function</a:t>
            </a:r>
          </a:p>
          <a:p>
            <a:r>
              <a:rPr lang="en-US" dirty="0"/>
              <a:t>`fact(</a:t>
            </a:r>
            <a:r>
              <a:rPr lang="en-US" dirty="0" err="1"/>
              <a:t>i</a:t>
            </a:r>
            <a:r>
              <a:rPr lang="en-US" dirty="0"/>
              <a:t>)` does not decrement `</a:t>
            </a:r>
            <a:r>
              <a:rPr lang="en-US" dirty="0" err="1"/>
              <a:t>i</a:t>
            </a:r>
            <a:r>
              <a:rPr lang="en-US" dirty="0"/>
              <a:t>`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A5602-FDAC-E940-A73D-E4D60498DB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n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; </a:t>
            </a:r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n</a:t>
            </a:r>
            <a:r>
              <a:rPr lang="en-US" dirty="0"/>
              <a:t>; </a:t>
            </a:r>
          </a:p>
          <a:p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42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value in </a:t>
            </a:r>
            <a:r>
              <a:rPr lang="en-US" i="1" dirty="0" err="1">
                <a:solidFill>
                  <a:srgbClr val="999988"/>
                </a:solidFill>
              </a:rPr>
              <a:t>i</a:t>
            </a:r>
            <a:r>
              <a:rPr lang="en-US" i="1" dirty="0">
                <a:solidFill>
                  <a:srgbClr val="999988"/>
                </a:solidFill>
              </a:rPr>
              <a:t> changed, n 	unchanged</a:t>
            </a:r>
          </a:p>
          <a:p>
            <a:endParaRPr lang="en-US" i="1" dirty="0">
              <a:solidFill>
                <a:srgbClr val="999988"/>
              </a:solidFill>
            </a:endParaRPr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990000"/>
                </a:solidFill>
              </a:rPr>
              <a:t>fact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  <a:highlight>
                  <a:srgbClr val="FFFF00"/>
                </a:highlight>
              </a:rPr>
              <a:t>val</a:t>
            </a:r>
            <a:r>
              <a:rPr lang="en-US" dirty="0">
                <a:solidFill>
                  <a:srgbClr val="000000"/>
                </a:solidFill>
              </a:rPr>
              <a:t>) {</a:t>
            </a:r>
            <a:endParaRPr lang="en-US" dirty="0"/>
          </a:p>
          <a:p>
            <a:r>
              <a:rPr lang="en-US" b="1" dirty="0">
                <a:solidFill>
                  <a:srgbClr val="445588"/>
                </a:solidFill>
              </a:rPr>
              <a:t>	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</a:rPr>
              <a:t>ret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; </a:t>
            </a:r>
            <a:endParaRPr lang="en-US" dirty="0"/>
          </a:p>
          <a:p>
            <a:r>
              <a:rPr lang="en-US" b="1" dirty="0">
                <a:solidFill>
                  <a:srgbClr val="000000"/>
                </a:solidFill>
              </a:rPr>
              <a:t>	while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dirty="0" err="1">
                <a:solidFill>
                  <a:srgbClr val="333333"/>
                </a:solidFill>
              </a:rPr>
              <a:t>val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) </a:t>
            </a:r>
            <a:endParaRPr lang="en-US" dirty="0"/>
          </a:p>
          <a:p>
            <a:r>
              <a:rPr lang="en-US" dirty="0">
                <a:solidFill>
                  <a:srgbClr val="333333"/>
                </a:solidFill>
                <a:highlight>
                  <a:srgbClr val="FFFF00"/>
                </a:highlight>
              </a:rPr>
              <a:t>		ret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</a:rPr>
              <a:t>*=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rgbClr val="333333"/>
                </a:solidFill>
                <a:highlight>
                  <a:srgbClr val="FFFF00"/>
                </a:highlight>
              </a:rPr>
              <a:t>val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</a:rPr>
              <a:t>--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</a:rPr>
              <a:t>;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b="1" dirty="0">
                <a:solidFill>
                  <a:srgbClr val="000000"/>
                </a:solidFill>
              </a:rPr>
              <a:t>	return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</a:rPr>
              <a:t>ret</a:t>
            </a:r>
            <a:r>
              <a:rPr lang="en-US" dirty="0">
                <a:solidFill>
                  <a:srgbClr val="000000"/>
                </a:solidFill>
              </a:rPr>
              <a:t>; 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} 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A3A340-B225-0D45-B3B7-B18F481BAA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1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3BF7-88AA-D14C-94A8-1F2B3128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4ADC6-0C9D-4544-ACE2-8B48C99A33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Value of pointer is copied</a:t>
            </a:r>
          </a:p>
          <a:p>
            <a:pPr lvl="1"/>
            <a:r>
              <a:rPr lang="en-US" dirty="0"/>
              <a:t>makes distinct pointer from </a:t>
            </a:r>
            <a:r>
              <a:rPr lang="en-US" dirty="0" err="1"/>
              <a:t>arg</a:t>
            </a:r>
            <a:endParaRPr lang="en-US" dirty="0"/>
          </a:p>
          <a:p>
            <a:pPr lvl="1"/>
            <a:r>
              <a:rPr lang="en-US" dirty="0"/>
              <a:t>(but points to same object)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66D32-8222-DF47-9ECA-88900482EF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n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,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42</a:t>
            </a:r>
            <a:r>
              <a:rPr lang="en-US" dirty="0"/>
              <a:t>; </a:t>
            </a:r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p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>
                <a:solidFill>
                  <a:srgbClr val="333333"/>
                </a:solidFill>
              </a:rPr>
              <a:t>n</a:t>
            </a:r>
            <a:r>
              <a:rPr lang="en-US" dirty="0"/>
              <a:t>, 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q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;</a:t>
            </a:r>
          </a:p>
          <a:p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p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42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333333"/>
                </a:solidFill>
              </a:rPr>
              <a:t>p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q;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b="1" dirty="0">
                <a:solidFill>
                  <a:srgbClr val="445588"/>
                </a:solidFill>
              </a:rPr>
              <a:t>void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reset</a:t>
            </a:r>
            <a:r>
              <a:rPr lang="en-US" dirty="0"/>
              <a:t> (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 err="1">
                <a:solidFill>
                  <a:srgbClr val="333333"/>
                </a:solidFill>
              </a:rPr>
              <a:t>ip</a:t>
            </a:r>
            <a:r>
              <a:rPr lang="en-US" dirty="0"/>
              <a:t>) { </a:t>
            </a:r>
          </a:p>
          <a:p>
            <a:r>
              <a:rPr lang="en-US" b="1" dirty="0"/>
              <a:t>	*</a:t>
            </a:r>
            <a:r>
              <a:rPr lang="en-US" dirty="0" err="1">
                <a:solidFill>
                  <a:srgbClr val="333333"/>
                </a:solidFill>
              </a:rPr>
              <a:t>ip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changes value of 	object to which </a:t>
            </a:r>
            <a:r>
              <a:rPr lang="en-US" i="1" dirty="0" err="1">
                <a:solidFill>
                  <a:srgbClr val="999988"/>
                </a:solidFill>
              </a:rPr>
              <a:t>ip</a:t>
            </a:r>
            <a:r>
              <a:rPr lang="en-US" i="1" dirty="0">
                <a:solidFill>
                  <a:srgbClr val="999988"/>
                </a:solidFill>
              </a:rPr>
              <a:t> points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ip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changes only local 	copy of </a:t>
            </a:r>
            <a:r>
              <a:rPr lang="en-US" i="1" dirty="0" err="1">
                <a:solidFill>
                  <a:srgbClr val="999988"/>
                </a:solidFill>
              </a:rPr>
              <a:t>ip</a:t>
            </a:r>
            <a:r>
              <a:rPr lang="en-US" i="1" dirty="0">
                <a:solidFill>
                  <a:srgbClr val="999988"/>
                </a:solidFill>
              </a:rPr>
              <a:t>; argument unchanged</a:t>
            </a:r>
            <a:r>
              <a:rPr lang="en-US" dirty="0"/>
              <a:t>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42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333333"/>
                </a:solidFill>
              </a:rPr>
              <a:t>reset</a:t>
            </a:r>
            <a:r>
              <a:rPr lang="en-US" dirty="0"/>
              <a:t>(</a:t>
            </a:r>
            <a:r>
              <a:rPr lang="en-US" b="1" dirty="0"/>
              <a:t>&amp;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changes </a:t>
            </a:r>
            <a:r>
              <a:rPr lang="en-US" i="1" dirty="0" err="1">
                <a:solidFill>
                  <a:srgbClr val="999988"/>
                </a:solidFill>
              </a:rPr>
              <a:t>i</a:t>
            </a:r>
            <a:r>
              <a:rPr lang="en-US" i="1" dirty="0">
                <a:solidFill>
                  <a:srgbClr val="999988"/>
                </a:solidFill>
              </a:rPr>
              <a:t> but not 	address of </a:t>
            </a:r>
            <a:r>
              <a:rPr lang="en-US" i="1" dirty="0" err="1">
                <a:solidFill>
                  <a:srgbClr val="999988"/>
                </a:solidFill>
              </a:rPr>
              <a:t>i</a:t>
            </a:r>
            <a:r>
              <a:rPr lang="en-US" dirty="0"/>
              <a:t> </a:t>
            </a:r>
          </a:p>
          <a:p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</a:t>
            </a:r>
            <a:r>
              <a:rPr lang="en-US" dirty="0" err="1">
                <a:solidFill>
                  <a:srgbClr val="DD1144"/>
                </a:solidFill>
              </a:rPr>
              <a:t>i</a:t>
            </a:r>
            <a:r>
              <a:rPr lang="en-US" dirty="0">
                <a:solidFill>
                  <a:srgbClr val="DD1144"/>
                </a:solidFill>
              </a:rPr>
              <a:t> = "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endl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	print </a:t>
            </a:r>
            <a:r>
              <a:rPr lang="en-US" i="1" dirty="0" err="1">
                <a:solidFill>
                  <a:srgbClr val="999988"/>
                </a:solidFill>
              </a:rPr>
              <a:t>i</a:t>
            </a:r>
            <a:r>
              <a:rPr lang="en-US" i="1" dirty="0">
                <a:solidFill>
                  <a:srgbClr val="999988"/>
                </a:solidFill>
              </a:rPr>
              <a:t> = 0;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D73CD1-A975-5943-920E-85CFAD59A8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6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295B-5630-2046-8CE9-69D5687F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6.2.2 Passing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F07C5-1DE3-4649-973B-705B90A420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Operations on reference</a:t>
            </a:r>
          </a:p>
          <a:p>
            <a:pPr lvl="1"/>
            <a:r>
              <a:rPr lang="en-US" dirty="0"/>
              <a:t>are operations on the object to which the reference refers.</a:t>
            </a:r>
          </a:p>
          <a:p>
            <a:r>
              <a:rPr lang="en-US" dirty="0"/>
              <a:t>Reference params</a:t>
            </a:r>
          </a:p>
          <a:p>
            <a:pPr lvl="1"/>
            <a:r>
              <a:rPr lang="en-US" dirty="0"/>
              <a:t>allow a function to change value of its arguments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D2811-AC81-AB4A-9AD3-1F1434941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88158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n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,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42</a:t>
            </a:r>
            <a:r>
              <a:rPr lang="en-US" dirty="0"/>
              <a:t>;</a:t>
            </a:r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>
                <a:solidFill>
                  <a:srgbClr val="333333"/>
                </a:solidFill>
              </a:rPr>
              <a:t>r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n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r bound to n</a:t>
            </a:r>
          </a:p>
          <a:p>
            <a:r>
              <a:rPr lang="en-US" dirty="0">
                <a:solidFill>
                  <a:srgbClr val="333333"/>
                </a:solidFill>
              </a:rPr>
              <a:t>r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42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n is now 42</a:t>
            </a:r>
          </a:p>
          <a:p>
            <a:r>
              <a:rPr lang="en-US" dirty="0">
                <a:solidFill>
                  <a:srgbClr val="333333"/>
                </a:solidFill>
              </a:rPr>
              <a:t>r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n now has value of I</a:t>
            </a:r>
          </a:p>
          <a:p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r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</a:t>
            </a:r>
            <a:r>
              <a:rPr lang="en-US" i="1" dirty="0" err="1">
                <a:solidFill>
                  <a:srgbClr val="999988"/>
                </a:solidFill>
              </a:rPr>
              <a:t>i</a:t>
            </a:r>
            <a:r>
              <a:rPr lang="en-US" i="1" dirty="0">
                <a:solidFill>
                  <a:srgbClr val="999988"/>
                </a:solidFill>
              </a:rPr>
              <a:t> has same value as n</a:t>
            </a:r>
          </a:p>
          <a:p>
            <a:endParaRPr lang="en-US" i="1" dirty="0">
              <a:solidFill>
                <a:srgbClr val="999988"/>
              </a:solidFill>
            </a:endParaRPr>
          </a:p>
          <a:p>
            <a:r>
              <a:rPr lang="en-US" b="1" dirty="0">
                <a:solidFill>
                  <a:srgbClr val="445588"/>
                </a:solidFill>
              </a:rPr>
              <a:t>void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reset</a:t>
            </a:r>
            <a:r>
              <a:rPr lang="en-US" dirty="0"/>
              <a:t>(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) { </a:t>
            </a:r>
            <a:r>
              <a:rPr lang="en-US" i="1" dirty="0">
                <a:solidFill>
                  <a:srgbClr val="999988"/>
                </a:solidFill>
              </a:rPr>
              <a:t>// </a:t>
            </a:r>
            <a:r>
              <a:rPr lang="en-US" i="1" dirty="0" err="1">
                <a:solidFill>
                  <a:srgbClr val="999988"/>
                </a:solidFill>
              </a:rPr>
              <a:t>i</a:t>
            </a:r>
            <a:r>
              <a:rPr lang="en-US" i="1" dirty="0">
                <a:solidFill>
                  <a:srgbClr val="999988"/>
                </a:solidFill>
              </a:rPr>
              <a:t> is another 	name for object passed to reset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changes value of </a:t>
            </a:r>
          </a:p>
          <a:p>
            <a:r>
              <a:rPr lang="en-US" i="1" dirty="0">
                <a:solidFill>
                  <a:srgbClr val="999988"/>
                </a:solidFill>
              </a:rPr>
              <a:t>		object to which </a:t>
            </a:r>
            <a:r>
              <a:rPr lang="en-US" i="1" dirty="0" err="1">
                <a:solidFill>
                  <a:srgbClr val="999988"/>
                </a:solidFill>
              </a:rPr>
              <a:t>i</a:t>
            </a:r>
            <a:r>
              <a:rPr lang="en-US" i="1" dirty="0">
                <a:solidFill>
                  <a:srgbClr val="999988"/>
                </a:solidFill>
              </a:rPr>
              <a:t> refers</a:t>
            </a:r>
            <a:r>
              <a:rPr lang="en-US" dirty="0"/>
              <a:t>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j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42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333333"/>
                </a:solidFill>
              </a:rPr>
              <a:t>reset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j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j passed by reference</a:t>
            </a:r>
            <a:r>
              <a:rPr lang="en-US" dirty="0"/>
              <a:t> </a:t>
            </a:r>
          </a:p>
          <a:p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"j = "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j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endl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</a:t>
            </a:r>
          </a:p>
          <a:p>
            <a:r>
              <a:rPr lang="en-US" i="1" dirty="0">
                <a:solidFill>
                  <a:srgbClr val="999988"/>
                </a:solidFill>
              </a:rPr>
              <a:t>	print j = 0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A4DDD1-1ADC-F74F-B589-748D15EA7A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2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3F04-19D9-924E-9CA6-40BFCAEC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Reference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B8AB-8A71-134E-9576-992AEFAAE3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objects can be very large, or can’t be copied</a:t>
            </a:r>
          </a:p>
          <a:p>
            <a:pPr lvl="1"/>
            <a:r>
              <a:rPr lang="en-US" dirty="0"/>
              <a:t>hard to pass by value</a:t>
            </a:r>
          </a:p>
          <a:p>
            <a:r>
              <a:rPr lang="en-US" dirty="0"/>
              <a:t>Reference params avoid copying</a:t>
            </a:r>
          </a:p>
          <a:p>
            <a:pPr lvl="1"/>
            <a:r>
              <a:rPr lang="en-US" dirty="0"/>
              <a:t>if we don’t want to change object, references should be `const`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A6AE7-6D5E-5B4B-885B-56819D7F0D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rgbClr val="445588"/>
                </a:solidFill>
              </a:rPr>
              <a:t>bool</a:t>
            </a:r>
            <a:r>
              <a:rPr lang="en-US" dirty="0"/>
              <a:t> </a:t>
            </a:r>
            <a:r>
              <a:rPr lang="en-US" b="1" dirty="0" err="1">
                <a:solidFill>
                  <a:srgbClr val="990000"/>
                </a:solidFill>
              </a:rPr>
              <a:t>isShorter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>
                <a:solidFill>
                  <a:srgbClr val="333333"/>
                </a:solidFill>
              </a:rPr>
              <a:t>s1</a:t>
            </a:r>
            <a:r>
              <a:rPr lang="en-US" dirty="0"/>
              <a:t>, 	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>
                <a:solidFill>
                  <a:srgbClr val="333333"/>
                </a:solidFill>
              </a:rPr>
              <a:t>s2</a:t>
            </a:r>
            <a:r>
              <a:rPr lang="en-US" dirty="0"/>
              <a:t>) {</a:t>
            </a:r>
          </a:p>
          <a:p>
            <a:r>
              <a:rPr lang="en-US" b="1" dirty="0"/>
              <a:t>	return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s1</a:t>
            </a:r>
            <a:r>
              <a:rPr lang="en-US" dirty="0"/>
              <a:t>.</a:t>
            </a:r>
            <a:r>
              <a:rPr lang="en-US" dirty="0">
                <a:solidFill>
                  <a:srgbClr val="333333"/>
                </a:solidFill>
              </a:rPr>
              <a:t>size</a:t>
            </a:r>
            <a:r>
              <a:rPr lang="en-US" dirty="0"/>
              <a:t>() </a:t>
            </a:r>
            <a:r>
              <a:rPr lang="en-US" b="1" dirty="0"/>
              <a:t>&lt;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s2</a:t>
            </a:r>
            <a:r>
              <a:rPr lang="en-US" dirty="0"/>
              <a:t>.</a:t>
            </a:r>
            <a:r>
              <a:rPr lang="en-US" dirty="0">
                <a:solidFill>
                  <a:srgbClr val="333333"/>
                </a:solidFill>
              </a:rPr>
              <a:t>size</a:t>
            </a:r>
            <a:r>
              <a:rPr lang="en-US" dirty="0"/>
              <a:t>();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3AA3DB-3B8A-4147-A31E-0667A1BC15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9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3F04-19D9-924E-9CA6-40BFCAEC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Reference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B8AB-8A71-134E-9576-992AEFAAE3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objects can be very large, or can’t be copied</a:t>
            </a:r>
          </a:p>
          <a:p>
            <a:pPr lvl="1"/>
            <a:r>
              <a:rPr lang="en-US" dirty="0"/>
              <a:t>hard to pass by value</a:t>
            </a:r>
          </a:p>
          <a:p>
            <a:r>
              <a:rPr lang="en-US" dirty="0"/>
              <a:t>Reference params avoid copying</a:t>
            </a:r>
          </a:p>
          <a:p>
            <a:pPr lvl="1"/>
            <a:r>
              <a:rPr lang="en-US" dirty="0"/>
              <a:t>if we don’t want to change object, references should be `const`</a:t>
            </a:r>
          </a:p>
          <a:p>
            <a:r>
              <a:rPr lang="en-US" dirty="0"/>
              <a:t>Functions can only return a single value</a:t>
            </a:r>
          </a:p>
          <a:p>
            <a:pPr lvl="1"/>
            <a:r>
              <a:rPr lang="en-US" dirty="0"/>
              <a:t>use reference params to “return” multiple outputs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3AA3DB-3B8A-4147-A31E-0667A1BC15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A4FA15-98D2-E844-8DDB-594A8FF505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rgbClr val="445588"/>
                </a:solidFill>
              </a:rPr>
              <a:t>bool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990000"/>
                </a:solidFill>
              </a:rPr>
              <a:t>isShorter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000000"/>
                </a:solidFill>
              </a:rPr>
              <a:t>const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&amp;</a:t>
            </a:r>
            <a:r>
              <a:rPr lang="en-US" dirty="0">
                <a:solidFill>
                  <a:srgbClr val="333333"/>
                </a:solidFill>
              </a:rPr>
              <a:t>s1</a:t>
            </a:r>
            <a:r>
              <a:rPr lang="en-US" dirty="0">
                <a:solidFill>
                  <a:srgbClr val="000000"/>
                </a:solidFill>
              </a:rPr>
              <a:t>, 	</a:t>
            </a:r>
            <a:r>
              <a:rPr lang="en-US" b="1" dirty="0">
                <a:solidFill>
                  <a:srgbClr val="000000"/>
                </a:solidFill>
              </a:rPr>
              <a:t>const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&amp;</a:t>
            </a:r>
            <a:r>
              <a:rPr lang="en-US" dirty="0">
                <a:solidFill>
                  <a:srgbClr val="333333"/>
                </a:solidFill>
              </a:rPr>
              <a:t>s2</a:t>
            </a:r>
            <a:r>
              <a:rPr lang="en-US" dirty="0">
                <a:solidFill>
                  <a:srgbClr val="000000"/>
                </a:solidFill>
              </a:rPr>
              <a:t>) {</a:t>
            </a:r>
            <a:endParaRPr lang="en-US" dirty="0"/>
          </a:p>
          <a:p>
            <a:r>
              <a:rPr lang="en-US" b="1" dirty="0">
                <a:solidFill>
                  <a:srgbClr val="000000"/>
                </a:solidFill>
              </a:rPr>
              <a:t>	return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</a:rPr>
              <a:t>s1</a:t>
            </a:r>
            <a:r>
              <a:rPr lang="en-US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333333"/>
                </a:solidFill>
              </a:rPr>
              <a:t>size</a:t>
            </a:r>
            <a:r>
              <a:rPr lang="en-US" dirty="0">
                <a:solidFill>
                  <a:srgbClr val="000000"/>
                </a:solidFill>
              </a:rPr>
              <a:t>() </a:t>
            </a:r>
            <a:r>
              <a:rPr lang="en-US" b="1" dirty="0">
                <a:solidFill>
                  <a:srgbClr val="000000"/>
                </a:solidFill>
              </a:rPr>
              <a:t>&lt;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</a:rPr>
              <a:t>s2</a:t>
            </a:r>
            <a:r>
              <a:rPr lang="en-US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333333"/>
                </a:solidFill>
              </a:rPr>
              <a:t>size</a:t>
            </a:r>
            <a:r>
              <a:rPr lang="en-US" dirty="0">
                <a:solidFill>
                  <a:srgbClr val="000000"/>
                </a:solidFill>
              </a:rPr>
              <a:t>(); 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8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3F04-19D9-924E-9CA6-40BFCAEC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Reference Parameters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3AA3DB-3B8A-4147-A31E-0667A1BC15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A4FA15-98D2-E844-8DDB-594A8FF50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104784" cy="4764018"/>
          </a:xfrm>
        </p:spPr>
        <p:txBody>
          <a:bodyPr>
            <a:normAutofit/>
          </a:bodyPr>
          <a:lstStyle/>
          <a:p>
            <a:r>
              <a:rPr lang="en-US" sz="1600" i="1" dirty="0">
                <a:solidFill>
                  <a:srgbClr val="999988"/>
                </a:solidFill>
              </a:rPr>
              <a:t>// returns the index of the first occurrence of c in s</a:t>
            </a:r>
            <a:r>
              <a:rPr lang="en-US" sz="1600" dirty="0"/>
              <a:t> </a:t>
            </a:r>
          </a:p>
          <a:p>
            <a:r>
              <a:rPr lang="en-US" sz="1600" i="1" dirty="0">
                <a:solidFill>
                  <a:srgbClr val="999988"/>
                </a:solidFill>
              </a:rPr>
              <a:t>// the reference parameter occurs counts how often c occurs</a:t>
            </a:r>
          </a:p>
          <a:p>
            <a:endParaRPr lang="en-US" sz="1600" dirty="0">
              <a:solidFill>
                <a:srgbClr val="333333"/>
              </a:solidFill>
            </a:endParaRPr>
          </a:p>
          <a:p>
            <a:r>
              <a:rPr lang="en-US" sz="1600" dirty="0">
                <a:solidFill>
                  <a:srgbClr val="333333"/>
                </a:solidFill>
              </a:rPr>
              <a:t>string</a:t>
            </a:r>
            <a:r>
              <a:rPr lang="en-US" sz="1600" b="1" dirty="0"/>
              <a:t>::</a:t>
            </a:r>
            <a:r>
              <a:rPr lang="en-US" sz="1600" dirty="0" err="1">
                <a:solidFill>
                  <a:srgbClr val="333333"/>
                </a:solidFill>
              </a:rPr>
              <a:t>size_type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333333"/>
                </a:solidFill>
              </a:rPr>
              <a:t>find_char</a:t>
            </a:r>
            <a:r>
              <a:rPr lang="en-US" sz="1600" dirty="0"/>
              <a:t>(</a:t>
            </a:r>
            <a:r>
              <a:rPr lang="en-US" sz="1600" b="1" dirty="0"/>
              <a:t>const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333333"/>
                </a:solidFill>
              </a:rPr>
              <a:t>string</a:t>
            </a:r>
            <a:r>
              <a:rPr lang="en-US" sz="1600" dirty="0"/>
              <a:t> </a:t>
            </a:r>
            <a:r>
              <a:rPr lang="en-US" sz="1600" b="1" dirty="0"/>
              <a:t>&amp;</a:t>
            </a:r>
            <a:r>
              <a:rPr lang="en-US" sz="1600" dirty="0">
                <a:solidFill>
                  <a:srgbClr val="333333"/>
                </a:solidFill>
              </a:rPr>
              <a:t>s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445588"/>
                </a:solidFill>
              </a:rPr>
              <a:t>char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333333"/>
                </a:solidFill>
              </a:rPr>
              <a:t>c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333333"/>
                </a:solidFill>
              </a:rPr>
              <a:t>string</a:t>
            </a:r>
            <a:r>
              <a:rPr lang="en-US" sz="1600" b="1" dirty="0"/>
              <a:t>::</a:t>
            </a:r>
            <a:r>
              <a:rPr lang="en-US" sz="1600" dirty="0" err="1">
                <a:solidFill>
                  <a:srgbClr val="333333"/>
                </a:solidFill>
              </a:rPr>
              <a:t>size_type</a:t>
            </a:r>
            <a:r>
              <a:rPr lang="en-US" sz="1600" dirty="0"/>
              <a:t> </a:t>
            </a:r>
            <a:r>
              <a:rPr lang="en-US" sz="1600" b="1" dirty="0"/>
              <a:t>&amp;</a:t>
            </a:r>
            <a:r>
              <a:rPr lang="en-US" sz="1600" dirty="0">
                <a:solidFill>
                  <a:srgbClr val="333333"/>
                </a:solidFill>
              </a:rPr>
              <a:t>occurs</a:t>
            </a:r>
            <a:r>
              <a:rPr lang="en-US" sz="1600" dirty="0"/>
              <a:t>) { 	</a:t>
            </a:r>
            <a:r>
              <a:rPr lang="en-US" sz="1600" b="1" dirty="0"/>
              <a:t>auto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333333"/>
                </a:solidFill>
              </a:rPr>
              <a:t>ret</a:t>
            </a:r>
            <a:r>
              <a:rPr lang="en-US" sz="1600" dirty="0"/>
              <a:t> </a:t>
            </a:r>
            <a:r>
              <a:rPr lang="en-US" sz="1600" b="1" dirty="0"/>
              <a:t>=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333333"/>
                </a:solidFill>
              </a:rPr>
              <a:t>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333333"/>
                </a:solidFill>
              </a:rPr>
              <a:t>size</a:t>
            </a:r>
            <a:r>
              <a:rPr lang="en-US" sz="1600" dirty="0"/>
              <a:t>(); </a:t>
            </a:r>
            <a:r>
              <a:rPr lang="en-US" sz="1600" i="1" dirty="0">
                <a:solidFill>
                  <a:srgbClr val="999988"/>
                </a:solidFill>
              </a:rPr>
              <a:t>//position of first occurrence, if any</a:t>
            </a:r>
          </a:p>
          <a:p>
            <a:r>
              <a:rPr lang="en-US" sz="1600" i="1" dirty="0">
                <a:solidFill>
                  <a:srgbClr val="999988"/>
                </a:solidFill>
              </a:rPr>
              <a:t>	</a:t>
            </a:r>
            <a:r>
              <a:rPr lang="en-US" sz="1600" dirty="0">
                <a:solidFill>
                  <a:srgbClr val="333333"/>
                </a:solidFill>
              </a:rPr>
              <a:t>occurs</a:t>
            </a:r>
            <a:r>
              <a:rPr lang="en-US" sz="1600" dirty="0"/>
              <a:t> </a:t>
            </a:r>
            <a:r>
              <a:rPr lang="en-US" sz="1600" b="1" dirty="0"/>
              <a:t>=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9999"/>
                </a:solidFill>
              </a:rPr>
              <a:t>0</a:t>
            </a:r>
            <a:r>
              <a:rPr lang="en-US" sz="1600" dirty="0"/>
              <a:t>; </a:t>
            </a:r>
            <a:r>
              <a:rPr lang="en-US" sz="1600" i="1" dirty="0">
                <a:solidFill>
                  <a:srgbClr val="999988"/>
                </a:solidFill>
              </a:rPr>
              <a:t>// set the occurrence count parameter</a:t>
            </a:r>
          </a:p>
          <a:p>
            <a:r>
              <a:rPr lang="en-US" sz="1600" b="1" i="1" dirty="0">
                <a:solidFill>
                  <a:srgbClr val="999988"/>
                </a:solidFill>
              </a:rPr>
              <a:t>	</a:t>
            </a:r>
            <a:r>
              <a:rPr lang="en-US" sz="1600" b="1" dirty="0"/>
              <a:t>for</a:t>
            </a:r>
            <a:r>
              <a:rPr lang="en-US" sz="1600" dirty="0"/>
              <a:t> (</a:t>
            </a:r>
            <a:r>
              <a:rPr lang="en-US" sz="1600" b="1" dirty="0" err="1"/>
              <a:t>decltype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333333"/>
                </a:solidFill>
              </a:rPr>
              <a:t>ret</a:t>
            </a:r>
            <a:r>
              <a:rPr lang="en-US" sz="1600" dirty="0"/>
              <a:t>) </a:t>
            </a:r>
            <a:r>
              <a:rPr lang="en-US" sz="1600" dirty="0" err="1">
                <a:solidFill>
                  <a:srgbClr val="333333"/>
                </a:solidFill>
              </a:rPr>
              <a:t>i</a:t>
            </a:r>
            <a:r>
              <a:rPr lang="en-US" sz="1600" dirty="0"/>
              <a:t> </a:t>
            </a:r>
            <a:r>
              <a:rPr lang="en-US" sz="1600" b="1" dirty="0"/>
              <a:t>=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9999"/>
                </a:solidFill>
              </a:rPr>
              <a:t>0</a:t>
            </a:r>
            <a:r>
              <a:rPr lang="en-US" sz="1600" dirty="0"/>
              <a:t>; </a:t>
            </a:r>
            <a:r>
              <a:rPr lang="en-US" sz="1600" dirty="0" err="1">
                <a:solidFill>
                  <a:srgbClr val="333333"/>
                </a:solidFill>
              </a:rPr>
              <a:t>i</a:t>
            </a:r>
            <a:r>
              <a:rPr lang="en-US" sz="1600" dirty="0"/>
              <a:t> </a:t>
            </a:r>
            <a:r>
              <a:rPr lang="en-US" sz="1600" b="1" dirty="0"/>
              <a:t>!=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333333"/>
                </a:solidFill>
              </a:rPr>
              <a:t>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333333"/>
                </a:solidFill>
              </a:rPr>
              <a:t>size</a:t>
            </a:r>
            <a:r>
              <a:rPr lang="en-US" sz="1600" dirty="0"/>
              <a:t>(); </a:t>
            </a:r>
            <a:r>
              <a:rPr lang="en-US" sz="1600" b="1" dirty="0"/>
              <a:t>++</a:t>
            </a:r>
            <a:r>
              <a:rPr lang="en-US" sz="1600" dirty="0" err="1">
                <a:solidFill>
                  <a:srgbClr val="333333"/>
                </a:solidFill>
              </a:rPr>
              <a:t>i</a:t>
            </a:r>
            <a:r>
              <a:rPr lang="en-US" sz="1600" dirty="0"/>
              <a:t>) {</a:t>
            </a:r>
          </a:p>
          <a:p>
            <a:r>
              <a:rPr lang="en-US" sz="1600" b="1" dirty="0"/>
              <a:t>		if</a:t>
            </a:r>
            <a:r>
              <a:rPr lang="en-US" sz="1600" dirty="0"/>
              <a:t> (</a:t>
            </a:r>
            <a:r>
              <a:rPr lang="en-US" sz="1600" dirty="0">
                <a:solidFill>
                  <a:srgbClr val="333333"/>
                </a:solidFill>
              </a:rPr>
              <a:t>s</a:t>
            </a:r>
            <a:r>
              <a:rPr lang="en-US" sz="1600" dirty="0"/>
              <a:t>[</a:t>
            </a:r>
            <a:r>
              <a:rPr lang="en-US" sz="1600" dirty="0" err="1">
                <a:solidFill>
                  <a:srgbClr val="333333"/>
                </a:solidFill>
              </a:rPr>
              <a:t>i</a:t>
            </a:r>
            <a:r>
              <a:rPr lang="en-US" sz="1600" dirty="0"/>
              <a:t>] </a:t>
            </a:r>
            <a:r>
              <a:rPr lang="en-US" sz="1600" b="1" dirty="0"/>
              <a:t>==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333333"/>
                </a:solidFill>
              </a:rPr>
              <a:t>c</a:t>
            </a:r>
            <a:r>
              <a:rPr lang="en-US" sz="1600" dirty="0"/>
              <a:t>) {</a:t>
            </a:r>
          </a:p>
          <a:p>
            <a:r>
              <a:rPr lang="en-US" sz="1600" b="1" dirty="0"/>
              <a:t>			if</a:t>
            </a:r>
            <a:r>
              <a:rPr lang="en-US" sz="1600" dirty="0"/>
              <a:t> (</a:t>
            </a:r>
            <a:r>
              <a:rPr lang="en-US" sz="1600" dirty="0">
                <a:solidFill>
                  <a:srgbClr val="333333"/>
                </a:solidFill>
              </a:rPr>
              <a:t>ret</a:t>
            </a:r>
            <a:r>
              <a:rPr lang="en-US" sz="1600" dirty="0"/>
              <a:t> </a:t>
            </a:r>
            <a:r>
              <a:rPr lang="en-US" sz="1600" b="1" dirty="0"/>
              <a:t>==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333333"/>
                </a:solidFill>
              </a:rPr>
              <a:t>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333333"/>
                </a:solidFill>
              </a:rPr>
              <a:t>size</a:t>
            </a:r>
            <a:r>
              <a:rPr lang="en-US" sz="1600" dirty="0"/>
              <a:t>())</a:t>
            </a:r>
          </a:p>
          <a:p>
            <a:r>
              <a:rPr lang="en-US" sz="1600" dirty="0">
                <a:solidFill>
                  <a:srgbClr val="333333"/>
                </a:solidFill>
              </a:rPr>
              <a:t>				ret</a:t>
            </a:r>
            <a:r>
              <a:rPr lang="en-US" sz="1600" dirty="0"/>
              <a:t> </a:t>
            </a:r>
            <a:r>
              <a:rPr lang="en-US" sz="1600" b="1" dirty="0"/>
              <a:t>=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333333"/>
                </a:solidFill>
              </a:rPr>
              <a:t>i</a:t>
            </a:r>
            <a:r>
              <a:rPr lang="en-US" sz="1600" dirty="0"/>
              <a:t>; </a:t>
            </a:r>
            <a:r>
              <a:rPr lang="en-US" sz="1600" i="1" dirty="0">
                <a:solidFill>
                  <a:srgbClr val="999988"/>
                </a:solidFill>
              </a:rPr>
              <a:t>// remember the first occurrence of c</a:t>
            </a:r>
          </a:p>
          <a:p>
            <a:r>
              <a:rPr lang="en-US" sz="1600" i="1" dirty="0">
                <a:solidFill>
                  <a:srgbClr val="999988"/>
                </a:solidFill>
              </a:rPr>
              <a:t>			</a:t>
            </a:r>
            <a:r>
              <a:rPr lang="en-US" sz="1600" b="1" dirty="0"/>
              <a:t>++</a:t>
            </a:r>
            <a:r>
              <a:rPr lang="en-US" sz="1600" dirty="0">
                <a:solidFill>
                  <a:srgbClr val="333333"/>
                </a:solidFill>
              </a:rPr>
              <a:t>occurs</a:t>
            </a:r>
            <a:r>
              <a:rPr lang="en-US" sz="1600" dirty="0"/>
              <a:t>; </a:t>
            </a:r>
            <a:r>
              <a:rPr lang="en-US" sz="1600" i="1" dirty="0">
                <a:solidFill>
                  <a:srgbClr val="999988"/>
                </a:solidFill>
              </a:rPr>
              <a:t>// increment the occurrence count</a:t>
            </a:r>
            <a:r>
              <a:rPr lang="en-US" sz="1600" dirty="0"/>
              <a:t> </a:t>
            </a:r>
          </a:p>
          <a:p>
            <a:r>
              <a:rPr lang="en-US" sz="1600" dirty="0"/>
              <a:t>			} </a:t>
            </a:r>
          </a:p>
          <a:p>
            <a:r>
              <a:rPr lang="en-US" sz="1600" dirty="0"/>
              <a:t>		} </a:t>
            </a:r>
          </a:p>
          <a:p>
            <a:r>
              <a:rPr lang="en-US" sz="1600" b="1" dirty="0"/>
              <a:t>	return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333333"/>
                </a:solidFill>
              </a:rPr>
              <a:t>ret</a:t>
            </a:r>
            <a:r>
              <a:rPr lang="en-US" sz="1600" dirty="0"/>
              <a:t>; </a:t>
            </a:r>
            <a:r>
              <a:rPr lang="en-US" sz="1600" i="1" dirty="0">
                <a:solidFill>
                  <a:srgbClr val="999988"/>
                </a:solidFill>
              </a:rPr>
              <a:t>// count is returned </a:t>
            </a:r>
            <a:r>
              <a:rPr lang="en-US" sz="1600" i="1" dirty="0" err="1">
                <a:solidFill>
                  <a:srgbClr val="999988"/>
                </a:solidFill>
              </a:rPr>
              <a:t>implicity</a:t>
            </a:r>
            <a:r>
              <a:rPr lang="en-US" sz="1600" i="1" dirty="0">
                <a:solidFill>
                  <a:srgbClr val="999988"/>
                </a:solidFill>
              </a:rPr>
              <a:t> in occurs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i="1" dirty="0">
                <a:solidFill>
                  <a:srgbClr val="999988"/>
                </a:solidFill>
              </a:rPr>
              <a:t>// sample call</a:t>
            </a:r>
            <a:endParaRPr lang="en-US" sz="1600" dirty="0"/>
          </a:p>
          <a:p>
            <a:r>
              <a:rPr lang="en-US" sz="1600" b="1" dirty="0">
                <a:solidFill>
                  <a:srgbClr val="333333"/>
                </a:solidFill>
              </a:rPr>
              <a:t>auto</a:t>
            </a:r>
            <a:r>
              <a:rPr lang="en-US" sz="1600" dirty="0">
                <a:solidFill>
                  <a:srgbClr val="333333"/>
                </a:solidFill>
              </a:rPr>
              <a:t> index </a:t>
            </a:r>
            <a:r>
              <a:rPr lang="en-US" sz="1600" b="1" dirty="0">
                <a:solidFill>
                  <a:srgbClr val="333333"/>
                </a:solidFill>
              </a:rPr>
              <a:t>=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en-US" sz="1600" dirty="0" err="1">
                <a:solidFill>
                  <a:srgbClr val="333333"/>
                </a:solidFill>
              </a:rPr>
              <a:t>find_char</a:t>
            </a:r>
            <a:r>
              <a:rPr lang="en-US" sz="1600" dirty="0">
                <a:solidFill>
                  <a:srgbClr val="333333"/>
                </a:solidFill>
              </a:rPr>
              <a:t>(s, </a:t>
            </a:r>
            <a:r>
              <a:rPr lang="en-US" sz="1600" dirty="0">
                <a:solidFill>
                  <a:srgbClr val="DD1144"/>
                </a:solidFill>
              </a:rPr>
              <a:t>'o'</a:t>
            </a:r>
            <a:r>
              <a:rPr lang="en-US" sz="1600" dirty="0">
                <a:solidFill>
                  <a:srgbClr val="333333"/>
                </a:solidFill>
              </a:rPr>
              <a:t>, ctr); </a:t>
            </a:r>
          </a:p>
        </p:txBody>
      </p:sp>
    </p:spTree>
    <p:extLst>
      <p:ext uri="{BB962C8B-B14F-4D97-AF65-F5344CB8AC3E}">
        <p14:creationId xmlns:p14="http://schemas.microsoft.com/office/powerpoint/2010/main" val="203534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D4AE3-855F-C04E-A21A-B93994FF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We’ll Cover: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AD0B-E095-E04B-9B23-FF28378125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“named blocks of code”</a:t>
            </a:r>
          </a:p>
          <a:p>
            <a:pPr lvl="1"/>
            <a:r>
              <a:rPr lang="en-US" dirty="0"/>
              <a:t>definition and declaration</a:t>
            </a:r>
          </a:p>
          <a:p>
            <a:pPr lvl="1"/>
            <a:r>
              <a:rPr lang="en-US" dirty="0"/>
              <a:t>argument passing</a:t>
            </a:r>
          </a:p>
          <a:p>
            <a:pPr lvl="1"/>
            <a:r>
              <a:rPr lang="en-US" dirty="0"/>
              <a:t>(next time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lvl="2"/>
            <a:r>
              <a:rPr lang="en-US" dirty="0">
                <a:sym typeface="Wingdings" pitchFamily="2" charset="2"/>
              </a:rPr>
              <a:t>(returning values)</a:t>
            </a:r>
          </a:p>
          <a:p>
            <a:pPr lvl="2"/>
            <a:r>
              <a:rPr lang="en-US" dirty="0">
                <a:sym typeface="Wingdings" pitchFamily="2" charset="2"/>
              </a:rPr>
              <a:t>(function overloading)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98F91-3E93-8C45-B55B-7A266E391B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288665-468A-C941-9AD9-8335F2579B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8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0063-1B6A-3841-B72F-83A69F4B6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6.2.3 `const` Params and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4F5B-8343-6244-956E-CAB5C8EE9F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top-level `const` ignored when copying to initialize object</a:t>
            </a:r>
          </a:p>
          <a:p>
            <a:pPr lvl="1"/>
            <a:r>
              <a:rPr lang="en-US" dirty="0"/>
              <a:t>can pass either `const` or </a:t>
            </a:r>
            <a:r>
              <a:rPr lang="en-US" dirty="0" err="1"/>
              <a:t>non`const</a:t>
            </a:r>
            <a:r>
              <a:rPr lang="en-US" dirty="0"/>
              <a:t>` arg. to initialize `const` parameter:</a:t>
            </a:r>
          </a:p>
          <a:p>
            <a:r>
              <a:rPr lang="en-US" dirty="0"/>
              <a:t>We’ll see later that two functions can have same name</a:t>
            </a:r>
          </a:p>
          <a:p>
            <a:pPr lvl="1"/>
            <a:r>
              <a:rPr lang="en-US" dirty="0"/>
              <a:t>but param list must be sufficiently different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0A7F3-F232-E846-886A-A3EFB57ED7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rgbClr val="445588"/>
                </a:solidFill>
              </a:rPr>
              <a:t>void</a:t>
            </a:r>
            <a:r>
              <a:rPr lang="en-US" dirty="0"/>
              <a:t> </a:t>
            </a:r>
            <a:r>
              <a:rPr lang="en-US" b="1" dirty="0" err="1">
                <a:solidFill>
                  <a:srgbClr val="990000"/>
                </a:solidFill>
              </a:rPr>
              <a:t>fcn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) { </a:t>
            </a:r>
            <a:r>
              <a:rPr lang="en-US" i="1" dirty="0">
                <a:solidFill>
                  <a:srgbClr val="999988"/>
                </a:solidFill>
              </a:rPr>
              <a:t>/* */</a:t>
            </a:r>
            <a:r>
              <a:rPr lang="en-US" dirty="0"/>
              <a:t> } </a:t>
            </a:r>
          </a:p>
          <a:p>
            <a:endParaRPr lang="en-US" dirty="0"/>
          </a:p>
          <a:p>
            <a:r>
              <a:rPr lang="en-US" b="1" dirty="0">
                <a:solidFill>
                  <a:srgbClr val="445588"/>
                </a:solidFill>
              </a:rPr>
              <a:t>void</a:t>
            </a:r>
            <a:r>
              <a:rPr lang="en-US" dirty="0"/>
              <a:t> </a:t>
            </a:r>
            <a:r>
              <a:rPr lang="en-US" b="1" dirty="0" err="1">
                <a:solidFill>
                  <a:srgbClr val="990000"/>
                </a:solidFill>
              </a:rPr>
              <a:t>fcn</a:t>
            </a:r>
            <a:r>
              <a:rPr lang="en-US" dirty="0"/>
              <a:t>(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) { </a:t>
            </a:r>
            <a:r>
              <a:rPr lang="en-US" i="1" dirty="0">
                <a:solidFill>
                  <a:srgbClr val="999988"/>
                </a:solidFill>
              </a:rPr>
              <a:t>/* */</a:t>
            </a:r>
            <a:r>
              <a:rPr lang="en-US" dirty="0"/>
              <a:t> } </a:t>
            </a:r>
            <a:r>
              <a:rPr lang="en-US" i="1" dirty="0">
                <a:solidFill>
                  <a:srgbClr val="999988"/>
                </a:solidFill>
              </a:rPr>
              <a:t>// error: 	redefines </a:t>
            </a:r>
            <a:r>
              <a:rPr lang="en-US" i="1" dirty="0" err="1">
                <a:solidFill>
                  <a:srgbClr val="999988"/>
                </a:solidFill>
              </a:rPr>
              <a:t>fcn</a:t>
            </a:r>
            <a:r>
              <a:rPr lang="en-US" i="1" dirty="0">
                <a:solidFill>
                  <a:srgbClr val="999988"/>
                </a:solidFill>
              </a:rPr>
              <a:t>(int)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A8BCA9-AA21-5B4E-A713-CA7AD30B1B3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6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5C38-B2B7-0A48-93CE-B4F7CA6B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or Reference Params</a:t>
            </a:r>
            <a:br>
              <a:rPr lang="en-US" dirty="0"/>
            </a:br>
            <a:r>
              <a:rPr lang="en-US" dirty="0"/>
              <a:t>and `const`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2F4B2-6A35-9E47-A57C-84FC182E6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>
                <a:solidFill>
                  <a:srgbClr val="445588"/>
                </a:solidFill>
              </a:rPr>
              <a:t>void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990000"/>
                </a:solidFill>
              </a:rPr>
              <a:t>reset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dirty="0" err="1">
                <a:solidFill>
                  <a:srgbClr val="333333"/>
                </a:solidFill>
              </a:rPr>
              <a:t>ip</a:t>
            </a:r>
            <a:r>
              <a:rPr lang="en-US" dirty="0">
                <a:solidFill>
                  <a:srgbClr val="000000"/>
                </a:solidFill>
              </a:rPr>
              <a:t>) {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dirty="0" err="1">
                <a:solidFill>
                  <a:srgbClr val="333333"/>
                </a:solidFill>
              </a:rPr>
              <a:t>ip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; }</a:t>
            </a:r>
            <a:endParaRPr lang="en-US" dirty="0"/>
          </a:p>
          <a:p>
            <a:r>
              <a:rPr lang="en-US" b="1" dirty="0">
                <a:solidFill>
                  <a:srgbClr val="445588"/>
                </a:solidFill>
              </a:rPr>
              <a:t>void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990000"/>
                </a:solidFill>
              </a:rPr>
              <a:t>reset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&amp;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) {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; }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; </a:t>
            </a:r>
          </a:p>
          <a:p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ci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b="1" dirty="0"/>
              <a:t>::</a:t>
            </a:r>
            <a:r>
              <a:rPr lang="en-US" dirty="0" err="1">
                <a:solidFill>
                  <a:srgbClr val="333333"/>
                </a:solidFill>
              </a:rPr>
              <a:t>size_type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ctr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333333"/>
                </a:solidFill>
              </a:rPr>
              <a:t>reset</a:t>
            </a:r>
            <a:r>
              <a:rPr lang="en-US" dirty="0"/>
              <a:t>(</a:t>
            </a:r>
            <a:r>
              <a:rPr lang="en-US" b="1" dirty="0"/>
              <a:t>&amp;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calls int* version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reset</a:t>
            </a:r>
            <a:r>
              <a:rPr lang="en-US" dirty="0"/>
              <a:t>(</a:t>
            </a:r>
            <a:r>
              <a:rPr lang="en-US" b="1" dirty="0"/>
              <a:t>&amp;</a:t>
            </a:r>
            <a:r>
              <a:rPr lang="en-US" dirty="0">
                <a:solidFill>
                  <a:srgbClr val="333333"/>
                </a:solidFill>
              </a:rPr>
              <a:t>ci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error: can't initialize int* from pointer to const</a:t>
            </a:r>
          </a:p>
          <a:p>
            <a:r>
              <a:rPr lang="en-US" dirty="0">
                <a:solidFill>
                  <a:srgbClr val="333333"/>
                </a:solidFill>
              </a:rPr>
              <a:t>reset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calls int&amp; version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reset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ci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error: can't bind plain ref to const object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reset</a:t>
            </a:r>
            <a:r>
              <a:rPr lang="en-US" dirty="0"/>
              <a:t>(</a:t>
            </a:r>
            <a:r>
              <a:rPr lang="en-US" dirty="0">
                <a:solidFill>
                  <a:srgbClr val="009999"/>
                </a:solidFill>
              </a:rPr>
              <a:t>42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error: cant bind plain ref to literal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reset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ctr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error: types don't match; ctr has unsigned type</a:t>
            </a:r>
            <a:r>
              <a:rPr lang="en-US" dirty="0"/>
              <a:t> </a:t>
            </a:r>
          </a:p>
          <a:p>
            <a:endParaRPr lang="en-US" i="1" dirty="0">
              <a:solidFill>
                <a:srgbClr val="999988"/>
              </a:solidFill>
            </a:endParaRPr>
          </a:p>
          <a:p>
            <a:r>
              <a:rPr lang="en-US" i="1" dirty="0">
                <a:solidFill>
                  <a:srgbClr val="999988"/>
                </a:solidFill>
              </a:rPr>
              <a:t>// ok: </a:t>
            </a:r>
            <a:r>
              <a:rPr lang="en-US" i="1" dirty="0" err="1">
                <a:solidFill>
                  <a:srgbClr val="999988"/>
                </a:solidFill>
              </a:rPr>
              <a:t>find_char's</a:t>
            </a:r>
            <a:r>
              <a:rPr lang="en-US" i="1" dirty="0">
                <a:solidFill>
                  <a:srgbClr val="999988"/>
                </a:solidFill>
              </a:rPr>
              <a:t> first param is ref. to const</a:t>
            </a:r>
            <a:r>
              <a:rPr lang="en-US" dirty="0"/>
              <a:t> </a:t>
            </a:r>
          </a:p>
          <a:p>
            <a:r>
              <a:rPr lang="en-US" dirty="0" err="1">
                <a:solidFill>
                  <a:srgbClr val="333333"/>
                </a:solidFill>
              </a:rPr>
              <a:t>find_char</a:t>
            </a:r>
            <a:r>
              <a:rPr lang="en-US" dirty="0"/>
              <a:t>(</a:t>
            </a:r>
            <a:r>
              <a:rPr lang="en-US" dirty="0">
                <a:solidFill>
                  <a:srgbClr val="DD1144"/>
                </a:solidFill>
              </a:rPr>
              <a:t>"Hello World!"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'o'</a:t>
            </a:r>
            <a:r>
              <a:rPr lang="en-US" dirty="0"/>
              <a:t>, </a:t>
            </a:r>
            <a:r>
              <a:rPr lang="en-US" dirty="0">
                <a:solidFill>
                  <a:srgbClr val="333333"/>
                </a:solidFill>
              </a:rPr>
              <a:t>ctr</a:t>
            </a:r>
            <a:r>
              <a:rPr lang="en-US" dirty="0"/>
              <a:t>);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6508AF-95F0-1E45-85B4-42D108666C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0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F0FE-59AF-1F4D-B33D-4E958007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References to `const`</a:t>
            </a:r>
            <a:br>
              <a:rPr lang="en-US" dirty="0"/>
            </a:br>
            <a:r>
              <a:rPr lang="en-US" dirty="0"/>
              <a:t>when 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77B25-EFF2-154C-B1F3-CF26D8D740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we don’t need to change argument’s value…</a:t>
            </a:r>
          </a:p>
          <a:p>
            <a:pPr lvl="1"/>
            <a:r>
              <a:rPr lang="en-US" dirty="0"/>
              <a:t>use reference to `const`!</a:t>
            </a:r>
          </a:p>
          <a:p>
            <a:pPr lvl="1"/>
            <a:r>
              <a:rPr lang="en-US" dirty="0"/>
              <a:t>works with more types</a:t>
            </a:r>
          </a:p>
          <a:p>
            <a:pPr lvl="1"/>
            <a:r>
              <a:rPr lang="en-US" dirty="0"/>
              <a:t>can use inside other functions that use refs to `const`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F31BB-4B5D-5141-9EB8-FB573618F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267062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solidFill>
                  <a:srgbClr val="999988"/>
                </a:solidFill>
              </a:rPr>
              <a:t>// bad design: first param. should 	be const string&amp;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b="1" dirty="0"/>
              <a:t>::</a:t>
            </a:r>
            <a:r>
              <a:rPr lang="en-US" dirty="0" err="1">
                <a:solidFill>
                  <a:srgbClr val="333333"/>
                </a:solidFill>
              </a:rPr>
              <a:t>size_type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find_char</a:t>
            </a:r>
            <a:r>
              <a:rPr lang="en-US" dirty="0"/>
              <a:t>(</a:t>
            </a:r>
          </a:p>
          <a:p>
            <a:r>
              <a:rPr lang="en-US" dirty="0">
                <a:solidFill>
                  <a:srgbClr val="333333"/>
                </a:solidFill>
              </a:rPr>
              <a:t>	string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>
                <a:solidFill>
                  <a:srgbClr val="333333"/>
                </a:solidFill>
              </a:rPr>
              <a:t>s</a:t>
            </a:r>
            <a:r>
              <a:rPr lang="en-US" dirty="0"/>
              <a:t>, </a:t>
            </a:r>
            <a:r>
              <a:rPr lang="en-US" b="1" dirty="0">
                <a:solidFill>
                  <a:srgbClr val="445588"/>
                </a:solidFill>
              </a:rPr>
              <a:t>char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c</a:t>
            </a:r>
            <a:r>
              <a:rPr lang="en-US" dirty="0"/>
              <a:t>, 	</a:t>
            </a:r>
          </a:p>
          <a:p>
            <a:r>
              <a:rPr lang="en-US" dirty="0">
                <a:solidFill>
                  <a:srgbClr val="333333"/>
                </a:solidFill>
              </a:rPr>
              <a:t>	string</a:t>
            </a:r>
            <a:r>
              <a:rPr lang="en-US" b="1" dirty="0"/>
              <a:t>::</a:t>
            </a:r>
            <a:r>
              <a:rPr lang="en-US" dirty="0" err="1">
                <a:solidFill>
                  <a:srgbClr val="333333"/>
                </a:solidFill>
              </a:rPr>
              <a:t>size_type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>
                <a:solidFill>
                  <a:srgbClr val="333333"/>
                </a:solidFill>
              </a:rPr>
              <a:t>occurs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i="1" dirty="0">
                <a:solidFill>
                  <a:srgbClr val="999988"/>
                </a:solidFill>
              </a:rPr>
              <a:t>// fails at compile time, because literal can't initialize string&amp;: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find_char</a:t>
            </a:r>
            <a:r>
              <a:rPr lang="en-US" dirty="0"/>
              <a:t>(</a:t>
            </a:r>
            <a:r>
              <a:rPr lang="en-US" dirty="0">
                <a:solidFill>
                  <a:srgbClr val="DD1144"/>
                </a:solidFill>
              </a:rPr>
              <a:t>"Hello World!"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'o'</a:t>
            </a:r>
            <a:r>
              <a:rPr lang="en-US" dirty="0"/>
              <a:t>, </a:t>
            </a:r>
            <a:r>
              <a:rPr lang="en-US" dirty="0">
                <a:solidFill>
                  <a:srgbClr val="333333"/>
                </a:solidFill>
              </a:rPr>
              <a:t>ctr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i="1" dirty="0">
                <a:solidFill>
                  <a:srgbClr val="999988"/>
                </a:solidFill>
              </a:rPr>
              <a:t>// fails as well:</a:t>
            </a:r>
            <a:endParaRPr lang="en-US" dirty="0"/>
          </a:p>
          <a:p>
            <a:r>
              <a:rPr lang="en-US" b="1" dirty="0">
                <a:solidFill>
                  <a:srgbClr val="445588"/>
                </a:solidFill>
              </a:rPr>
              <a:t>bool</a:t>
            </a:r>
            <a:r>
              <a:rPr lang="en-US" dirty="0"/>
              <a:t> </a:t>
            </a:r>
            <a:r>
              <a:rPr lang="en-US" b="1" dirty="0" err="1">
                <a:solidFill>
                  <a:srgbClr val="990000"/>
                </a:solidFill>
              </a:rPr>
              <a:t>is_sentence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>
                <a:solidFill>
                  <a:srgbClr val="333333"/>
                </a:solidFill>
              </a:rPr>
              <a:t>s</a:t>
            </a:r>
            <a:r>
              <a:rPr lang="en-US" dirty="0"/>
              <a:t>){ 	</a:t>
            </a:r>
            <a:r>
              <a:rPr lang="en-US" i="1" dirty="0">
                <a:solidFill>
                  <a:srgbClr val="999988"/>
                </a:solidFill>
              </a:rPr>
              <a:t>// look for period at end 	of s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	string</a:t>
            </a:r>
            <a:r>
              <a:rPr lang="en-US" b="1" dirty="0"/>
              <a:t>::</a:t>
            </a:r>
            <a:r>
              <a:rPr lang="en-US" dirty="0" err="1">
                <a:solidFill>
                  <a:srgbClr val="333333"/>
                </a:solidFill>
              </a:rPr>
              <a:t>size_type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ctr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; 	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find_char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s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'.'</a:t>
            </a:r>
            <a:r>
              <a:rPr lang="en-US" dirty="0"/>
              <a:t>, </a:t>
            </a:r>
            <a:r>
              <a:rPr lang="en-US" dirty="0">
                <a:solidFill>
                  <a:srgbClr val="333333"/>
                </a:solidFill>
              </a:rPr>
              <a:t>ctr</a:t>
            </a:r>
            <a:r>
              <a:rPr lang="en-US" dirty="0"/>
              <a:t>) </a:t>
            </a:r>
            <a:r>
              <a:rPr lang="en-US" b="1" dirty="0"/>
              <a:t>==</a:t>
            </a:r>
            <a:r>
              <a:rPr lang="en-US" dirty="0"/>
              <a:t> 		</a:t>
            </a:r>
            <a:r>
              <a:rPr lang="en-US" dirty="0" err="1">
                <a:solidFill>
                  <a:srgbClr val="333333"/>
                </a:solidFill>
              </a:rPr>
              <a:t>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size</a:t>
            </a:r>
            <a:r>
              <a:rPr lang="en-US" dirty="0"/>
              <a:t>() </a:t>
            </a:r>
            <a:r>
              <a:rPr lang="en-US" b="1" dirty="0"/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/>
              <a:t> </a:t>
            </a:r>
            <a:r>
              <a:rPr lang="en-US" b="1" dirty="0"/>
              <a:t>&amp;&amp;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ctr</a:t>
            </a:r>
            <a:r>
              <a:rPr lang="en-US" dirty="0"/>
              <a:t> </a:t>
            </a:r>
            <a:r>
              <a:rPr lang="en-US" b="1" dirty="0"/>
              <a:t>==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/>
              <a:t>;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14F14E-AA79-104F-92D9-5E76078082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FE38-61B5-444E-94C6-D9BEDA2B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6.2.4 Array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1570-A5F8-5B40-A51E-80E0D9B8EC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Can’t copy an array…</a:t>
            </a:r>
          </a:p>
          <a:p>
            <a:pPr lvl="1"/>
            <a:r>
              <a:rPr lang="en-US" dirty="0"/>
              <a:t>can’t pass by value</a:t>
            </a:r>
          </a:p>
          <a:p>
            <a:pPr lvl="1"/>
            <a:r>
              <a:rPr lang="en-US" dirty="0"/>
              <a:t>when used as argument, actually passing pointer to first element</a:t>
            </a:r>
          </a:p>
          <a:p>
            <a:r>
              <a:rPr lang="en-US" dirty="0"/>
              <a:t>As always:</a:t>
            </a:r>
          </a:p>
          <a:p>
            <a:pPr lvl="1"/>
            <a:r>
              <a:rPr lang="en-US" dirty="0"/>
              <a:t>be careful to only access element in range</a:t>
            </a:r>
          </a:p>
          <a:p>
            <a:pPr lvl="2"/>
            <a:r>
              <a:rPr lang="en-US" dirty="0"/>
              <a:t>but size of array not usually known when passed…</a:t>
            </a:r>
          </a:p>
          <a:p>
            <a:pPr lvl="3"/>
            <a:r>
              <a:rPr lang="en-US" dirty="0"/>
              <a:t>several common techniques to manage pointer params: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590C7-771C-7045-923F-064F5B26ED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i="1" dirty="0">
                <a:solidFill>
                  <a:srgbClr val="999988"/>
                </a:solidFill>
              </a:rPr>
              <a:t>// all equivalent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445588"/>
                </a:solidFill>
              </a:rPr>
              <a:t>void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print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b="1" dirty="0"/>
              <a:t>*</a:t>
            </a:r>
            <a:r>
              <a:rPr lang="en-US" dirty="0"/>
              <a:t>);</a:t>
            </a:r>
          </a:p>
          <a:p>
            <a:r>
              <a:rPr lang="en-US" b="1" dirty="0">
                <a:solidFill>
                  <a:srgbClr val="445588"/>
                </a:solidFill>
              </a:rPr>
              <a:t>void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print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[]); </a:t>
            </a:r>
          </a:p>
          <a:p>
            <a:r>
              <a:rPr lang="en-US" b="1" dirty="0">
                <a:solidFill>
                  <a:srgbClr val="445588"/>
                </a:solidFill>
              </a:rPr>
              <a:t>void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print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[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]); </a:t>
            </a:r>
            <a:r>
              <a:rPr lang="en-US" i="1" dirty="0">
                <a:solidFill>
                  <a:srgbClr val="999988"/>
                </a:solidFill>
              </a:rPr>
              <a:t>// 	dimension for documentation 	purposes.</a:t>
            </a:r>
          </a:p>
          <a:p>
            <a:endParaRPr lang="en-US" i="1" dirty="0">
              <a:solidFill>
                <a:srgbClr val="999988"/>
              </a:solidFill>
            </a:endParaRPr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333333"/>
                </a:solidFill>
              </a:rPr>
              <a:t>j</a:t>
            </a:r>
            <a:r>
              <a:rPr lang="en-US" dirty="0"/>
              <a:t>[</a:t>
            </a:r>
            <a:r>
              <a:rPr lang="en-US" dirty="0">
                <a:solidFill>
                  <a:srgbClr val="009999"/>
                </a:solidFill>
              </a:rPr>
              <a:t>2</a:t>
            </a:r>
            <a:r>
              <a:rPr lang="en-US" dirty="0"/>
              <a:t>] </a:t>
            </a:r>
            <a:r>
              <a:rPr lang="en-US" b="1" dirty="0"/>
              <a:t>=</a:t>
            </a:r>
            <a:r>
              <a:rPr lang="en-US" dirty="0"/>
              <a:t> {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/>
              <a:t>}; </a:t>
            </a:r>
          </a:p>
          <a:p>
            <a:r>
              <a:rPr lang="en-US" dirty="0">
                <a:solidFill>
                  <a:srgbClr val="333333"/>
                </a:solidFill>
              </a:rPr>
              <a:t>print</a:t>
            </a:r>
            <a:r>
              <a:rPr lang="en-US" dirty="0"/>
              <a:t>(</a:t>
            </a:r>
            <a:r>
              <a:rPr lang="en-US" b="1" dirty="0"/>
              <a:t>&amp;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ok: &amp;</a:t>
            </a:r>
            <a:r>
              <a:rPr lang="en-US" i="1" dirty="0" err="1">
                <a:solidFill>
                  <a:srgbClr val="999988"/>
                </a:solidFill>
              </a:rPr>
              <a:t>i</a:t>
            </a:r>
            <a:r>
              <a:rPr lang="en-US" i="1" dirty="0">
                <a:solidFill>
                  <a:srgbClr val="999988"/>
                </a:solidFill>
              </a:rPr>
              <a:t> is int*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j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ok: j converted to int*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3D7640-2295-1941-956E-4EF6303B4DB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6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18407-0761-724C-A48C-33C9EA7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Marker to Specify</a:t>
            </a:r>
            <a:br>
              <a:rPr lang="en-US" dirty="0"/>
            </a:br>
            <a:r>
              <a:rPr lang="en-US" dirty="0"/>
              <a:t>Extent of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6B79-D5D7-1442-9BFD-A8E6D26D25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array contains end marker</a:t>
            </a:r>
          </a:p>
          <a:p>
            <a:pPr lvl="1"/>
            <a:r>
              <a:rPr lang="en-US" dirty="0"/>
              <a:t>i.e. C-style char. string</a:t>
            </a:r>
          </a:p>
          <a:p>
            <a:r>
              <a:rPr lang="en-US" dirty="0"/>
              <a:t>…doesn’t work if no obvious end marker</a:t>
            </a:r>
          </a:p>
          <a:p>
            <a:pPr lvl="1"/>
            <a:r>
              <a:rPr lang="en-US" dirty="0"/>
              <a:t>i.e. `int` arrays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F9AC3-52A4-AE40-99E9-198CBD123C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rgbClr val="445588"/>
                </a:solidFill>
              </a:rPr>
              <a:t>void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print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b="1" dirty="0">
                <a:solidFill>
                  <a:srgbClr val="445588"/>
                </a:solidFill>
              </a:rPr>
              <a:t>char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cp</a:t>
            </a:r>
            <a:r>
              <a:rPr lang="en-US" dirty="0"/>
              <a:t>){ </a:t>
            </a:r>
          </a:p>
          <a:p>
            <a:r>
              <a:rPr lang="en-US" b="1" dirty="0"/>
              <a:t>	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cp</a:t>
            </a:r>
            <a:r>
              <a:rPr lang="en-US" dirty="0"/>
              <a:t>) </a:t>
            </a:r>
            <a:r>
              <a:rPr lang="en-US" i="1" dirty="0">
                <a:solidFill>
                  <a:srgbClr val="999988"/>
                </a:solidFill>
              </a:rPr>
              <a:t>// if not null pointer</a:t>
            </a:r>
          </a:p>
          <a:p>
            <a:r>
              <a:rPr lang="en-US" b="1" i="1" dirty="0">
                <a:solidFill>
                  <a:srgbClr val="999988"/>
                </a:solidFill>
              </a:rPr>
              <a:t>		</a:t>
            </a:r>
            <a:r>
              <a:rPr lang="en-US" b="1" dirty="0"/>
              <a:t>while</a:t>
            </a:r>
            <a:r>
              <a:rPr lang="en-US" dirty="0"/>
              <a:t>(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cp</a:t>
            </a:r>
            <a:r>
              <a:rPr lang="en-US" dirty="0"/>
              <a:t>) </a:t>
            </a:r>
            <a:r>
              <a:rPr lang="en-US" i="1" dirty="0">
                <a:solidFill>
                  <a:srgbClr val="999988"/>
                </a:solidFill>
              </a:rPr>
              <a:t>// so long as not 			null character</a:t>
            </a:r>
          </a:p>
          <a:p>
            <a:r>
              <a:rPr lang="en-US" i="1" dirty="0">
                <a:solidFill>
                  <a:srgbClr val="999988"/>
                </a:solidFill>
              </a:rPr>
              <a:t>			</a:t>
            </a:r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cp</a:t>
            </a:r>
            <a:r>
              <a:rPr lang="en-US" b="1" dirty="0"/>
              <a:t>++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print 				and advance</a:t>
            </a:r>
            <a:r>
              <a:rPr lang="en-US" dirty="0"/>
              <a:t>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D78650-7725-214A-957B-9EB41263D8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7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2622-22A2-5649-8878-F890D3FC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Standard Library</a:t>
            </a:r>
            <a:br>
              <a:rPr lang="en-US" dirty="0"/>
            </a:br>
            <a:r>
              <a:rPr lang="en-US" dirty="0"/>
              <a:t>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CB067-D920-404C-9F79-97E4804F1C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Probably the preferred method:</a:t>
            </a:r>
          </a:p>
          <a:p>
            <a:pPr lvl="1"/>
            <a:r>
              <a:rPr lang="en-US" dirty="0"/>
              <a:t>pass pointers to first element and one past the last element</a:t>
            </a:r>
          </a:p>
          <a:p>
            <a:pPr lvl="1"/>
            <a:r>
              <a:rPr lang="en-US" dirty="0"/>
              <a:t>can use library `begin` and `end`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72A43-05D5-214A-93A4-D6DC85C021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rgbClr val="445588"/>
                </a:solidFill>
              </a:rPr>
              <a:t>void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print</a:t>
            </a:r>
            <a:r>
              <a:rPr lang="en-US" dirty="0"/>
              <a:t> 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, </a:t>
            </a:r>
            <a:r>
              <a:rPr lang="en-US" b="1" dirty="0"/>
              <a:t>const</a:t>
            </a:r>
            <a:r>
              <a:rPr lang="en-US" dirty="0"/>
              <a:t> 	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end</a:t>
            </a:r>
            <a:r>
              <a:rPr lang="en-US" dirty="0"/>
              <a:t>) { </a:t>
            </a:r>
          </a:p>
          <a:p>
            <a:r>
              <a:rPr lang="en-US" b="1" dirty="0"/>
              <a:t>	while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end</a:t>
            </a:r>
            <a:r>
              <a:rPr lang="en-US" dirty="0"/>
              <a:t>) </a:t>
            </a:r>
          </a:p>
          <a:p>
            <a:r>
              <a:rPr lang="en-US" dirty="0">
                <a:solidFill>
                  <a:srgbClr val="333333"/>
                </a:solidFill>
              </a:rPr>
              <a:t>		</a:t>
            </a:r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b="1" dirty="0"/>
              <a:t>++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endl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</a:t>
            </a:r>
          </a:p>
          <a:p>
            <a:r>
              <a:rPr lang="en-US" i="1" dirty="0">
                <a:solidFill>
                  <a:srgbClr val="999988"/>
                </a:solidFill>
              </a:rPr>
              <a:t>			print and advance.</a:t>
            </a:r>
            <a:r>
              <a:rPr lang="en-US" dirty="0"/>
              <a:t>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j</a:t>
            </a:r>
            <a:r>
              <a:rPr lang="en-US" dirty="0"/>
              <a:t>[</a:t>
            </a:r>
            <a:r>
              <a:rPr lang="en-US" dirty="0">
                <a:solidFill>
                  <a:srgbClr val="009999"/>
                </a:solidFill>
              </a:rPr>
              <a:t>2</a:t>
            </a:r>
            <a:r>
              <a:rPr lang="en-US" dirty="0"/>
              <a:t>] </a:t>
            </a:r>
            <a:r>
              <a:rPr lang="en-US" b="1" dirty="0"/>
              <a:t>=</a:t>
            </a:r>
            <a:r>
              <a:rPr lang="en-US" dirty="0"/>
              <a:t> {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/>
              <a:t>}; </a:t>
            </a:r>
          </a:p>
          <a:p>
            <a:r>
              <a:rPr lang="en-US" dirty="0">
                <a:solidFill>
                  <a:srgbClr val="333333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begin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j</a:t>
            </a:r>
            <a:r>
              <a:rPr lang="en-US" dirty="0"/>
              <a:t>), </a:t>
            </a:r>
            <a:r>
              <a:rPr lang="en-US" dirty="0">
                <a:solidFill>
                  <a:srgbClr val="333333"/>
                </a:solidFill>
              </a:rPr>
              <a:t>end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j</a:t>
            </a:r>
            <a:r>
              <a:rPr lang="en-US" dirty="0"/>
              <a:t>));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DE0E9B-FAAA-DA47-9434-BA20647D45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7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F2AD-F1C5-544E-A0D4-A0EA707C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Explicitly Passing a Size</a:t>
            </a:r>
            <a:br>
              <a:rPr lang="en-US" dirty="0"/>
            </a:br>
            <a:r>
              <a:rPr lang="en-US" dirty="0"/>
              <a:t>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F6819-7624-E446-9020-3BADBDBB0C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Common in C and older C++ programs</a:t>
            </a:r>
          </a:p>
          <a:p>
            <a:pPr lvl="1"/>
            <a:r>
              <a:rPr lang="en-US" dirty="0"/>
              <a:t>second param. indicates size of array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931E7-49BB-B842-BD84-D5D1DA9ED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05061" y="1825625"/>
            <a:ext cx="5648739" cy="4351338"/>
          </a:xfrm>
        </p:spPr>
        <p:txBody>
          <a:bodyPr/>
          <a:lstStyle/>
          <a:p>
            <a:r>
              <a:rPr lang="en-US" b="1" dirty="0">
                <a:solidFill>
                  <a:srgbClr val="445588"/>
                </a:solidFill>
              </a:rPr>
              <a:t>void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print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ia</a:t>
            </a:r>
            <a:r>
              <a:rPr lang="en-US" dirty="0"/>
              <a:t>[], </a:t>
            </a:r>
          </a:p>
          <a:p>
            <a:r>
              <a:rPr lang="en-US" b="1" dirty="0">
                <a:solidFill>
                  <a:srgbClr val="445588"/>
                </a:solidFill>
              </a:rPr>
              <a:t>	</a:t>
            </a:r>
            <a:r>
              <a:rPr lang="en-US" b="1" dirty="0" err="1">
                <a:solidFill>
                  <a:srgbClr val="445588"/>
                </a:solidFill>
              </a:rPr>
              <a:t>size_t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size</a:t>
            </a:r>
            <a:r>
              <a:rPr lang="en-US" dirty="0"/>
              <a:t>) { </a:t>
            </a:r>
          </a:p>
          <a:p>
            <a:r>
              <a:rPr lang="en-US" b="1" dirty="0"/>
              <a:t>	for</a:t>
            </a:r>
            <a:r>
              <a:rPr lang="en-US" dirty="0"/>
              <a:t> (</a:t>
            </a:r>
            <a:r>
              <a:rPr lang="en-US" b="1" dirty="0" err="1">
                <a:solidFill>
                  <a:srgbClr val="445588"/>
                </a:solidFill>
              </a:rPr>
              <a:t>size_t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;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size</a:t>
            </a:r>
            <a:r>
              <a:rPr lang="en-US" dirty="0"/>
              <a:t>; </a:t>
            </a:r>
            <a:r>
              <a:rPr lang="en-US" b="1" dirty="0"/>
              <a:t>++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ia</a:t>
            </a:r>
            <a:r>
              <a:rPr lang="en-US" dirty="0"/>
              <a:t>[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]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endl</a:t>
            </a:r>
            <a:r>
              <a:rPr lang="en-US" dirty="0"/>
              <a:t>; 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j</a:t>
            </a:r>
            <a:r>
              <a:rPr lang="en-US" dirty="0"/>
              <a:t>[] </a:t>
            </a:r>
            <a:r>
              <a:rPr lang="en-US" b="1" dirty="0"/>
              <a:t>=</a:t>
            </a:r>
            <a:r>
              <a:rPr lang="en-US" dirty="0"/>
              <a:t> {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/>
              <a:t>}; </a:t>
            </a:r>
          </a:p>
          <a:p>
            <a:r>
              <a:rPr lang="en-US" dirty="0">
                <a:solidFill>
                  <a:srgbClr val="333333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j</a:t>
            </a:r>
            <a:r>
              <a:rPr lang="en-US" dirty="0"/>
              <a:t>, </a:t>
            </a:r>
            <a:r>
              <a:rPr lang="en-US" dirty="0">
                <a:solidFill>
                  <a:srgbClr val="333333"/>
                </a:solidFill>
              </a:rPr>
              <a:t>end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j</a:t>
            </a:r>
            <a:r>
              <a:rPr lang="en-US" dirty="0"/>
              <a:t>) </a:t>
            </a:r>
            <a:r>
              <a:rPr lang="en-US" b="1" dirty="0"/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begin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j</a:t>
            </a:r>
            <a:r>
              <a:rPr lang="en-US" dirty="0"/>
              <a:t>));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CD6E34-4E93-0B48-A790-A0D6862EBA2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0407-0022-9043-974C-87FEA5E8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Reference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E8D0B-62E8-374B-918A-FA475C7C3C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 also define params that are references to arrays:</a:t>
            </a:r>
          </a:p>
          <a:p>
            <a:pPr lvl="1"/>
            <a:r>
              <a:rPr lang="en-US" dirty="0"/>
              <a:t>parentheses necessary</a:t>
            </a:r>
          </a:p>
          <a:p>
            <a:pPr lvl="1"/>
            <a:r>
              <a:rPr lang="en-US" dirty="0"/>
              <a:t>size of array is part of type…</a:t>
            </a:r>
          </a:p>
          <a:p>
            <a:pPr lvl="2"/>
            <a:r>
              <a:rPr lang="en-US" dirty="0"/>
              <a:t>limits usefulness of this version</a:t>
            </a:r>
          </a:p>
          <a:p>
            <a:pPr lvl="2"/>
            <a:r>
              <a:rPr lang="en-US" dirty="0"/>
              <a:t>can only be called with arrays of exactly 10 `int`s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E87FC-9AAA-FA48-88CA-0CE499FD52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rgbClr val="445588"/>
                </a:solidFill>
              </a:rPr>
              <a:t>void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print</a:t>
            </a:r>
            <a:r>
              <a:rPr lang="en-US" dirty="0"/>
              <a:t>(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(</a:t>
            </a:r>
            <a:r>
              <a:rPr lang="en-US" b="1" dirty="0"/>
              <a:t>&amp;</a:t>
            </a:r>
            <a:r>
              <a:rPr lang="en-US" dirty="0" err="1">
                <a:solidFill>
                  <a:srgbClr val="333333"/>
                </a:solidFill>
              </a:rPr>
              <a:t>arr</a:t>
            </a:r>
            <a:r>
              <a:rPr lang="en-US" dirty="0"/>
              <a:t>)[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]) {</a:t>
            </a:r>
          </a:p>
          <a:p>
            <a:r>
              <a:rPr lang="en-US" b="1" dirty="0"/>
              <a:t>	for</a:t>
            </a:r>
            <a:r>
              <a:rPr lang="en-US" dirty="0"/>
              <a:t> (</a:t>
            </a:r>
            <a:r>
              <a:rPr lang="en-US" b="1" dirty="0"/>
              <a:t>auto</a:t>
            </a:r>
            <a:r>
              <a:rPr lang="en-US" dirty="0"/>
              <a:t> </a:t>
            </a:r>
            <a:r>
              <a:rPr lang="en-US" dirty="0" err="1"/>
              <a:t>elem</a:t>
            </a:r>
            <a:r>
              <a:rPr lang="en-US" dirty="0"/>
              <a:t> : </a:t>
            </a:r>
            <a:r>
              <a:rPr lang="en-US" dirty="0" err="1">
                <a:solidFill>
                  <a:srgbClr val="333333"/>
                </a:solidFill>
              </a:rPr>
              <a:t>arr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elem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endl</a:t>
            </a:r>
            <a:r>
              <a:rPr lang="en-US" dirty="0"/>
              <a:t>;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5A31ED-13B3-ED44-AC71-70CA8A6542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6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0695-5E19-6B49-973F-A6587C55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6.2.5 Handling Command-Line</a:t>
            </a:r>
            <a:br>
              <a:rPr lang="en-US" dirty="0"/>
            </a:br>
            <a:r>
              <a:rPr lang="en-US" dirty="0"/>
              <a:t>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40C60-65FC-D546-B54B-F2268D8788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Until now…</a:t>
            </a:r>
          </a:p>
          <a:p>
            <a:pPr lvl="1"/>
            <a:r>
              <a:rPr lang="en-US" dirty="0"/>
              <a:t>`main` with empty param. list</a:t>
            </a:r>
          </a:p>
          <a:p>
            <a:r>
              <a:rPr lang="en-US" dirty="0"/>
              <a:t>Can pass </a:t>
            </a:r>
            <a:r>
              <a:rPr lang="en-US" dirty="0" err="1"/>
              <a:t>args</a:t>
            </a:r>
            <a:r>
              <a:rPr lang="en-US" dirty="0"/>
              <a:t> to `main`</a:t>
            </a:r>
          </a:p>
          <a:p>
            <a:pPr lvl="1"/>
            <a:r>
              <a:rPr lang="en-US" dirty="0"/>
              <a:t>like a set of options</a:t>
            </a:r>
          </a:p>
          <a:p>
            <a:pPr lvl="1"/>
            <a:r>
              <a:rPr lang="en-US" dirty="0"/>
              <a:t>two (optional) params:</a:t>
            </a:r>
          </a:p>
          <a:p>
            <a:r>
              <a:rPr lang="en-US" dirty="0"/>
              <a:t>`</a:t>
            </a:r>
            <a:r>
              <a:rPr lang="en-US" dirty="0" err="1"/>
              <a:t>argv</a:t>
            </a:r>
            <a:r>
              <a:rPr lang="en-US" dirty="0"/>
              <a:t>` is array of pointers to C-style char. strings</a:t>
            </a:r>
          </a:p>
          <a:p>
            <a:r>
              <a:rPr lang="en-US" dirty="0"/>
              <a:t>`</a:t>
            </a:r>
            <a:r>
              <a:rPr lang="en-US" dirty="0" err="1"/>
              <a:t>argc</a:t>
            </a:r>
            <a:r>
              <a:rPr lang="en-US" dirty="0"/>
              <a:t>` is # of strings in array</a:t>
            </a:r>
          </a:p>
          <a:p>
            <a:pPr lvl="1"/>
            <a:r>
              <a:rPr lang="en-US" dirty="0"/>
              <a:t>`</a:t>
            </a:r>
            <a:r>
              <a:rPr lang="en-US" dirty="0" err="1"/>
              <a:t>argc</a:t>
            </a:r>
            <a:r>
              <a:rPr lang="en-US" dirty="0"/>
              <a:t>` is 5 here</a:t>
            </a:r>
          </a:p>
          <a:p>
            <a:r>
              <a:rPr lang="en-US" dirty="0"/>
              <a:t>element just past last pointer (`</a:t>
            </a:r>
            <a:r>
              <a:rPr lang="en-US" dirty="0" err="1"/>
              <a:t>argv</a:t>
            </a:r>
            <a:r>
              <a:rPr lang="en-US" dirty="0"/>
              <a:t>[5]`) guaranteed to be 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B69D9-A54B-F14E-92C1-3BC191589B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990000"/>
                </a:solidFill>
              </a:rPr>
              <a:t>main</a:t>
            </a:r>
            <a:r>
              <a:rPr lang="en-US" dirty="0">
                <a:solidFill>
                  <a:srgbClr val="333333"/>
                </a:solidFill>
              </a:rPr>
              <a:t>() {...} </a:t>
            </a:r>
          </a:p>
          <a:p>
            <a:br>
              <a:rPr lang="en-US" dirty="0"/>
            </a:br>
            <a:r>
              <a:rPr lang="en-US" dirty="0">
                <a:solidFill>
                  <a:srgbClr val="333333"/>
                </a:solidFill>
              </a:rPr>
              <a:t>prog </a:t>
            </a:r>
            <a:r>
              <a:rPr lang="en-US" b="1" dirty="0">
                <a:solidFill>
                  <a:srgbClr val="333333"/>
                </a:solidFill>
              </a:rPr>
              <a:t>-</a:t>
            </a:r>
            <a:r>
              <a:rPr lang="en-US" dirty="0">
                <a:solidFill>
                  <a:srgbClr val="333333"/>
                </a:solidFill>
              </a:rPr>
              <a:t>d </a:t>
            </a:r>
            <a:r>
              <a:rPr lang="en-US" b="1" dirty="0">
                <a:solidFill>
                  <a:srgbClr val="333333"/>
                </a:solidFill>
              </a:rPr>
              <a:t>-</a:t>
            </a:r>
            <a:r>
              <a:rPr lang="en-US" dirty="0">
                <a:solidFill>
                  <a:srgbClr val="333333"/>
                </a:solidFill>
              </a:rPr>
              <a:t>o </a:t>
            </a:r>
            <a:r>
              <a:rPr lang="en-US" dirty="0" err="1">
                <a:solidFill>
                  <a:srgbClr val="333333"/>
                </a:solidFill>
              </a:rPr>
              <a:t>ofile</a:t>
            </a:r>
            <a:r>
              <a:rPr lang="en-US" dirty="0">
                <a:solidFill>
                  <a:srgbClr val="333333"/>
                </a:solidFill>
              </a:rPr>
              <a:t> data0 </a:t>
            </a:r>
          </a:p>
          <a:p>
            <a:br>
              <a:rPr lang="en-US" dirty="0"/>
            </a:b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990000"/>
                </a:solidFill>
              </a:rPr>
              <a:t>main</a:t>
            </a:r>
            <a:r>
              <a:rPr lang="en-US" dirty="0">
                <a:solidFill>
                  <a:srgbClr val="333333"/>
                </a:solidFill>
              </a:rPr>
              <a:t>(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argc</a:t>
            </a:r>
            <a:r>
              <a:rPr lang="en-US" dirty="0">
                <a:solidFill>
                  <a:srgbClr val="333333"/>
                </a:solidFill>
              </a:rPr>
              <a:t>, </a:t>
            </a:r>
            <a:r>
              <a:rPr lang="en-US" b="1" dirty="0">
                <a:solidFill>
                  <a:srgbClr val="445588"/>
                </a:solidFill>
              </a:rPr>
              <a:t>char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*</a:t>
            </a:r>
            <a:r>
              <a:rPr lang="en-US" dirty="0" err="1">
                <a:solidFill>
                  <a:srgbClr val="333333"/>
                </a:solidFill>
              </a:rPr>
              <a:t>argv</a:t>
            </a:r>
            <a:r>
              <a:rPr lang="en-US" dirty="0">
                <a:solidFill>
                  <a:srgbClr val="333333"/>
                </a:solidFill>
              </a:rPr>
              <a:t>[]) { ... } </a:t>
            </a:r>
          </a:p>
          <a:p>
            <a:br>
              <a:rPr lang="en-US" dirty="0"/>
            </a:br>
            <a:r>
              <a:rPr lang="en-US" dirty="0" err="1">
                <a:solidFill>
                  <a:srgbClr val="333333"/>
                </a:solidFill>
              </a:rPr>
              <a:t>argv</a:t>
            </a:r>
            <a:r>
              <a:rPr lang="en-US" dirty="0"/>
              <a:t>[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]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"prog"</a:t>
            </a:r>
            <a:r>
              <a:rPr lang="en-US" dirty="0"/>
              <a:t>; </a:t>
            </a:r>
          </a:p>
          <a:p>
            <a:r>
              <a:rPr lang="en-US" dirty="0" err="1">
                <a:solidFill>
                  <a:srgbClr val="333333"/>
                </a:solidFill>
              </a:rPr>
              <a:t>argv</a:t>
            </a:r>
            <a:r>
              <a:rPr lang="en-US" dirty="0"/>
              <a:t>[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/>
              <a:t>]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"-d"</a:t>
            </a:r>
            <a:r>
              <a:rPr lang="en-US" dirty="0"/>
              <a:t>; </a:t>
            </a:r>
          </a:p>
          <a:p>
            <a:r>
              <a:rPr lang="en-US" dirty="0" err="1">
                <a:solidFill>
                  <a:srgbClr val="333333"/>
                </a:solidFill>
              </a:rPr>
              <a:t>argv</a:t>
            </a:r>
            <a:r>
              <a:rPr lang="en-US" dirty="0"/>
              <a:t>[</a:t>
            </a:r>
            <a:r>
              <a:rPr lang="en-US" dirty="0">
                <a:solidFill>
                  <a:srgbClr val="009999"/>
                </a:solidFill>
              </a:rPr>
              <a:t>2</a:t>
            </a:r>
            <a:r>
              <a:rPr lang="en-US" dirty="0"/>
              <a:t>]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"-o"</a:t>
            </a:r>
            <a:r>
              <a:rPr lang="en-US" dirty="0"/>
              <a:t>; </a:t>
            </a:r>
          </a:p>
          <a:p>
            <a:r>
              <a:rPr lang="en-US" dirty="0" err="1">
                <a:solidFill>
                  <a:srgbClr val="333333"/>
                </a:solidFill>
              </a:rPr>
              <a:t>argv</a:t>
            </a:r>
            <a:r>
              <a:rPr lang="en-US" dirty="0"/>
              <a:t>[</a:t>
            </a:r>
            <a:r>
              <a:rPr lang="en-US" dirty="0">
                <a:solidFill>
                  <a:srgbClr val="009999"/>
                </a:solidFill>
              </a:rPr>
              <a:t>3</a:t>
            </a:r>
            <a:r>
              <a:rPr lang="en-US" dirty="0"/>
              <a:t>]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</a:t>
            </a:r>
            <a:r>
              <a:rPr lang="en-US" dirty="0" err="1">
                <a:solidFill>
                  <a:srgbClr val="DD1144"/>
                </a:solidFill>
              </a:rPr>
              <a:t>ofile</a:t>
            </a:r>
            <a:r>
              <a:rPr lang="en-US" dirty="0">
                <a:solidFill>
                  <a:srgbClr val="DD1144"/>
                </a:solidFill>
              </a:rPr>
              <a:t>"</a:t>
            </a:r>
            <a:r>
              <a:rPr lang="en-US" dirty="0"/>
              <a:t>; </a:t>
            </a:r>
          </a:p>
          <a:p>
            <a:r>
              <a:rPr lang="en-US" dirty="0" err="1">
                <a:solidFill>
                  <a:srgbClr val="333333"/>
                </a:solidFill>
              </a:rPr>
              <a:t>argv</a:t>
            </a:r>
            <a:r>
              <a:rPr lang="en-US" dirty="0"/>
              <a:t>[</a:t>
            </a:r>
            <a:r>
              <a:rPr lang="en-US" dirty="0">
                <a:solidFill>
                  <a:srgbClr val="009999"/>
                </a:solidFill>
              </a:rPr>
              <a:t>4</a:t>
            </a:r>
            <a:r>
              <a:rPr lang="en-US" dirty="0"/>
              <a:t>]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"data0"</a:t>
            </a:r>
            <a:r>
              <a:rPr lang="en-US" dirty="0"/>
              <a:t>; </a:t>
            </a:r>
          </a:p>
          <a:p>
            <a:r>
              <a:rPr lang="en-US" dirty="0" err="1">
                <a:solidFill>
                  <a:srgbClr val="333333"/>
                </a:solidFill>
              </a:rPr>
              <a:t>argv</a:t>
            </a:r>
            <a:r>
              <a:rPr lang="en-US" dirty="0"/>
              <a:t>[</a:t>
            </a:r>
            <a:r>
              <a:rPr lang="en-US" dirty="0">
                <a:solidFill>
                  <a:srgbClr val="009999"/>
                </a:solidFill>
              </a:rPr>
              <a:t>5</a:t>
            </a:r>
            <a:r>
              <a:rPr lang="en-US" dirty="0"/>
              <a:t>]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1B0AA8-D854-B546-B8B4-E332EEBFEA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8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C0F6-5C31-664D-A2F5-40225F3A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6.2.6 Functions with Varying</a:t>
            </a:r>
            <a:br>
              <a:rPr lang="en-US" dirty="0"/>
            </a:br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8D8B-EE69-294C-BA23-20AA46D88E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Assuming you know type of </a:t>
            </a:r>
            <a:r>
              <a:rPr lang="en-US" dirty="0" err="1"/>
              <a:t>args</a:t>
            </a:r>
            <a:r>
              <a:rPr lang="en-US" dirty="0"/>
              <a:t>, but not how many</a:t>
            </a:r>
          </a:p>
          <a:p>
            <a:pPr lvl="1"/>
            <a:r>
              <a:rPr lang="en-US" dirty="0"/>
              <a:t>use `</a:t>
            </a:r>
            <a:r>
              <a:rPr lang="en-US" dirty="0" err="1"/>
              <a:t>initializer_list</a:t>
            </a:r>
            <a:r>
              <a:rPr lang="en-US" dirty="0"/>
              <a:t>`</a:t>
            </a:r>
          </a:p>
          <a:p>
            <a:r>
              <a:rPr lang="en-US" dirty="0"/>
              <a:t>If argument types vary</a:t>
            </a:r>
          </a:p>
          <a:p>
            <a:pPr lvl="1"/>
            <a:r>
              <a:rPr lang="en-US" dirty="0"/>
              <a:t>“function templates”… covered much later (Sec. 16.4)</a:t>
            </a:r>
          </a:p>
          <a:p>
            <a:r>
              <a:rPr lang="en-US" dirty="0"/>
              <a:t>`</a:t>
            </a:r>
            <a:r>
              <a:rPr lang="en-US" dirty="0" err="1"/>
              <a:t>initializer_list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library type, </a:t>
            </a:r>
            <a:r>
              <a:rPr lang="en-US" dirty="0" err="1"/>
              <a:t>kinda</a:t>
            </a:r>
            <a:r>
              <a:rPr lang="en-US" dirty="0"/>
              <a:t> like `vector`</a:t>
            </a:r>
          </a:p>
          <a:p>
            <a:pPr lvl="1"/>
            <a:r>
              <a:rPr lang="en-US" dirty="0"/>
              <a:t>elements are `const`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7AA51-4E44-204E-B035-C472BA3603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>
                <a:solidFill>
                  <a:srgbClr val="333333"/>
                </a:solidFill>
              </a:rPr>
              <a:t>initializer_list</a:t>
            </a:r>
            <a:r>
              <a:rPr lang="en-US" b="1" dirty="0"/>
              <a:t>&lt;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ls</a:t>
            </a:r>
            <a:r>
              <a:rPr lang="en-US" dirty="0"/>
              <a:t>;</a:t>
            </a:r>
          </a:p>
          <a:p>
            <a:r>
              <a:rPr lang="en-US" dirty="0" err="1">
                <a:solidFill>
                  <a:srgbClr val="333333"/>
                </a:solidFill>
              </a:rPr>
              <a:t>initializer_list</a:t>
            </a:r>
            <a:r>
              <a:rPr lang="en-US" b="1" dirty="0"/>
              <a:t>&lt;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li</a:t>
            </a:r>
            <a:r>
              <a:rPr lang="en-US" dirty="0"/>
              <a:t>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D5CCF3-8BC3-474A-8836-679DFB0581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7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E02E-DCE7-9440-9C96-B73413E0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180F6-13C5-B649-9841-A1AF90D86C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Null statements / empty block</a:t>
            </a:r>
          </a:p>
          <a:p>
            <a:r>
              <a:rPr lang="en-US" dirty="0"/>
              <a:t>Nested `if else` and dangling `else`s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0916B-21E9-0147-8FF0-BF69B8CC8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67250"/>
          </a:xfrm>
        </p:spPr>
        <p:txBody>
          <a:bodyPr>
            <a:normAutofit/>
          </a:bodyPr>
          <a:lstStyle/>
          <a:p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i="1" dirty="0">
                <a:solidFill>
                  <a:srgbClr val="999988"/>
                </a:solidFill>
              </a:rPr>
              <a:t>// exec. does not match indentation</a:t>
            </a:r>
            <a:r>
              <a:rPr lang="en-US" dirty="0"/>
              <a:t> </a:t>
            </a:r>
          </a:p>
          <a:p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%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 </a:t>
            </a:r>
            <a:r>
              <a:rPr lang="en-US" b="1" dirty="0"/>
              <a:t>&gt;=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3</a:t>
            </a:r>
            <a:r>
              <a:rPr lang="en-US" dirty="0"/>
              <a:t>) </a:t>
            </a:r>
          </a:p>
          <a:p>
            <a:r>
              <a:rPr lang="en-US" b="1" dirty="0"/>
              <a:t>	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%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 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7</a:t>
            </a:r>
            <a:r>
              <a:rPr lang="en-US" dirty="0"/>
              <a:t>) </a:t>
            </a:r>
          </a:p>
          <a:p>
            <a:r>
              <a:rPr lang="en-US" dirty="0">
                <a:solidFill>
                  <a:srgbClr val="333333"/>
                </a:solidFill>
              </a:rPr>
              <a:t>		</a:t>
            </a:r>
            <a:r>
              <a:rPr lang="en-US" dirty="0" err="1">
                <a:solidFill>
                  <a:srgbClr val="333333"/>
                </a:solidFill>
              </a:rPr>
              <a:t>lettergrade</a:t>
            </a:r>
            <a:r>
              <a:rPr lang="en-US" dirty="0"/>
              <a:t> </a:t>
            </a:r>
            <a:r>
              <a:rPr lang="en-US" b="1" dirty="0"/>
              <a:t>+=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'+’</a:t>
            </a:r>
            <a:r>
              <a:rPr lang="en-US" dirty="0"/>
              <a:t>; </a:t>
            </a:r>
          </a:p>
          <a:p>
            <a:r>
              <a:rPr lang="en-US" b="1" dirty="0"/>
              <a:t>else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lettergrade</a:t>
            </a:r>
            <a:r>
              <a:rPr lang="en-US" dirty="0"/>
              <a:t> </a:t>
            </a:r>
            <a:r>
              <a:rPr lang="en-US" b="1" dirty="0"/>
              <a:t>+=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'-’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4C0288-58FA-6B4E-AD98-16CFCBA155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5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0EB5-47D8-3A47-88F8-E0338320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`</a:t>
            </a:r>
            <a:r>
              <a:rPr lang="en-US" dirty="0" err="1"/>
              <a:t>initializer_list</a:t>
            </a:r>
            <a:r>
              <a:rPr lang="en-US" dirty="0"/>
              <a:t>`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39A24-E4EE-3740-A3DB-F58A543C9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i="1" dirty="0">
                <a:solidFill>
                  <a:srgbClr val="999988"/>
                </a:solidFill>
              </a:rPr>
              <a:t>// say we want to print different arguments</a:t>
            </a:r>
          </a:p>
          <a:p>
            <a:r>
              <a:rPr lang="en-US" i="1" dirty="0">
                <a:solidFill>
                  <a:srgbClr val="999988"/>
                </a:solidFill>
              </a:rPr>
              <a:t>// corresponding to different error messages</a:t>
            </a:r>
          </a:p>
          <a:p>
            <a:endParaRPr lang="en-US" b="1" dirty="0">
              <a:solidFill>
                <a:srgbClr val="445588"/>
              </a:solidFill>
            </a:endParaRPr>
          </a:p>
          <a:p>
            <a:r>
              <a:rPr lang="en-US" b="1" dirty="0">
                <a:solidFill>
                  <a:srgbClr val="445588"/>
                </a:solidFill>
              </a:rPr>
              <a:t>void</a:t>
            </a:r>
            <a:r>
              <a:rPr lang="en-US" dirty="0"/>
              <a:t> </a:t>
            </a:r>
            <a:r>
              <a:rPr lang="en-US" b="1" dirty="0" err="1">
                <a:solidFill>
                  <a:srgbClr val="990000"/>
                </a:solidFill>
              </a:rPr>
              <a:t>error_msg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initializer_list</a:t>
            </a:r>
            <a:r>
              <a:rPr lang="en-US" b="1" dirty="0"/>
              <a:t>&lt;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il</a:t>
            </a:r>
            <a:r>
              <a:rPr lang="en-US" dirty="0"/>
              <a:t>) { </a:t>
            </a:r>
          </a:p>
          <a:p>
            <a:r>
              <a:rPr lang="en-US" b="1" dirty="0"/>
              <a:t>	for</a:t>
            </a:r>
            <a:r>
              <a:rPr lang="en-US" dirty="0"/>
              <a:t> (</a:t>
            </a:r>
            <a:r>
              <a:rPr lang="en-US" b="1" dirty="0"/>
              <a:t>auto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il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begin</a:t>
            </a:r>
            <a:r>
              <a:rPr lang="en-US" dirty="0"/>
              <a:t>(); 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il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end</a:t>
            </a:r>
            <a:r>
              <a:rPr lang="en-US" dirty="0"/>
              <a:t>(); </a:t>
            </a:r>
            <a:r>
              <a:rPr lang="en-US" b="1" dirty="0"/>
              <a:t>++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) </a:t>
            </a:r>
          </a:p>
          <a:p>
            <a:r>
              <a:rPr lang="en-US" dirty="0">
                <a:solidFill>
                  <a:srgbClr val="333333"/>
                </a:solidFill>
              </a:rPr>
              <a:t>		</a:t>
            </a:r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 "</a:t>
            </a:r>
            <a:r>
              <a:rPr lang="en-US" dirty="0"/>
              <a:t> ; 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endl</a:t>
            </a:r>
            <a:r>
              <a:rPr lang="en-US" dirty="0"/>
              <a:t>;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i="1" dirty="0">
                <a:solidFill>
                  <a:srgbClr val="999988"/>
                </a:solidFill>
              </a:rPr>
              <a:t>// expected, actual are strings</a:t>
            </a:r>
            <a:r>
              <a:rPr lang="en-US" dirty="0"/>
              <a:t> </a:t>
            </a:r>
          </a:p>
          <a:p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expected</a:t>
            </a:r>
            <a:r>
              <a:rPr lang="en-US" dirty="0"/>
              <a:t>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actual</a:t>
            </a:r>
            <a:r>
              <a:rPr lang="en-US" dirty="0"/>
              <a:t>) 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error_msg</a:t>
            </a:r>
            <a:r>
              <a:rPr lang="en-US" dirty="0"/>
              <a:t>({</a:t>
            </a:r>
            <a:r>
              <a:rPr lang="en-US" dirty="0">
                <a:solidFill>
                  <a:srgbClr val="DD1144"/>
                </a:solidFill>
              </a:rPr>
              <a:t>"</a:t>
            </a:r>
            <a:r>
              <a:rPr lang="en-US" dirty="0" err="1">
                <a:solidFill>
                  <a:srgbClr val="DD1144"/>
                </a:solidFill>
              </a:rPr>
              <a:t>functionX</a:t>
            </a:r>
            <a:r>
              <a:rPr lang="en-US" dirty="0">
                <a:solidFill>
                  <a:srgbClr val="DD1144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333333"/>
                </a:solidFill>
              </a:rPr>
              <a:t>expected</a:t>
            </a:r>
            <a:r>
              <a:rPr lang="en-US" dirty="0"/>
              <a:t>, </a:t>
            </a:r>
            <a:r>
              <a:rPr lang="en-US" dirty="0">
                <a:solidFill>
                  <a:srgbClr val="333333"/>
                </a:solidFill>
              </a:rPr>
              <a:t>actual</a:t>
            </a:r>
            <a:r>
              <a:rPr lang="en-US" dirty="0"/>
              <a:t>}); </a:t>
            </a:r>
            <a:r>
              <a:rPr lang="en-US" i="1" dirty="0">
                <a:solidFill>
                  <a:srgbClr val="999988"/>
                </a:solidFill>
              </a:rPr>
              <a:t>// note curly braces!</a:t>
            </a:r>
            <a:endParaRPr lang="en-US" dirty="0"/>
          </a:p>
          <a:p>
            <a:r>
              <a:rPr lang="en-US" b="1" dirty="0"/>
              <a:t>else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990000"/>
                </a:solidFill>
              </a:rPr>
              <a:t>	</a:t>
            </a:r>
            <a:r>
              <a:rPr lang="en-US" b="1" dirty="0" err="1">
                <a:solidFill>
                  <a:srgbClr val="990000"/>
                </a:solidFill>
              </a:rPr>
              <a:t>error_msg</a:t>
            </a:r>
            <a:r>
              <a:rPr lang="en-US" dirty="0"/>
              <a:t>({</a:t>
            </a:r>
            <a:r>
              <a:rPr lang="en-US" dirty="0">
                <a:solidFill>
                  <a:srgbClr val="DD1144"/>
                </a:solidFill>
              </a:rPr>
              <a:t>"</a:t>
            </a:r>
            <a:r>
              <a:rPr lang="en-US" dirty="0" err="1">
                <a:solidFill>
                  <a:srgbClr val="DD1144"/>
                </a:solidFill>
              </a:rPr>
              <a:t>functionX</a:t>
            </a:r>
            <a:r>
              <a:rPr lang="en-US" dirty="0">
                <a:solidFill>
                  <a:srgbClr val="DD1144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"okay!"</a:t>
            </a:r>
            <a:r>
              <a:rPr lang="en-US" dirty="0"/>
              <a:t>});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2D0D82-6E77-9F45-B244-312D2C6DD2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88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B1C6-3B77-6B4F-930F-B2635433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we learned about: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7EF8E-3822-2042-9C46-64BC86BA71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Function basics</a:t>
            </a:r>
          </a:p>
          <a:p>
            <a:pPr lvl="1"/>
            <a:r>
              <a:rPr lang="en-US" dirty="0"/>
              <a:t>return type, param list, body</a:t>
            </a:r>
          </a:p>
          <a:p>
            <a:pPr lvl="1"/>
            <a:r>
              <a:rPr lang="en-US" dirty="0" err="1"/>
              <a:t>defn</a:t>
            </a:r>
            <a:r>
              <a:rPr lang="en-US" dirty="0"/>
              <a:t> vs declaration</a:t>
            </a:r>
          </a:p>
          <a:p>
            <a:r>
              <a:rPr lang="en-US" dirty="0"/>
              <a:t>Local `static` objects</a:t>
            </a:r>
          </a:p>
          <a:p>
            <a:r>
              <a:rPr lang="en-US" dirty="0"/>
              <a:t>Passing arguments</a:t>
            </a:r>
          </a:p>
          <a:p>
            <a:pPr lvl="1"/>
            <a:r>
              <a:rPr lang="en-US" dirty="0"/>
              <a:t>by value</a:t>
            </a:r>
          </a:p>
          <a:p>
            <a:pPr lvl="1"/>
            <a:r>
              <a:rPr lang="en-US" dirty="0"/>
              <a:t>by reference</a:t>
            </a:r>
          </a:p>
          <a:p>
            <a:pPr lvl="1"/>
            <a:r>
              <a:rPr lang="en-US" dirty="0"/>
              <a:t>`const` parameters</a:t>
            </a:r>
          </a:p>
          <a:p>
            <a:pPr lvl="1"/>
            <a:r>
              <a:rPr lang="en-US" dirty="0"/>
              <a:t>array parameters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3855BA-1A39-F144-A310-DF99077FF2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D7822E-A02F-514B-8E1E-85BE629591EB}"/>
              </a:ext>
            </a:extLst>
          </p:cNvPr>
          <p:cNvSpPr txBox="1">
            <a:spLocks/>
          </p:cNvSpPr>
          <p:nvPr/>
        </p:nvSpPr>
        <p:spPr>
          <a:xfrm>
            <a:off x="6172202" y="1807460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time:</a:t>
            </a:r>
          </a:p>
          <a:p>
            <a:pPr lvl="1"/>
            <a:r>
              <a:rPr lang="en-US" dirty="0"/>
              <a:t>2nd half of Chapter 6 </a:t>
            </a:r>
          </a:p>
          <a:p>
            <a:pPr lvl="2"/>
            <a:r>
              <a:rPr lang="en-US" dirty="0"/>
              <a:t>Chapter 6.3 – 6.7</a:t>
            </a:r>
          </a:p>
          <a:p>
            <a:pPr lvl="3"/>
            <a:r>
              <a:rPr lang="en-US" dirty="0"/>
              <a:t>(skip 6.6, part of 6.7)</a:t>
            </a:r>
          </a:p>
          <a:p>
            <a:pPr lvl="2"/>
            <a:r>
              <a:rPr lang="en-US" dirty="0"/>
              <a:t>pp. 222 – 250</a:t>
            </a:r>
          </a:p>
          <a:p>
            <a:r>
              <a:rPr lang="en-US" dirty="0"/>
              <a:t>Have a good week!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1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E02E-DCE7-9440-9C96-B73413E0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180F6-13C5-B649-9841-A1AF90D86C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Null statements / empty block</a:t>
            </a:r>
          </a:p>
          <a:p>
            <a:r>
              <a:rPr lang="en-US" dirty="0"/>
              <a:t>Nested `if else` and dangling `else`s</a:t>
            </a:r>
          </a:p>
          <a:p>
            <a:r>
              <a:rPr lang="en-US" dirty="0"/>
              <a:t>`switch`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0916B-21E9-0147-8FF0-BF69B8CC8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6725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switch</a:t>
            </a:r>
            <a:r>
              <a:rPr lang="en-US" dirty="0"/>
              <a:t> (</a:t>
            </a:r>
            <a:r>
              <a:rPr lang="en-US" dirty="0" err="1">
                <a:solidFill>
                  <a:srgbClr val="333333"/>
                </a:solidFill>
              </a:rPr>
              <a:t>ch</a:t>
            </a:r>
            <a:r>
              <a:rPr lang="en-US" dirty="0"/>
              <a:t>) { </a:t>
            </a:r>
          </a:p>
          <a:p>
            <a:r>
              <a:rPr lang="en-US" b="1" dirty="0"/>
              <a:t>	case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'a’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r>
              <a:rPr lang="en-US" b="1" dirty="0"/>
              <a:t>		++</a:t>
            </a:r>
            <a:r>
              <a:rPr lang="en-US" dirty="0" err="1">
                <a:solidFill>
                  <a:srgbClr val="333333"/>
                </a:solidFill>
              </a:rPr>
              <a:t>aCnt</a:t>
            </a:r>
            <a:r>
              <a:rPr lang="en-US" dirty="0"/>
              <a:t>; </a:t>
            </a:r>
          </a:p>
          <a:p>
            <a:r>
              <a:rPr lang="en-US" b="1" dirty="0"/>
              <a:t>		break</a:t>
            </a:r>
            <a:r>
              <a:rPr lang="en-US" dirty="0"/>
              <a:t>; </a:t>
            </a:r>
          </a:p>
          <a:p>
            <a:r>
              <a:rPr lang="en-US" b="1" dirty="0"/>
              <a:t>	case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'e’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r>
              <a:rPr lang="en-US" b="1" dirty="0"/>
              <a:t>		++</a:t>
            </a:r>
            <a:r>
              <a:rPr lang="en-US" dirty="0" err="1">
                <a:solidFill>
                  <a:srgbClr val="333333"/>
                </a:solidFill>
              </a:rPr>
              <a:t>eCnt</a:t>
            </a:r>
            <a:r>
              <a:rPr lang="en-US" dirty="0"/>
              <a:t>; </a:t>
            </a:r>
          </a:p>
          <a:p>
            <a:r>
              <a:rPr lang="en-US" b="1" dirty="0"/>
              <a:t>		break</a:t>
            </a:r>
            <a:r>
              <a:rPr lang="en-US" dirty="0"/>
              <a:t>; </a:t>
            </a:r>
          </a:p>
          <a:p>
            <a:r>
              <a:rPr lang="en-US" b="1" dirty="0"/>
              <a:t>	case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</a:t>
            </a:r>
            <a:r>
              <a:rPr lang="en-US" dirty="0" err="1">
                <a:solidFill>
                  <a:srgbClr val="DD1144"/>
                </a:solidFill>
              </a:rPr>
              <a:t>i</a:t>
            </a:r>
            <a:r>
              <a:rPr lang="en-US" dirty="0">
                <a:solidFill>
                  <a:srgbClr val="DD1144"/>
                </a:solidFill>
              </a:rPr>
              <a:t>’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r>
              <a:rPr lang="en-US" b="1" dirty="0"/>
              <a:t>		++</a:t>
            </a:r>
            <a:r>
              <a:rPr lang="en-US" dirty="0" err="1">
                <a:solidFill>
                  <a:srgbClr val="333333"/>
                </a:solidFill>
              </a:rPr>
              <a:t>iCnt</a:t>
            </a:r>
            <a:r>
              <a:rPr lang="en-US" dirty="0"/>
              <a:t>; </a:t>
            </a:r>
          </a:p>
          <a:p>
            <a:r>
              <a:rPr lang="en-US" b="1" dirty="0"/>
              <a:t>		break</a:t>
            </a:r>
            <a:r>
              <a:rPr lang="en-US" dirty="0"/>
              <a:t>; </a:t>
            </a:r>
          </a:p>
          <a:p>
            <a:r>
              <a:rPr lang="en-US" b="1" dirty="0"/>
              <a:t>	case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'o’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r>
              <a:rPr lang="en-US" b="1" dirty="0"/>
              <a:t>		++</a:t>
            </a:r>
            <a:r>
              <a:rPr lang="en-US" dirty="0" err="1">
                <a:solidFill>
                  <a:srgbClr val="333333"/>
                </a:solidFill>
              </a:rPr>
              <a:t>oCnt</a:t>
            </a:r>
            <a:r>
              <a:rPr lang="en-US" dirty="0"/>
              <a:t>; </a:t>
            </a:r>
          </a:p>
          <a:p>
            <a:r>
              <a:rPr lang="en-US" b="1" dirty="0"/>
              <a:t>		break</a:t>
            </a:r>
            <a:r>
              <a:rPr lang="en-US" dirty="0"/>
              <a:t>; </a:t>
            </a:r>
          </a:p>
          <a:p>
            <a:r>
              <a:rPr lang="en-US" b="1" dirty="0"/>
              <a:t>	case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'u’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r>
              <a:rPr lang="en-US" b="1" dirty="0"/>
              <a:t>		++</a:t>
            </a:r>
            <a:r>
              <a:rPr lang="en-US" dirty="0" err="1">
                <a:solidFill>
                  <a:srgbClr val="333333"/>
                </a:solidFill>
              </a:rPr>
              <a:t>uCnt</a:t>
            </a:r>
            <a:r>
              <a:rPr lang="en-US" dirty="0"/>
              <a:t>; </a:t>
            </a:r>
          </a:p>
          <a:p>
            <a:r>
              <a:rPr lang="en-US" b="1" dirty="0"/>
              <a:t>		break</a:t>
            </a:r>
            <a:r>
              <a:rPr lang="en-US" dirty="0"/>
              <a:t>;</a:t>
            </a:r>
          </a:p>
          <a:p>
            <a:r>
              <a:rPr lang="en-US" dirty="0"/>
              <a:t>} 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4C0288-58FA-6B4E-AD98-16CFCBA155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2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E02E-DCE7-9440-9C96-B73413E0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180F6-13C5-B649-9841-A1AF90D86C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Null statements / empty block</a:t>
            </a:r>
          </a:p>
          <a:p>
            <a:r>
              <a:rPr lang="en-US" dirty="0"/>
              <a:t>Nested `if else` and dangling `else`s</a:t>
            </a:r>
          </a:p>
          <a:p>
            <a:r>
              <a:rPr lang="en-US" dirty="0"/>
              <a:t>`switch` statement</a:t>
            </a:r>
          </a:p>
          <a:p>
            <a:r>
              <a:rPr lang="en-US" dirty="0"/>
              <a:t>`do while` statement</a:t>
            </a:r>
          </a:p>
          <a:p>
            <a:r>
              <a:rPr lang="en-US" dirty="0"/>
              <a:t>jump statements</a:t>
            </a:r>
          </a:p>
          <a:p>
            <a:pPr lvl="1"/>
            <a:r>
              <a:rPr lang="en-US" dirty="0"/>
              <a:t>`break`, `continue`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0916B-21E9-0147-8FF0-BF69B8CC8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67250"/>
          </a:xfrm>
        </p:spPr>
        <p:txBody>
          <a:bodyPr>
            <a:normAutofit/>
          </a:bodyPr>
          <a:lstStyle/>
          <a:p>
            <a:r>
              <a:rPr lang="en-US" b="1" dirty="0"/>
              <a:t>do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	statement</a:t>
            </a:r>
          </a:p>
          <a:p>
            <a:r>
              <a:rPr lang="en-US" b="1" dirty="0">
                <a:solidFill>
                  <a:srgbClr val="990000"/>
                </a:solidFill>
              </a:rPr>
              <a:t>while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condition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note semicolon</a:t>
            </a:r>
          </a:p>
          <a:p>
            <a:endParaRPr lang="en-US" i="1" dirty="0">
              <a:solidFill>
                <a:srgbClr val="999988"/>
              </a:solidFill>
            </a:endParaRPr>
          </a:p>
          <a:p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buf</a:t>
            </a:r>
            <a:r>
              <a:rPr lang="en-US" dirty="0"/>
              <a:t>; </a:t>
            </a:r>
          </a:p>
          <a:p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 err="1">
                <a:solidFill>
                  <a:srgbClr val="333333"/>
                </a:solidFill>
              </a:rPr>
              <a:t>cin</a:t>
            </a:r>
            <a:r>
              <a:rPr lang="en-US" dirty="0"/>
              <a:t> </a:t>
            </a:r>
            <a:r>
              <a:rPr lang="en-US" b="1" dirty="0"/>
              <a:t>&gt;&gt;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buf</a:t>
            </a:r>
            <a:r>
              <a:rPr lang="en-US" dirty="0"/>
              <a:t> </a:t>
            </a:r>
            <a:r>
              <a:rPr lang="en-US" b="1" dirty="0"/>
              <a:t>&amp;&amp;</a:t>
            </a:r>
            <a:r>
              <a:rPr lang="en-US" dirty="0"/>
              <a:t> </a:t>
            </a:r>
            <a:r>
              <a:rPr lang="en-US" b="1" dirty="0"/>
              <a:t>!</a:t>
            </a:r>
            <a:r>
              <a:rPr lang="en-US" dirty="0" err="1">
                <a:solidFill>
                  <a:srgbClr val="333333"/>
                </a:solidFill>
              </a:rPr>
              <a:t>buf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empty</a:t>
            </a:r>
            <a:r>
              <a:rPr lang="en-US" dirty="0"/>
              <a:t>()) { </a:t>
            </a:r>
          </a:p>
          <a:p>
            <a:r>
              <a:rPr lang="en-US" b="1" dirty="0"/>
              <a:t>	if</a:t>
            </a:r>
            <a:r>
              <a:rPr lang="en-US" dirty="0"/>
              <a:t> (</a:t>
            </a:r>
            <a:r>
              <a:rPr lang="en-US" dirty="0" err="1">
                <a:solidFill>
                  <a:srgbClr val="333333"/>
                </a:solidFill>
              </a:rPr>
              <a:t>buf</a:t>
            </a:r>
            <a:r>
              <a:rPr lang="en-US" dirty="0"/>
              <a:t>[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]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'_’</a:t>
            </a:r>
            <a:r>
              <a:rPr lang="en-US" dirty="0"/>
              <a:t>) </a:t>
            </a:r>
          </a:p>
          <a:p>
            <a:r>
              <a:rPr lang="en-US" b="1" dirty="0"/>
              <a:t>		continue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get another 				input</a:t>
            </a:r>
            <a:r>
              <a:rPr lang="en-US" dirty="0"/>
              <a:t> </a:t>
            </a:r>
          </a:p>
          <a:p>
            <a:r>
              <a:rPr lang="en-US" i="1" dirty="0">
                <a:solidFill>
                  <a:srgbClr val="999988"/>
                </a:solidFill>
              </a:rPr>
              <a:t>	// still here?</a:t>
            </a:r>
            <a:r>
              <a:rPr lang="en-US" dirty="0"/>
              <a:t> </a:t>
            </a:r>
          </a:p>
          <a:p>
            <a:r>
              <a:rPr lang="en-US" i="1" dirty="0">
                <a:solidFill>
                  <a:srgbClr val="999988"/>
                </a:solidFill>
              </a:rPr>
              <a:t>	// the input starts with an 			underscore</a:t>
            </a:r>
            <a:r>
              <a:rPr lang="en-US" dirty="0"/>
              <a:t> </a:t>
            </a:r>
          </a:p>
          <a:p>
            <a:r>
              <a:rPr lang="en-US" i="1" dirty="0">
                <a:solidFill>
                  <a:srgbClr val="999988"/>
                </a:solidFill>
              </a:rPr>
              <a:t>	// process </a:t>
            </a:r>
            <a:r>
              <a:rPr lang="en-US" i="1" dirty="0" err="1">
                <a:solidFill>
                  <a:srgbClr val="999988"/>
                </a:solidFill>
              </a:rPr>
              <a:t>buf</a:t>
            </a:r>
            <a:endParaRPr lang="en-US" i="1" dirty="0">
              <a:solidFill>
                <a:srgbClr val="999988"/>
              </a:solidFill>
            </a:endParaRP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4C0288-58FA-6B4E-AD98-16CFCBA155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0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1115-F9F6-F942-A861-32AFEEAD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 Function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C46AA-427A-2444-A1D6-482AF23B95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function</a:t>
            </a:r>
            <a:r>
              <a:rPr lang="en-US" dirty="0"/>
              <a:t> consists of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return type</a:t>
            </a:r>
          </a:p>
          <a:p>
            <a:pPr lvl="1"/>
            <a:r>
              <a:rPr lang="en-US" dirty="0"/>
              <a:t>a list of zero or more </a:t>
            </a:r>
            <a:r>
              <a:rPr lang="en-US" b="1" dirty="0"/>
              <a:t>parameters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function body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C2B21-AF3A-E345-A5F2-FF7BA75A82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990000"/>
                </a:solidFill>
              </a:rPr>
              <a:t>main</a:t>
            </a:r>
            <a:r>
              <a:rPr lang="en-US" dirty="0">
                <a:solidFill>
                  <a:srgbClr val="333333"/>
                </a:solidFill>
              </a:rPr>
              <a:t>() {...} 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62D35-2436-A84F-8138-FEFA8AC3CE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3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1115-F9F6-F942-A861-32AFEEAD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and Calling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C46AA-427A-2444-A1D6-482AF23B95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Factorial example:</a:t>
            </a:r>
          </a:p>
          <a:p>
            <a:r>
              <a:rPr lang="en-US" dirty="0"/>
              <a:t>Execute using </a:t>
            </a:r>
            <a:r>
              <a:rPr lang="en-US" b="1" dirty="0"/>
              <a:t>call operator ()</a:t>
            </a:r>
            <a:endParaRPr lang="en-US" dirty="0"/>
          </a:p>
          <a:p>
            <a:pPr lvl="1"/>
            <a:r>
              <a:rPr lang="en-US" dirty="0"/>
              <a:t>takes expression that is a function or points to a function</a:t>
            </a:r>
          </a:p>
          <a:p>
            <a:pPr lvl="1"/>
            <a:r>
              <a:rPr lang="en-US" b="1" dirty="0"/>
              <a:t>arguments </a:t>
            </a:r>
            <a:r>
              <a:rPr lang="en-US" dirty="0"/>
              <a:t>inside parentheses</a:t>
            </a:r>
          </a:p>
          <a:p>
            <a:pPr lvl="2"/>
            <a:r>
              <a:rPr lang="en-US" dirty="0"/>
              <a:t>initialize </a:t>
            </a:r>
            <a:r>
              <a:rPr lang="en-US" dirty="0" err="1"/>
              <a:t>prameters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C2B21-AF3A-E345-A5F2-FF7BA75A82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fact</a:t>
            </a:r>
            <a:r>
              <a:rPr lang="en-US" dirty="0"/>
              <a:t>(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val</a:t>
            </a:r>
            <a:r>
              <a:rPr lang="en-US" dirty="0"/>
              <a:t>) {</a:t>
            </a:r>
          </a:p>
          <a:p>
            <a:r>
              <a:rPr lang="en-US" b="1" dirty="0">
                <a:solidFill>
                  <a:srgbClr val="445588"/>
                </a:solidFill>
              </a:rPr>
              <a:t>	int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ret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/>
              <a:t>; </a:t>
            </a:r>
          </a:p>
          <a:p>
            <a:r>
              <a:rPr lang="en-US" b="1" dirty="0"/>
              <a:t>	while</a:t>
            </a:r>
            <a:r>
              <a:rPr lang="en-US" dirty="0"/>
              <a:t> (</a:t>
            </a:r>
            <a:r>
              <a:rPr lang="en-US" dirty="0" err="1">
                <a:solidFill>
                  <a:srgbClr val="333333"/>
                </a:solidFill>
              </a:rPr>
              <a:t>val</a:t>
            </a:r>
            <a:r>
              <a:rPr lang="en-US" dirty="0"/>
              <a:t> 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/>
              <a:t>) </a:t>
            </a:r>
          </a:p>
          <a:p>
            <a:r>
              <a:rPr lang="en-US" dirty="0">
                <a:solidFill>
                  <a:srgbClr val="333333"/>
                </a:solidFill>
              </a:rPr>
              <a:t>		ret</a:t>
            </a:r>
            <a:r>
              <a:rPr lang="en-US" dirty="0"/>
              <a:t> </a:t>
            </a:r>
            <a:r>
              <a:rPr lang="en-US" b="1" dirty="0"/>
              <a:t>*=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val</a:t>
            </a:r>
            <a:r>
              <a:rPr lang="en-US" b="1" dirty="0"/>
              <a:t>--</a:t>
            </a:r>
            <a:r>
              <a:rPr lang="en-US" dirty="0"/>
              <a:t>;</a:t>
            </a:r>
          </a:p>
          <a:p>
            <a:r>
              <a:rPr lang="en-US" b="1" dirty="0"/>
              <a:t>	return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ret</a:t>
            </a:r>
            <a:r>
              <a:rPr lang="en-US" dirty="0"/>
              <a:t>; </a:t>
            </a:r>
          </a:p>
          <a:p>
            <a:r>
              <a:rPr lang="en-US" dirty="0"/>
              <a:t>}</a:t>
            </a:r>
          </a:p>
          <a:p>
            <a:endParaRPr lang="en-US" b="1" dirty="0">
              <a:solidFill>
                <a:srgbClr val="445588"/>
              </a:solidFill>
            </a:endParaRPr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main</a:t>
            </a:r>
            <a:r>
              <a:rPr lang="en-US" dirty="0"/>
              <a:t>() { </a:t>
            </a:r>
          </a:p>
          <a:p>
            <a:r>
              <a:rPr lang="en-US" b="1" dirty="0">
                <a:solidFill>
                  <a:srgbClr val="445588"/>
                </a:solidFill>
              </a:rPr>
              <a:t>	int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j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fact</a:t>
            </a:r>
            <a:r>
              <a:rPr lang="en-US" dirty="0"/>
              <a:t>(</a:t>
            </a:r>
            <a:r>
              <a:rPr lang="en-US" dirty="0">
                <a:solidFill>
                  <a:srgbClr val="009999"/>
                </a:solidFill>
              </a:rPr>
              <a:t>5</a:t>
            </a:r>
            <a:r>
              <a:rPr lang="en-US" dirty="0"/>
              <a:t>); 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"5! is "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j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endl</a:t>
            </a:r>
            <a:r>
              <a:rPr lang="en-US" dirty="0"/>
              <a:t>; 	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;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val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5</a:t>
            </a:r>
            <a:r>
              <a:rPr lang="en-US" dirty="0"/>
              <a:t>; </a:t>
            </a:r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ret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/>
              <a:t>; </a:t>
            </a:r>
          </a:p>
          <a:p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 err="1">
                <a:solidFill>
                  <a:srgbClr val="333333"/>
                </a:solidFill>
              </a:rPr>
              <a:t>val</a:t>
            </a:r>
            <a:r>
              <a:rPr lang="en-US" dirty="0"/>
              <a:t> 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/>
              <a:t>) </a:t>
            </a:r>
          </a:p>
          <a:p>
            <a:r>
              <a:rPr lang="en-US" dirty="0">
                <a:solidFill>
                  <a:srgbClr val="333333"/>
                </a:solidFill>
              </a:rPr>
              <a:t>	ret</a:t>
            </a:r>
            <a:r>
              <a:rPr lang="en-US" dirty="0"/>
              <a:t> </a:t>
            </a:r>
            <a:r>
              <a:rPr lang="en-US" b="1" dirty="0"/>
              <a:t>*=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val</a:t>
            </a:r>
            <a:r>
              <a:rPr lang="en-US" b="1" dirty="0"/>
              <a:t>--</a:t>
            </a:r>
            <a:r>
              <a:rPr lang="en-US" dirty="0"/>
              <a:t>; </a:t>
            </a:r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j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ret</a:t>
            </a:r>
            <a:r>
              <a:rPr lang="en-US" dirty="0"/>
              <a:t>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62D35-2436-A84F-8138-FEFA8AC3CE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2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F1D0A-DDCA-7F4A-AC7B-92BD919D9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26BA5-D099-094F-BDF7-786F274488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Arguments initialize parameters</a:t>
            </a:r>
          </a:p>
          <a:p>
            <a:pPr lvl="1"/>
            <a:r>
              <a:rPr lang="en-US" dirty="0"/>
              <a:t>first argument -&gt; first param, etc.</a:t>
            </a:r>
          </a:p>
          <a:p>
            <a:pPr lvl="1"/>
            <a:r>
              <a:rPr lang="en-US" dirty="0"/>
              <a:t>same number of </a:t>
            </a:r>
            <a:r>
              <a:rPr lang="en-US" dirty="0" err="1"/>
              <a:t>args</a:t>
            </a:r>
            <a:r>
              <a:rPr lang="en-US" dirty="0"/>
              <a:t> as params</a:t>
            </a:r>
          </a:p>
          <a:p>
            <a:r>
              <a:rPr lang="en-US" dirty="0"/>
              <a:t>Normal initialization rules apply</a:t>
            </a:r>
          </a:p>
          <a:p>
            <a:pPr lvl="1"/>
            <a:r>
              <a:rPr lang="en-US" dirty="0" err="1"/>
              <a:t>args</a:t>
            </a:r>
            <a:r>
              <a:rPr lang="en-US" dirty="0"/>
              <a:t> must match (or convert to) param type</a:t>
            </a:r>
          </a:p>
          <a:p>
            <a:r>
              <a:rPr lang="en-US" dirty="0"/>
              <a:t>Return type</a:t>
            </a:r>
          </a:p>
          <a:p>
            <a:pPr lvl="1"/>
            <a:r>
              <a:rPr lang="en-US" dirty="0"/>
              <a:t>most types valid</a:t>
            </a:r>
          </a:p>
          <a:p>
            <a:pPr lvl="1"/>
            <a:r>
              <a:rPr lang="en-US" dirty="0"/>
              <a:t>use `void` when no value returned</a:t>
            </a:r>
          </a:p>
          <a:p>
            <a:r>
              <a:rPr lang="en-US" dirty="0"/>
              <a:t>Parameter list</a:t>
            </a:r>
          </a:p>
          <a:p>
            <a:pPr lvl="1"/>
            <a:r>
              <a:rPr lang="en-US" dirty="0"/>
              <a:t>may be empty, but not omitted</a:t>
            </a:r>
          </a:p>
          <a:p>
            <a:pPr lvl="1"/>
            <a:r>
              <a:rPr lang="en-US" dirty="0"/>
              <a:t>must specify each param’s type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EA7BE-3F2F-BB49-88B5-F58A82A357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fact</a:t>
            </a:r>
            <a:r>
              <a:rPr lang="en-US" dirty="0"/>
              <a:t>(</a:t>
            </a:r>
            <a:r>
              <a:rPr lang="en-US" dirty="0">
                <a:solidFill>
                  <a:srgbClr val="DD1144"/>
                </a:solidFill>
              </a:rPr>
              <a:t>"hello"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error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fact</a:t>
            </a:r>
            <a:r>
              <a:rPr lang="en-US" dirty="0"/>
              <a:t>(); </a:t>
            </a:r>
            <a:r>
              <a:rPr lang="en-US" i="1" dirty="0">
                <a:solidFill>
                  <a:srgbClr val="999988"/>
                </a:solidFill>
              </a:rPr>
              <a:t>// error</a:t>
            </a:r>
          </a:p>
          <a:p>
            <a:r>
              <a:rPr lang="en-US" dirty="0">
                <a:solidFill>
                  <a:srgbClr val="333333"/>
                </a:solidFill>
              </a:rPr>
              <a:t>fact</a:t>
            </a:r>
            <a:r>
              <a:rPr lang="en-US" dirty="0"/>
              <a:t>(</a:t>
            </a:r>
            <a:r>
              <a:rPr lang="en-US" dirty="0">
                <a:solidFill>
                  <a:srgbClr val="009999"/>
                </a:solidFill>
              </a:rPr>
              <a:t>42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error</a:t>
            </a:r>
          </a:p>
          <a:p>
            <a:r>
              <a:rPr lang="en-US" dirty="0">
                <a:solidFill>
                  <a:srgbClr val="333333"/>
                </a:solidFill>
              </a:rPr>
              <a:t>fact</a:t>
            </a:r>
            <a:r>
              <a:rPr lang="en-US" dirty="0"/>
              <a:t>(</a:t>
            </a:r>
            <a:r>
              <a:rPr lang="en-US" dirty="0">
                <a:solidFill>
                  <a:srgbClr val="009999"/>
                </a:solidFill>
              </a:rPr>
              <a:t>3.14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ok</a:t>
            </a:r>
          </a:p>
          <a:p>
            <a:endParaRPr lang="en-US" i="1" dirty="0">
              <a:solidFill>
                <a:srgbClr val="999988"/>
              </a:solidFill>
            </a:endParaRPr>
          </a:p>
          <a:p>
            <a:r>
              <a:rPr lang="en-US" b="1" dirty="0">
                <a:solidFill>
                  <a:srgbClr val="445588"/>
                </a:solidFill>
              </a:rPr>
              <a:t>void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f1</a:t>
            </a:r>
            <a:r>
              <a:rPr lang="en-US" dirty="0"/>
              <a:t>() { </a:t>
            </a:r>
            <a:r>
              <a:rPr lang="en-US" i="1" dirty="0">
                <a:solidFill>
                  <a:srgbClr val="999988"/>
                </a:solidFill>
              </a:rPr>
              <a:t>/* ... */</a:t>
            </a:r>
            <a:r>
              <a:rPr lang="en-US" dirty="0"/>
              <a:t> }</a:t>
            </a:r>
          </a:p>
          <a:p>
            <a:r>
              <a:rPr lang="en-US" b="1" dirty="0">
                <a:solidFill>
                  <a:srgbClr val="445588"/>
                </a:solidFill>
              </a:rPr>
              <a:t>void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f2</a:t>
            </a:r>
            <a:r>
              <a:rPr lang="en-US" dirty="0"/>
              <a:t>(</a:t>
            </a:r>
            <a:r>
              <a:rPr lang="en-US" b="1" dirty="0">
                <a:solidFill>
                  <a:srgbClr val="445588"/>
                </a:solidFill>
              </a:rPr>
              <a:t>void</a:t>
            </a:r>
            <a:r>
              <a:rPr lang="en-US" dirty="0"/>
              <a:t>) { </a:t>
            </a:r>
            <a:r>
              <a:rPr lang="en-US" i="1" dirty="0">
                <a:solidFill>
                  <a:srgbClr val="999988"/>
                </a:solidFill>
              </a:rPr>
              <a:t>/* ... */</a:t>
            </a:r>
            <a:r>
              <a:rPr lang="en-US" dirty="0"/>
              <a:t> }</a:t>
            </a:r>
          </a:p>
          <a:p>
            <a:endParaRPr lang="en-US" dirty="0"/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f3</a:t>
            </a:r>
            <a:r>
              <a:rPr lang="en-US" dirty="0"/>
              <a:t>(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v1</a:t>
            </a:r>
            <a:r>
              <a:rPr lang="en-US" dirty="0"/>
              <a:t>, </a:t>
            </a:r>
            <a:r>
              <a:rPr lang="en-US" dirty="0">
                <a:solidFill>
                  <a:srgbClr val="333333"/>
                </a:solidFill>
              </a:rPr>
              <a:t>v2</a:t>
            </a:r>
            <a:r>
              <a:rPr lang="en-US" dirty="0"/>
              <a:t>){</a:t>
            </a:r>
            <a:r>
              <a:rPr lang="en-US" i="1" dirty="0">
                <a:solidFill>
                  <a:srgbClr val="999988"/>
                </a:solidFill>
              </a:rPr>
              <a:t>/*...*/</a:t>
            </a:r>
            <a:r>
              <a:rPr lang="en-US" dirty="0"/>
              <a:t>} </a:t>
            </a:r>
            <a:r>
              <a:rPr lang="en-US" i="1" dirty="0">
                <a:solidFill>
                  <a:srgbClr val="999988"/>
                </a:solidFill>
              </a:rPr>
              <a:t>//error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f4</a:t>
            </a:r>
            <a:r>
              <a:rPr lang="en-US" dirty="0"/>
              <a:t>(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v1</a:t>
            </a:r>
            <a:r>
              <a:rPr lang="en-US" dirty="0"/>
              <a:t>, 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v2</a:t>
            </a:r>
            <a:r>
              <a:rPr lang="en-US" dirty="0"/>
              <a:t>){</a:t>
            </a:r>
            <a:r>
              <a:rPr lang="en-US" i="1" dirty="0">
                <a:solidFill>
                  <a:srgbClr val="999988"/>
                </a:solidFill>
              </a:rPr>
              <a:t>/*...*/</a:t>
            </a:r>
            <a:r>
              <a:rPr lang="en-US" dirty="0"/>
              <a:t>} </a:t>
            </a:r>
            <a:r>
              <a:rPr lang="en-US" i="1" dirty="0">
                <a:solidFill>
                  <a:srgbClr val="999988"/>
                </a:solidFill>
              </a:rPr>
              <a:t>//ok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FE0411-ADC4-394C-BA87-FDFCFC603E6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9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DD67F-33C1-C749-92CD-CC312270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6.1.1 Local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2C651-BB9A-194B-93AF-E299993549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Scopes vs lifetimes</a:t>
            </a:r>
          </a:p>
          <a:p>
            <a:pPr lvl="1"/>
            <a:r>
              <a:rPr lang="en-US" dirty="0"/>
              <a:t>Names have scope</a:t>
            </a:r>
          </a:p>
          <a:p>
            <a:pPr lvl="2"/>
            <a:r>
              <a:rPr lang="en-US" dirty="0"/>
              <a:t>part of program where name visible</a:t>
            </a:r>
          </a:p>
          <a:p>
            <a:pPr lvl="1"/>
            <a:r>
              <a:rPr lang="en-US" dirty="0"/>
              <a:t>Objects have lifetimes</a:t>
            </a:r>
          </a:p>
          <a:p>
            <a:pPr lvl="2"/>
            <a:r>
              <a:rPr lang="en-US" dirty="0"/>
              <a:t>time that the object exists</a:t>
            </a:r>
          </a:p>
          <a:p>
            <a:r>
              <a:rPr lang="en-US" dirty="0"/>
              <a:t>body of function forms a scope</a:t>
            </a:r>
          </a:p>
          <a:p>
            <a:pPr lvl="1"/>
            <a:r>
              <a:rPr lang="en-US" dirty="0"/>
              <a:t>params and objects are local variables</a:t>
            </a:r>
          </a:p>
          <a:p>
            <a:pPr lvl="2"/>
            <a:r>
              <a:rPr lang="en-US" dirty="0"/>
              <a:t>hide declarations of same name in an outer scope</a:t>
            </a:r>
          </a:p>
          <a:p>
            <a:r>
              <a:rPr lang="en-US" dirty="0"/>
              <a:t>lifetime of object:</a:t>
            </a:r>
          </a:p>
          <a:p>
            <a:pPr lvl="1"/>
            <a:r>
              <a:rPr lang="en-US" dirty="0"/>
              <a:t>outside any function -&gt; always</a:t>
            </a:r>
          </a:p>
          <a:p>
            <a:pPr lvl="1"/>
            <a:r>
              <a:rPr lang="en-US" dirty="0"/>
              <a:t>local objects...next slide!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286E9-3A15-7F4D-954E-01D70EDE49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990000"/>
                </a:solidFill>
              </a:rPr>
              <a:t>fact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val</a:t>
            </a:r>
            <a:r>
              <a:rPr lang="en-US" dirty="0">
                <a:solidFill>
                  <a:srgbClr val="000000"/>
                </a:solidFill>
              </a:rPr>
              <a:t>) {</a:t>
            </a:r>
            <a:endParaRPr lang="en-US" dirty="0"/>
          </a:p>
          <a:p>
            <a:r>
              <a:rPr lang="en-US" b="1" dirty="0">
                <a:solidFill>
                  <a:srgbClr val="445588"/>
                </a:solidFill>
              </a:rPr>
              <a:t>	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</a:rPr>
              <a:t>ret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; </a:t>
            </a:r>
            <a:endParaRPr lang="en-US" dirty="0"/>
          </a:p>
          <a:p>
            <a:r>
              <a:rPr lang="en-US" b="1" dirty="0">
                <a:solidFill>
                  <a:srgbClr val="000000"/>
                </a:solidFill>
              </a:rPr>
              <a:t>	while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dirty="0" err="1">
                <a:solidFill>
                  <a:srgbClr val="333333"/>
                </a:solidFill>
              </a:rPr>
              <a:t>val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) </a:t>
            </a:r>
            <a:endParaRPr lang="en-US" dirty="0"/>
          </a:p>
          <a:p>
            <a:r>
              <a:rPr lang="en-US" dirty="0">
                <a:solidFill>
                  <a:srgbClr val="333333"/>
                </a:solidFill>
              </a:rPr>
              <a:t>		ret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*=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val</a:t>
            </a:r>
            <a:r>
              <a:rPr lang="en-US" b="1" dirty="0">
                <a:solidFill>
                  <a:srgbClr val="000000"/>
                </a:solidFill>
              </a:rPr>
              <a:t>--</a:t>
            </a:r>
            <a:r>
              <a:rPr lang="en-US" dirty="0">
                <a:solidFill>
                  <a:srgbClr val="000000"/>
                </a:solidFill>
              </a:rPr>
              <a:t>;</a:t>
            </a:r>
            <a:endParaRPr lang="en-US" dirty="0"/>
          </a:p>
          <a:p>
            <a:r>
              <a:rPr lang="en-US" b="1" dirty="0">
                <a:solidFill>
                  <a:srgbClr val="000000"/>
                </a:solidFill>
              </a:rPr>
              <a:t>	return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</a:rPr>
              <a:t>ret</a:t>
            </a:r>
            <a:r>
              <a:rPr lang="en-US" dirty="0">
                <a:solidFill>
                  <a:srgbClr val="000000"/>
                </a:solidFill>
              </a:rPr>
              <a:t>; 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}</a:t>
            </a:r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B91B3D-01BF-5B4B-823A-3A529556A2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3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2895</Words>
  <Application>Microsoft Macintosh PowerPoint</Application>
  <PresentationFormat>Widescreen</PresentationFormat>
  <Paragraphs>430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Menlo</vt:lpstr>
      <vt:lpstr>Office Theme</vt:lpstr>
      <vt:lpstr>Functions</vt:lpstr>
      <vt:lpstr>Today We’ll Cover: Functions</vt:lpstr>
      <vt:lpstr>Chapter 5 Review</vt:lpstr>
      <vt:lpstr>Chapter 5 Review</vt:lpstr>
      <vt:lpstr>Chapter 5 Review</vt:lpstr>
      <vt:lpstr>6.1 Function Basics</vt:lpstr>
      <vt:lpstr>Writing and Calling a Function</vt:lpstr>
      <vt:lpstr>Parameters and Arguments</vt:lpstr>
      <vt:lpstr>6.1.1 Local Objects</vt:lpstr>
      <vt:lpstr>Lifetime of Local Objects</vt:lpstr>
      <vt:lpstr>Function Declarations</vt:lpstr>
      <vt:lpstr>6.1.3 Separate Compilation</vt:lpstr>
      <vt:lpstr>6.2 Argument Passing</vt:lpstr>
      <vt:lpstr>6.2.1 Passing Argument by Value</vt:lpstr>
      <vt:lpstr>Pointer Parameters</vt:lpstr>
      <vt:lpstr>6.2.2 Passing by Reference</vt:lpstr>
      <vt:lpstr>Using Reference Parameters</vt:lpstr>
      <vt:lpstr>Using Reference Parameters</vt:lpstr>
      <vt:lpstr>Using Reference Parameters</vt:lpstr>
      <vt:lpstr>6.2.3 `const` Params and Args</vt:lpstr>
      <vt:lpstr>Pointer or Reference Params and `const`</vt:lpstr>
      <vt:lpstr>Use References to `const` when Possible</vt:lpstr>
      <vt:lpstr>6.2.4 Array Parameters</vt:lpstr>
      <vt:lpstr>Using a Marker to Specify Extent of an Array</vt:lpstr>
      <vt:lpstr>Using the Standard Library Conventions</vt:lpstr>
      <vt:lpstr>Explicitly Passing a Size Parameter</vt:lpstr>
      <vt:lpstr>Array Reference Parameters</vt:lpstr>
      <vt:lpstr>6.2.5 Handling Command-Line Options</vt:lpstr>
      <vt:lpstr>6.2.6 Functions with Varying Parameters</vt:lpstr>
      <vt:lpstr>Using `initializer_list`</vt:lpstr>
      <vt:lpstr>Today we learned about: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Statements</dc:title>
  <dc:creator>Holmes, Patrick</dc:creator>
  <cp:lastModifiedBy>Holmes, Patrick</cp:lastModifiedBy>
  <cp:revision>183</cp:revision>
  <dcterms:created xsi:type="dcterms:W3CDTF">2020-06-16T19:13:37Z</dcterms:created>
  <dcterms:modified xsi:type="dcterms:W3CDTF">2020-06-23T21:11:00Z</dcterms:modified>
</cp:coreProperties>
</file>