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82"/>
    <p:restoredTop sz="94663"/>
  </p:normalViewPr>
  <p:slideViewPr>
    <p:cSldViewPr snapToGrid="0" snapToObjects="1">
      <p:cViewPr varScale="1">
        <p:scale>
          <a:sx n="98" d="100"/>
          <a:sy n="98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448E-E2D8-4B43-9146-6A4E6BFB7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2A2FB-A14F-304E-A83D-7DCA76E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29C8-D10E-7644-999E-DAA0FD04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A8A0-BC0A-764B-A22D-A4C8C1E8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BD18-2BEF-B84D-BF89-10E70ED4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14A4-DB2C-7B42-B17B-A3D7FEAB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17B60-1BDD-3444-8059-AFA34E2BA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1F534-A22B-AD40-A4CA-3B6C7734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5BAB-B1FD-4C48-BB8C-453557FD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19FB-0902-CD4B-AAC5-3398AFDC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36F18-F728-9F41-85F3-33E360505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DD526-4766-B141-AB4A-7B2CFF88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3035-CD9B-7F47-A970-CCB04309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F60B-16C3-1544-B696-E48A2696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A6EB-EEC9-DB42-A2C4-2C05176C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0D12-A30F-B147-8D23-C32F89F2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3211-14A6-C74C-81A5-1F2990D6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28F-DA59-D741-8E27-91882668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67E0-3217-2C49-BB38-55A7067A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31C3-C077-4B48-8D04-BE70904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16BE-BC8C-A542-B3A5-B3672F30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E8DF2-5311-4048-A77D-70387D8DC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A696-82F0-824E-A01B-21D585D4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2CB0-A49C-8348-B9BB-D04A9308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5938-A37F-C248-93E2-EEB56052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1D7D-D247-8842-8EA7-800A7490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006D-80BA-7D44-A5B5-1CA238A3A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C4D63-37A9-F843-960D-D03D618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DD7F3-72B9-594B-9ABB-965D33AE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DC43-512A-FB4B-A446-FC3B37CA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C5A6E-CCDE-5D46-9E42-154A160B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77AA0F-5D82-7443-845C-C73159B607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10600" y="0"/>
            <a:ext cx="3581400" cy="182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729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E371-D0C9-434B-9B43-C170BD38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D99C-737F-7E48-B13B-1388A631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E78B5-9037-BF4B-8D80-B64FE6EF1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BBB6C-BD0A-634F-8CD5-772F8A433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CEF60-77F6-8146-8484-82F24B320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EBEBB-B5C3-1246-AAD9-586634BC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80BC0-8979-DB43-B3A1-CAF5E7DF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1FC48-5B62-D446-958F-7E8CFDB8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F6B1-CB17-DD43-AFB4-313A2EB8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25280-95A5-0846-848A-C5633709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0ADFE-45D1-7841-B2A3-B2530183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0AAD6-3105-7046-80C2-ACD7224B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E90A9-6B62-FF4D-BDE3-D87224B9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10A8-B0BA-D84C-95E2-7E02ECA8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04C4E-09F2-D944-8221-56495EEA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A0A8-700F-D34D-B97D-E3933FB8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9B2A-1B82-DE40-9659-F8C713F0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1D34B-8035-2247-937B-BD8E15C7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E7811-A9BD-FC4C-BFFD-0ECF6508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2FCA3-3702-7F45-BE7D-1E260362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BABA-12BF-1E4A-9A42-1D4A90BB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8136-7D31-AA40-A22F-F0A77C05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27981-058E-D64F-8D91-F261DDB4E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3DA18-0D30-6B48-8822-A4CDB2CE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A4E89-0683-A746-AF35-ED781D15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E8DD7-1ED1-BA4A-BAB9-CC8A5DE2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FE869-ACE2-8249-A570-A674EBB9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32832-2A82-9B42-B853-59631321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949FD-3E01-474A-815E-1FB10090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3F0C-B32D-D04F-BAB9-D6D01B048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C8A8-B9C8-1F47-AF19-42A2585DB06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1186-B9E5-B64D-ACDE-3AC235AC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1B1A-EDCA-3E4E-875F-5AF9EF13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6281-534E-E541-9967-4BD8B5DD9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 and Basic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3CF4B-EA0C-A543-84FB-AD10EFEE3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Primer Primer Lecture 03</a:t>
            </a:r>
          </a:p>
          <a:p>
            <a:r>
              <a:rPr lang="en-US"/>
              <a:t>May 19</a:t>
            </a:r>
            <a:r>
              <a:rPr lang="en-US" baseline="30000"/>
              <a:t>th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220479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49A8-5803-E845-9BB2-B150D649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2.4.3 Top-Level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D0C8-A543-6548-B0D8-E459496D7A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Means object itself is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</a:t>
            </a:r>
          </a:p>
          <a:p>
            <a:r>
              <a:rPr lang="en-US" dirty="0"/>
              <a:t>Low-level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 --&gt; base type of reference or pointer is const</a:t>
            </a:r>
          </a:p>
          <a:p>
            <a:r>
              <a:rPr lang="en-US" dirty="0"/>
              <a:t>When we copy an object</a:t>
            </a:r>
          </a:p>
          <a:p>
            <a:pPr lvl="1"/>
            <a:r>
              <a:rPr lang="en-US" dirty="0"/>
              <a:t>top-level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 ignored</a:t>
            </a:r>
          </a:p>
          <a:p>
            <a:pPr lvl="1"/>
            <a:r>
              <a:rPr lang="en-US" dirty="0"/>
              <a:t>low-level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 never ignored.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7C418-32BA-5445-9456-AFC1FAAFD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726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5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*const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5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5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top-level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5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top-level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5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p2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5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5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low-level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*const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p3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p2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5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right-most const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is top-level, left-most is low-level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5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5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const in reference types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always low level</a:t>
            </a:r>
          </a:p>
          <a:p>
            <a:pPr marL="0" indent="0">
              <a:spcBef>
                <a:spcPts val="200"/>
              </a:spcBef>
              <a:buNone/>
            </a:pPr>
            <a:endParaRPr lang="en-US" sz="15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5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ok: top-level const is ignored.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p2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p3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5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ok: top-level const is ignored.</a:t>
            </a:r>
          </a:p>
          <a:p>
            <a:pPr marL="0" indent="0">
              <a:spcBef>
                <a:spcPts val="200"/>
              </a:spcBef>
              <a:buNone/>
            </a:pPr>
            <a:endParaRPr lang="en-US" sz="15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5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5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p3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5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error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p2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p3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5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ok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p2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5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5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ok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5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5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error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5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r2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5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ok</a:t>
            </a:r>
            <a:endParaRPr lang="en-US" sz="15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6EC28-73A3-0A47-9E6C-47C5DB08C0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7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96B3-DA4F-7A48-A736-5D9B0522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2.4.4 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r>
              <a:rPr lang="en-US" dirty="0"/>
              <a:t>` and Constant</a:t>
            </a:r>
            <a:br>
              <a:rPr lang="en-US" dirty="0"/>
            </a:br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9AC4-AC8E-0A47-A009-532E9860D1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constant expression is…</a:t>
            </a:r>
          </a:p>
          <a:p>
            <a:pPr lvl="1"/>
            <a:r>
              <a:rPr lang="en-US" dirty="0"/>
              <a:t>an expression whose value cannot change</a:t>
            </a:r>
          </a:p>
          <a:p>
            <a:pPr lvl="1"/>
            <a:r>
              <a:rPr lang="en-US" dirty="0"/>
              <a:t>can be evaluated at compile time</a:t>
            </a:r>
          </a:p>
          <a:p>
            <a:r>
              <a:rPr lang="en-US" dirty="0"/>
              <a:t>A literal is a constant expression</a:t>
            </a:r>
          </a:p>
          <a:p>
            <a:r>
              <a:rPr lang="en-US" dirty="0"/>
              <a:t>As is a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 object initialized from a constant 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6E6C6-0977-8B44-8660-9ABC20B5E0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max_files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max_files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 constant expression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limit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max_files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limit is a constant expression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staff_size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27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staff_size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not a constant expression... not const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sz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get_size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sz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not a constant expression, initializer not known until run time.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9DDE62-659D-C646-A20C-035381687F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2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B165-30D9-F54E-8761-F637438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r>
              <a:rPr lang="en-US" dirty="0"/>
              <a:t>`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CF16-868C-604C-A75E-31058309C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Can ask compiler to verify variable is a constant expression</a:t>
            </a:r>
          </a:p>
          <a:p>
            <a:pPr lvl="1"/>
            <a:r>
              <a:rPr lang="en-US" dirty="0"/>
              <a:t>use 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r>
              <a:rPr lang="en-US" dirty="0"/>
              <a:t>` keyword</a:t>
            </a:r>
          </a:p>
          <a:p>
            <a:pPr lvl="1"/>
            <a:r>
              <a:rPr lang="en-US" dirty="0"/>
              <a:t>variables implicitly const</a:t>
            </a:r>
          </a:p>
          <a:p>
            <a:r>
              <a:rPr lang="en-US" dirty="0"/>
              <a:t>Only certain “literal types” allowed in 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r>
              <a:rPr lang="en-US" dirty="0"/>
              <a:t>` decl.</a:t>
            </a:r>
          </a:p>
          <a:p>
            <a:pPr lvl="1"/>
            <a:r>
              <a:rPr lang="en-US" dirty="0"/>
              <a:t>i.e. arithmetic types, reference and pointer types</a:t>
            </a:r>
          </a:p>
          <a:p>
            <a:pPr lvl="1"/>
            <a:r>
              <a:rPr lang="en-US" dirty="0"/>
              <a:t>not 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dirty="0"/>
              <a:t>`, for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5BE11-E825-4444-B43C-D36A21FC84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20 is a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constant expression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limit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mf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+ 1 is a constant expression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sz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ok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only if size is a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function.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7AB1F8-A558-5B4B-845E-ED44D01EDF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57EA-5C13-A742-B9E7-11BA0565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r>
              <a:rPr lang="en-US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497EB-B557-404E-BA8C-AF740CD9FF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defining a pointer in 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r>
              <a:rPr lang="en-US" dirty="0"/>
              <a:t>` declaration…</a:t>
            </a:r>
          </a:p>
          <a:p>
            <a:pPr lvl="1"/>
            <a:r>
              <a:rPr lang="en-US" dirty="0"/>
              <a:t>imposes a top-level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A1421-B556-6149-84E4-3ACDAFD95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3262" y="1825625"/>
            <a:ext cx="570913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nullptr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 is a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pointer to a const int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nullptr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q is a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const pointer to int.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nullptr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np is a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constant pointer to int that is null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type of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const int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j must be defined outside any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function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 is a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constant pointer to the const int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p1 is a constant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pointer to the int j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641D7D-4ACD-5740-BF5B-CD06970934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4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24C4-DFB5-D34F-ACBA-185368A1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Dealing with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3F730-61CC-9E40-A62F-A32236DF58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synonym for another type</a:t>
            </a:r>
          </a:p>
          <a:p>
            <a:pPr lvl="1"/>
            <a:r>
              <a:rPr lang="en-US" dirty="0"/>
              <a:t>use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typedef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alternatively, use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</a:t>
            </a:r>
            <a:r>
              <a:rPr lang="en-US" dirty="0"/>
              <a:t>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3BC60-0866-2C4B-AB60-5C4AC2171A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typedef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wages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wages is a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synonym for double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typedef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base is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 synonym for double, p for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double*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SI 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SI is a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synonym for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wages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hourly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weekly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same as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double hourly, weekly;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same as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item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64A3FB-A7AC-F841-8F2F-E14D88F126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F3FE-8477-9D4E-A191-3B27D0BF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Pointers,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 and Type</a:t>
            </a:r>
            <a:br>
              <a:rPr lang="en-US" dirty="0"/>
            </a:br>
            <a:r>
              <a:rPr lang="en-US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3856-EC6C-6843-9CBE-DC72B73EA6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small detail…</a:t>
            </a:r>
          </a:p>
          <a:p>
            <a:pPr lvl="1"/>
            <a:r>
              <a:rPr lang="en-US" dirty="0"/>
              <a:t>be careful with type aliases for compound types.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9A7BA-608C-5B41-99F2-CE5F46446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102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typedef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pstring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pstring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an alias for char*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pstring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cstr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cstr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constant pointer to char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pstring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 pointer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to a constant pointer to char.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cstr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not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analogous to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cstr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above... this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is a pointer to a const char, not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 const pointer to char.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3CD84-E395-7049-B153-F3151705F2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A4B0-B3C0-CA4D-B16A-03779B05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2.5.2 The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dirty="0"/>
              <a:t>` Type Specifier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598F-3D8C-9C4C-9E5D-0B4EECDD4E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dirty="0"/>
              <a:t>` lets compiler deduce type for you</a:t>
            </a:r>
          </a:p>
          <a:p>
            <a:pPr lvl="1"/>
            <a:r>
              <a:rPr lang="en-US" dirty="0"/>
              <a:t>based on initializer</a:t>
            </a:r>
          </a:p>
          <a:p>
            <a:pPr lvl="2"/>
            <a:r>
              <a:rPr lang="en-US" dirty="0"/>
              <a:t>so initializer is required</a:t>
            </a:r>
          </a:p>
          <a:p>
            <a:pPr lvl="1"/>
            <a:r>
              <a:rPr lang="en-US" dirty="0"/>
              <a:t>multiple variables allowed</a:t>
            </a:r>
          </a:p>
          <a:p>
            <a:pPr lvl="2"/>
            <a:r>
              <a:rPr lang="en-US" dirty="0"/>
              <a:t>must have same base type</a:t>
            </a:r>
          </a:p>
          <a:p>
            <a:r>
              <a:rPr lang="en-US" dirty="0"/>
              <a:t>compound types:</a:t>
            </a:r>
          </a:p>
          <a:p>
            <a:pPr lvl="1"/>
            <a:r>
              <a:rPr lang="en-US" dirty="0"/>
              <a:t>with references:</a:t>
            </a:r>
          </a:p>
          <a:p>
            <a:pPr lvl="2"/>
            <a:r>
              <a:rPr lang="en-US" dirty="0"/>
              <a:t>using the object to which ref refers</a:t>
            </a:r>
          </a:p>
          <a:p>
            <a:pPr lvl="1"/>
            <a:r>
              <a:rPr lang="en-US" dirty="0"/>
              <a:t>ignores top-level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D2F2-EE7C-4A45-88F5-5FC218A8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74323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item initialized from result of val1 + val2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ok: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int, p is pointer to int.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sz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3.14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error: inconsistent types for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sz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pi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a is an int (r is an alias for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which has type int)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76B10-BB72-2347-B208-3AE81E986F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3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2DA1-D6B4-664D-BE98-ACF5952A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2.5.2 The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dirty="0"/>
              <a:t>` Type Specifier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6E76-9D71-5D44-8E2E-F43A70BA5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32478" cy="466725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 is an int (top-level const in ci is dropped)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 is an int (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an alias for ci whose const is top-level)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 is an int*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 is const int*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b="1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deduced type of ci is int; f has type const 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g is a const int &amp; that is bound to ci;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error; can't bind plain reference to literal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ok: we can bind a const reference to a literal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b="1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 is int, l is int&amp;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m is a const int&amp;; p is a pointer to const int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error: type deduced from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int; type deduced from &amp;ci is const int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03094F-68E3-AD41-B91E-1F6CEEB072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E798-83AF-D44D-976D-928C0615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2.5.3 The 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decltype</a:t>
            </a:r>
            <a:r>
              <a:rPr lang="en-US" dirty="0"/>
              <a:t>` Type</a:t>
            </a:r>
            <a:br>
              <a:rPr lang="en-US" dirty="0"/>
            </a:br>
            <a:r>
              <a:rPr lang="en-US" dirty="0"/>
              <a:t>Specifier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DC24-1AC7-B140-9EC1-91C22F7943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Compiler deduces type from expression</a:t>
            </a:r>
          </a:p>
          <a:p>
            <a:pPr lvl="1"/>
            <a:r>
              <a:rPr lang="en-US" dirty="0"/>
              <a:t>use 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decltype</a:t>
            </a:r>
            <a:r>
              <a:rPr lang="en-US" dirty="0"/>
              <a:t>` keyword</a:t>
            </a:r>
          </a:p>
          <a:p>
            <a:r>
              <a:rPr lang="en-US" dirty="0"/>
              <a:t> Handles top-level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 differently than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when applied to variable, returns type of that variable, including top-level `const` and references.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A75FB-CA7C-174F-A119-5B59B401A7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decltype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(f()) sum 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sum has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whatever type f returns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cj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x has type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const int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cj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y has type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const int&amp; and is bound to x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cj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error: z is a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reference and must be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initialized.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4180BD-D110-8844-AD58-996845D8C9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7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BFCF-FBFB-C445-8A4A-A2E11FCC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decltype</a:t>
            </a:r>
            <a:r>
              <a:rPr lang="en-US" dirty="0"/>
              <a:t>`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E97D-45F6-4B44-B0B5-985ACE5F8A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Only context</a:t>
            </a:r>
            <a:r>
              <a:rPr lang="en-US" dirty="0"/>
              <a:t> where:</a:t>
            </a:r>
          </a:p>
          <a:p>
            <a:pPr lvl="1"/>
            <a:r>
              <a:rPr lang="en-US" dirty="0"/>
              <a:t>variable defined as reference is not treated as a synonym for the object to which it refers.</a:t>
            </a:r>
          </a:p>
          <a:p>
            <a:r>
              <a:rPr lang="en-US" dirty="0"/>
              <a:t>A bit confusing, but…</a:t>
            </a:r>
          </a:p>
          <a:p>
            <a:pPr lvl="1"/>
            <a:r>
              <a:rPr lang="en-US" dirty="0"/>
              <a:t>syntax of expressions cause 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decltype</a:t>
            </a:r>
            <a:r>
              <a:rPr lang="en-US" dirty="0"/>
              <a:t>` to yield a reference type or not</a:t>
            </a:r>
          </a:p>
          <a:p>
            <a:pPr lvl="1"/>
            <a:r>
              <a:rPr lang="en-US" dirty="0"/>
              <a:t>i.e. extra parentheses</a:t>
            </a:r>
          </a:p>
          <a:p>
            <a:pPr lvl="2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459F3-373C-A44D-8D86-21E604BC3B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decltype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an expression can be a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reference type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ok: addition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yields an int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error: c is int&amp;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and must be initialized.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decltype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a parenthesized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variable is always a reference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error: d is int&amp;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and must be initialized.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ok: e is an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uninitialized int.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AFE928-320D-2946-A046-F88E06B808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F5A3-9A1A-0A47-BE4B-19867A94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We’ll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3C38-F5B6-7149-BF60-94426C0EBD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`const`</a:t>
            </a:r>
            <a:r>
              <a:rPr lang="en-US" dirty="0"/>
              <a:t> Qualifier</a:t>
            </a:r>
          </a:p>
          <a:p>
            <a:pPr lvl="1"/>
            <a:r>
              <a:rPr lang="en-US" dirty="0"/>
              <a:t>when you don’t want something to change</a:t>
            </a:r>
          </a:p>
          <a:p>
            <a:r>
              <a:rPr lang="en-US" dirty="0"/>
              <a:t>Dealing with Types</a:t>
            </a:r>
          </a:p>
          <a:p>
            <a:pPr lvl="1"/>
            <a:r>
              <a:rPr lang="en-US" dirty="0"/>
              <a:t>type aliases… different names for the same type</a:t>
            </a:r>
          </a:p>
          <a:p>
            <a:r>
              <a:rPr lang="en-US" dirty="0"/>
              <a:t>Defining a Simple Class</a:t>
            </a:r>
          </a:p>
          <a:p>
            <a:pPr lvl="1"/>
            <a:r>
              <a:rPr lang="en-US" dirty="0"/>
              <a:t>making a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struct`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0A224-66FB-9943-8CEE-BAEC99074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5419" y="2209609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88ADF-5953-B644-BDF5-2AD6E6D3F1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5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6F96-B853-6C4D-B69B-64418C80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Defining our Own</a:t>
            </a:r>
            <a:br>
              <a:rPr lang="en-US" dirty="0"/>
            </a:br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F324-0D8B-CB42-BC7C-4A1E6405AE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group of data elements</a:t>
            </a:r>
          </a:p>
          <a:p>
            <a:pPr lvl="1"/>
            <a:r>
              <a:rPr lang="en-US" dirty="0"/>
              <a:t>and operations we might perform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istream</a:t>
            </a:r>
            <a:r>
              <a:rPr lang="en-US" dirty="0"/>
              <a:t>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ostream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/>
              <a:t>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dirty="0"/>
              <a:t>`</a:t>
            </a:r>
          </a:p>
          <a:p>
            <a:pPr lvl="2"/>
            <a:r>
              <a:rPr lang="en-US" dirty="0"/>
              <a:t>we’ll write a simpler version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3C24E-C566-B94F-9A3F-C8BB217012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94590A-DA54-DA4D-BF98-99BAB3A823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5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3474-A232-334E-8F17-5326925D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2.6.1 Defining the 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Sales_data</a:t>
            </a:r>
            <a:r>
              <a:rPr lang="en-US" dirty="0"/>
              <a:t>`</a:t>
            </a:r>
            <a:br>
              <a:rPr lang="en-US" dirty="0"/>
            </a:br>
            <a:r>
              <a:rPr lang="en-US" dirty="0"/>
              <a:t>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46D8-8D42-D341-BAF3-5938D17BAC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keyword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class body defines new scope</a:t>
            </a:r>
          </a:p>
          <a:p>
            <a:r>
              <a:rPr lang="en-US" dirty="0"/>
              <a:t>Careful with semicolon!</a:t>
            </a:r>
          </a:p>
          <a:p>
            <a:r>
              <a:rPr lang="en-US" i="1" dirty="0"/>
              <a:t>Data Members</a:t>
            </a:r>
          </a:p>
          <a:p>
            <a:pPr lvl="1"/>
            <a:r>
              <a:rPr lang="en-US" i="1" dirty="0"/>
              <a:t>in-class initializers</a:t>
            </a:r>
          </a:p>
          <a:p>
            <a:pPr lvl="1"/>
            <a:r>
              <a:rPr lang="en-US" dirty="0"/>
              <a:t>each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Sales_data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object has its own copy of the class data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73658-19DB-6840-8B22-94C3863EE3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Sales_data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bookNo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unsigned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units_sold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double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revenue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&lt;---- note the semicolon here!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Sales_data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 ... */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}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salesptr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equivalent, but better way to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define these objects: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Sales_data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 ... */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};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Sales_data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salesptr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F85C72-35E4-C149-AC1D-F6AE592D25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30D3-CF34-3747-B13B-624D13F8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2.6.2 Using the 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Sales_data</a:t>
            </a:r>
            <a:r>
              <a:rPr lang="en-US" dirty="0"/>
              <a:t>`</a:t>
            </a:r>
            <a:br>
              <a:rPr lang="en-US" dirty="0"/>
            </a:br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A79B-AC99-D046-A9F7-84F6845F3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73308" cy="4351338"/>
          </a:xfrm>
        </p:spPr>
        <p:txBody>
          <a:bodyPr/>
          <a:lstStyle/>
          <a:p>
            <a:r>
              <a:rPr lang="en-US" dirty="0"/>
              <a:t>Unlike 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dirty="0"/>
              <a:t>`, 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Sales_data</a:t>
            </a:r>
            <a:r>
              <a:rPr lang="en-US" dirty="0"/>
              <a:t>` has no operations</a:t>
            </a:r>
          </a:p>
          <a:p>
            <a:pPr lvl="1"/>
            <a:r>
              <a:rPr lang="en-US" dirty="0"/>
              <a:t>have to do it ourselves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&lt;string&gt;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"</a:t>
            </a:r>
            <a:r>
              <a:rPr lang="en-US" sz="1800" b="1" dirty="0" err="1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Sales_data.h</a:t>
            </a: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Sales_data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// code to read into data1 and data2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// code to check if data1 and data2 have the same ISBN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//     and if so print the sum of data1 and data2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F684E-0089-264A-9857-2ED34BEE48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30D3-CF34-3747-B13B-624D13F8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2.6.2 Using the 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Sales_data</a:t>
            </a:r>
            <a:r>
              <a:rPr lang="en-US" dirty="0"/>
              <a:t>`</a:t>
            </a:r>
            <a:br>
              <a:rPr lang="en-US" dirty="0"/>
            </a:br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A79B-AC99-D046-A9F7-84F6845F3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73308" cy="4351338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price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price per book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bookNo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units_sold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price;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revenue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units_sold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price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bookNo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units_sold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price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revenue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units_sold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price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F684E-0089-264A-9857-2ED34BEE48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02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30D3-CF34-3747-B13B-624D13F8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2.6.2 Using the 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Sales_data</a:t>
            </a:r>
            <a:r>
              <a:rPr lang="en-US" dirty="0"/>
              <a:t>`</a:t>
            </a:r>
            <a:br>
              <a:rPr lang="en-US" dirty="0"/>
            </a:br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A79B-AC99-D046-A9F7-84F6845F3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626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bookNo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bookNo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unsigned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totalCnt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units_sold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units_sold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double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totalRevenue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revenue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revenue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bookNo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totalCnt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totalRevenue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totalCnt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totalRevenue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totalCnt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"(no sales)"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cerr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"Data must refer to the same ISBN"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F684E-0089-264A-9857-2ED34BEE48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82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6CCC-6CB6-A149-9817-D89C633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2.6.3 Writing our Own Header</a:t>
            </a:r>
            <a:br>
              <a:rPr lang="en-US" dirty="0"/>
            </a:br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AD75-F214-2A47-BC05-189B5C0458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”include” header file in our program</a:t>
            </a:r>
          </a:p>
          <a:p>
            <a:r>
              <a:rPr lang="en-US" dirty="0"/>
              <a:t>rely on </a:t>
            </a:r>
            <a:r>
              <a:rPr lang="en-US" i="1" dirty="0"/>
              <a:t>preprocessor</a:t>
            </a:r>
          </a:p>
          <a:p>
            <a:pPr lvl="1"/>
            <a:r>
              <a:rPr lang="en-US" dirty="0"/>
              <a:t>inherited from C</a:t>
            </a:r>
          </a:p>
          <a:p>
            <a:pPr lvl="1"/>
            <a:r>
              <a:rPr lang="en-US" dirty="0"/>
              <a:t>runs before compiler, changes the source text</a:t>
            </a:r>
          </a:p>
          <a:p>
            <a:pPr lvl="1"/>
            <a:r>
              <a:rPr lang="en-US" dirty="0"/>
              <a:t>define “header guards”</a:t>
            </a:r>
          </a:p>
          <a:p>
            <a:pPr lvl="2"/>
            <a:r>
              <a:rPr lang="en-US" dirty="0"/>
              <a:t>defend against multiple inclusion</a:t>
            </a:r>
          </a:p>
          <a:p>
            <a:pPr lvl="2"/>
            <a:r>
              <a:rPr lang="en-US" dirty="0"/>
              <a:t>preprocessor variables</a:t>
            </a:r>
          </a:p>
          <a:p>
            <a:pPr lvl="2"/>
            <a:r>
              <a:rPr lang="en-US" dirty="0"/>
              <a:t>use `#define`, `#</a:t>
            </a:r>
            <a:r>
              <a:rPr lang="en-US" dirty="0" err="1"/>
              <a:t>ifndef</a:t>
            </a:r>
            <a:r>
              <a:rPr lang="en-US" dirty="0"/>
              <a:t>`, `#endif`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7B790-1DB4-984F-AEDA-42879226F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en-US" sz="1800" b="1" dirty="0" err="1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ifndef</a:t>
            </a: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SALES_DATA_H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#define SALES_DATA_H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b="1" dirty="0">
              <a:solidFill>
                <a:srgbClr val="999999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&lt;string&gt;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Sales_data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bookNo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unsigned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units_sold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double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revenue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#endif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A3ED2F-2F31-F64D-AC4E-5AFA6B02AC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C595-ED62-E143-8975-7F6BC4CA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3084-94B0-D74D-B219-5F4926D3BD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Today we learned about:</a:t>
            </a:r>
          </a:p>
          <a:p>
            <a:pPr lvl="1"/>
            <a:r>
              <a:rPr lang="en-US" dirty="0"/>
              <a:t>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 Variables</a:t>
            </a:r>
          </a:p>
          <a:p>
            <a:pPr lvl="2"/>
            <a:r>
              <a:rPr lang="en-US" dirty="0"/>
              <a:t>references and pointers to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</a:t>
            </a:r>
          </a:p>
          <a:p>
            <a:pPr lvl="2"/>
            <a:r>
              <a:rPr lang="en-US" dirty="0"/>
              <a:t>Top-level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</a:t>
            </a:r>
          </a:p>
          <a:p>
            <a:pPr lvl="2"/>
            <a:r>
              <a:rPr lang="en-US" dirty="0"/>
              <a:t>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Dealing with Types</a:t>
            </a:r>
          </a:p>
          <a:p>
            <a:pPr lvl="2"/>
            <a:r>
              <a:rPr lang="en-US" dirty="0"/>
              <a:t>type aliases</a:t>
            </a:r>
          </a:p>
          <a:p>
            <a:pPr lvl="2"/>
            <a:r>
              <a:rPr lang="en-US" dirty="0"/>
              <a:t>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dirty="0"/>
              <a:t>` type specifier</a:t>
            </a:r>
          </a:p>
          <a:p>
            <a:pPr lvl="2"/>
            <a:r>
              <a:rPr lang="en-US" dirty="0"/>
              <a:t>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decltype</a:t>
            </a:r>
            <a:r>
              <a:rPr lang="en-US" dirty="0"/>
              <a:t>` type specifier</a:t>
            </a:r>
          </a:p>
          <a:p>
            <a:pPr lvl="1"/>
            <a:r>
              <a:rPr lang="en-US" dirty="0"/>
              <a:t>Defining our Own Data Structures</a:t>
            </a:r>
          </a:p>
          <a:p>
            <a:pPr lvl="2"/>
            <a:r>
              <a:rPr lang="en-US" dirty="0"/>
              <a:t>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dirty="0"/>
              <a:t>` keyword</a:t>
            </a:r>
          </a:p>
          <a:p>
            <a:pPr lvl="2"/>
            <a:r>
              <a:rPr lang="en-US" dirty="0"/>
              <a:t>header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B2473-4B16-2449-9676-932FA73816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Read Chapter 2.4 – 2.6</a:t>
            </a:r>
          </a:p>
          <a:p>
            <a:pPr lvl="1"/>
            <a:r>
              <a:rPr lang="en-US" dirty="0"/>
              <a:t>Do exercises</a:t>
            </a:r>
          </a:p>
          <a:p>
            <a:pPr lvl="2"/>
            <a:r>
              <a:rPr lang="en-US" dirty="0"/>
              <a:t>(mostly written, few programs)</a:t>
            </a:r>
          </a:p>
          <a:p>
            <a:r>
              <a:rPr lang="en-US" dirty="0"/>
              <a:t>Next time:</a:t>
            </a:r>
          </a:p>
          <a:p>
            <a:pPr lvl="1"/>
            <a:r>
              <a:rPr lang="en-US" dirty="0"/>
              <a:t>Chapter 3.1 – 3.3</a:t>
            </a:r>
          </a:p>
          <a:p>
            <a:pPr lvl="2"/>
            <a:r>
              <a:rPr lang="en-US" dirty="0"/>
              <a:t>(strings, vectors)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06746B-B78F-754F-8FA2-B85E1D305A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4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BCB3-EFCC-AE43-8107-47555E17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– 2.3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1B8A-CA2F-2F46-8916-D66870B58C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integral</a:t>
            </a:r>
          </a:p>
          <a:p>
            <a:pPr lvl="1"/>
            <a:r>
              <a:rPr lang="en-US" dirty="0"/>
              <a:t>floating-point</a:t>
            </a:r>
          </a:p>
          <a:p>
            <a:pPr lvl="1"/>
            <a:r>
              <a:rPr lang="en-US" dirty="0"/>
              <a:t>type conversions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Scopes</a:t>
            </a:r>
          </a:p>
          <a:p>
            <a:r>
              <a:rPr lang="en-US" dirty="0"/>
              <a:t>Compound Types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r>
              <a:rPr lang="en-US" dirty="0"/>
              <a:t>Pointers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0F3B0-2482-614A-8A5B-164E829B6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1825625"/>
            <a:ext cx="61722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1024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refVal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refers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to (is another name for)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ival</a:t>
            </a: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 is a pointer to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ival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* yields the object to which p points, i.e., 42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65BD87-F9D6-034B-B96A-0DA9977109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8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C75E-D4C9-7341-A040-ACA5EFE1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 Qualifier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A2A1-4B83-D547-AFB4-37808826D7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know a variable’s value won’t change</a:t>
            </a:r>
          </a:p>
          <a:p>
            <a:pPr lvl="1"/>
            <a:r>
              <a:rPr lang="en-US" dirty="0"/>
              <a:t>or we don’t want to accidentally change it</a:t>
            </a:r>
          </a:p>
          <a:p>
            <a:r>
              <a:rPr lang="en-US" dirty="0"/>
              <a:t>Must be initialized!</a:t>
            </a:r>
          </a:p>
          <a:p>
            <a:pPr lvl="1"/>
            <a:r>
              <a:rPr lang="en-US" dirty="0"/>
              <a:t>(we can’t change the value)</a:t>
            </a:r>
          </a:p>
          <a:p>
            <a:r>
              <a:rPr lang="en-US" dirty="0"/>
              <a:t>Same as a </a:t>
            </a:r>
            <a:r>
              <a:rPr lang="en-US" dirty="0" err="1"/>
              <a:t>non`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 type</a:t>
            </a:r>
          </a:p>
          <a:p>
            <a:pPr lvl="1"/>
            <a:r>
              <a:rPr lang="en-US" dirty="0"/>
              <a:t>but we can’t use operations that change variables value.</a:t>
            </a:r>
          </a:p>
          <a:p>
            <a:r>
              <a:rPr lang="en-US" dirty="0"/>
              <a:t>Can use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 variables to initialize </a:t>
            </a:r>
            <a:r>
              <a:rPr lang="en-US" dirty="0" err="1"/>
              <a:t>non`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4422C-FB25-4C4A-A77F-FF1D219CA8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bufSize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512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bufSize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1024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error: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bufSize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const, can't assign to it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get_size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error: k must be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initialized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CF11DD-5F9D-714F-A817-8F153C6408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1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EE6E-090D-874C-9079-B1AE8CDB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2.4.1 References to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34CD-D615-8843-B357-65E074CC30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bind references to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But! Reference can’t be used to change object</a:t>
            </a:r>
          </a:p>
          <a:p>
            <a:r>
              <a:rPr lang="en-US" dirty="0"/>
              <a:t>Note: in a sense… all references themselves are const</a:t>
            </a:r>
          </a:p>
          <a:p>
            <a:pPr lvl="1"/>
            <a:r>
              <a:rPr lang="en-US" dirty="0"/>
              <a:t>can’t change object they refer to</a:t>
            </a:r>
          </a:p>
          <a:p>
            <a:pPr lvl="1"/>
            <a:r>
              <a:rPr lang="en-US" dirty="0"/>
              <a:t>we really mean “references to const”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BA5D-F266-8A4B-A20D-E1C8B20545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1024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ok: both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reference and underlying object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are const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error: r1 is a reference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to const, can't assign new value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to object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error: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nonconst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reference to a const object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DB15C1-2850-2A4B-99CC-FB8D7C42BC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9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AF40-8F75-4546-AAB6-AEEBEFAB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References</a:t>
            </a:r>
            <a:br>
              <a:rPr lang="en-US" dirty="0"/>
            </a:br>
            <a:r>
              <a:rPr lang="en-US" dirty="0"/>
              <a:t>to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0432-D897-6842-BA33-A3D462419E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Normally, reference type must match type of object</a:t>
            </a:r>
          </a:p>
          <a:p>
            <a:r>
              <a:rPr lang="en-US" dirty="0"/>
              <a:t>two exceptions:</a:t>
            </a:r>
          </a:p>
          <a:p>
            <a:pPr lvl="1"/>
            <a:r>
              <a:rPr lang="en-US" dirty="0"/>
              <a:t>references to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 using initializers that can be converted</a:t>
            </a:r>
          </a:p>
          <a:p>
            <a:pPr lvl="2"/>
            <a:r>
              <a:rPr lang="en-US" dirty="0"/>
              <a:t>temporary objects</a:t>
            </a:r>
          </a:p>
          <a:p>
            <a:pPr lvl="1"/>
            <a:r>
              <a:rPr lang="en-US" dirty="0"/>
              <a:t>references to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 referring to </a:t>
            </a:r>
            <a:r>
              <a:rPr lang="en-US" dirty="0" err="1"/>
              <a:t>non`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 object</a:t>
            </a:r>
          </a:p>
          <a:p>
            <a:pPr lvl="2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2B28D-B7BE-EB47-AE59-CF0D33065A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ok: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ok: r2 is a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reference to const.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r3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ok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r4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error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the following are *equivalent*: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3.14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create a temporary const int from the double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bind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 that temporary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9CB47B-0586-DC44-BD53-01DB0CBFE5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AF40-8F75-4546-AAB6-AEEBEFAB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References</a:t>
            </a:r>
            <a:br>
              <a:rPr lang="en-US" dirty="0"/>
            </a:br>
            <a:r>
              <a:rPr lang="en-US" dirty="0"/>
              <a:t>to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0432-D897-6842-BA33-A3D462419E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Normally, reference type must match type of object</a:t>
            </a:r>
          </a:p>
          <a:p>
            <a:r>
              <a:rPr lang="en-US" dirty="0"/>
              <a:t>two exceptions:</a:t>
            </a:r>
          </a:p>
          <a:p>
            <a:pPr lvl="1"/>
            <a:r>
              <a:rPr lang="en-US" dirty="0"/>
              <a:t>references to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 using initializers that can be converted</a:t>
            </a:r>
          </a:p>
          <a:p>
            <a:pPr lvl="2"/>
            <a:r>
              <a:rPr lang="en-US" dirty="0"/>
              <a:t>temporary objects</a:t>
            </a:r>
          </a:p>
          <a:p>
            <a:pPr lvl="1"/>
            <a:r>
              <a:rPr lang="en-US" dirty="0"/>
              <a:t>references to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 referring to </a:t>
            </a:r>
            <a:r>
              <a:rPr lang="en-US" dirty="0" err="1"/>
              <a:t>non`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 object</a:t>
            </a:r>
          </a:p>
          <a:p>
            <a:pPr lvl="2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2B28D-B7BE-EB47-AE59-CF0D33065A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r1 bound to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r2 also bound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to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but can’t change I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r1 is not const;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now 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error: r2 is a reference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to const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9CB47B-0586-DC44-BD53-01DB0CBFE5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3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1793-B412-3647-9896-A7C65A78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F137-F7A2-B649-9995-C0BD2BC5D4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Pointers to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`:</a:t>
            </a:r>
          </a:p>
          <a:p>
            <a:pPr lvl="1"/>
            <a:r>
              <a:rPr lang="en-US" dirty="0"/>
              <a:t>can’t change value through pointer</a:t>
            </a:r>
          </a:p>
          <a:p>
            <a:pPr lvl="1"/>
            <a:r>
              <a:rPr lang="en-US" dirty="0"/>
              <a:t>must be used to store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 objects</a:t>
            </a:r>
          </a:p>
          <a:p>
            <a:pPr lvl="1"/>
            <a:r>
              <a:rPr lang="en-US" dirty="0"/>
              <a:t>but can point to a </a:t>
            </a:r>
            <a:r>
              <a:rPr lang="en-US" dirty="0" err="1"/>
              <a:t>non`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 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E336D-A867-4143-8C20-0CB20D68AC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3.14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error: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 plain pointer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ok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cptr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error: cannot assign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to *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cptr</a:t>
            </a: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3.14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cptr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ok, but can’t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change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dval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through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cptr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EF0722-2C9B-5149-972E-2EE4ABD9D5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0E79-4BBB-3B46-B513-27E337F1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993B-8CAA-3E49-B470-88794A8286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Pointers are objects…</a:t>
            </a:r>
          </a:p>
          <a:p>
            <a:pPr lvl="1"/>
            <a:r>
              <a:rPr lang="en-US" dirty="0"/>
              <a:t>so they can be `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`</a:t>
            </a:r>
          </a:p>
          <a:p>
            <a:pPr lvl="2"/>
            <a:r>
              <a:rPr lang="en-US" dirty="0"/>
              <a:t>address can’t be changed</a:t>
            </a:r>
          </a:p>
          <a:p>
            <a:pPr lvl="2"/>
            <a:r>
              <a:rPr lang="en-US" dirty="0"/>
              <a:t>must be initialized</a:t>
            </a:r>
          </a:p>
          <a:p>
            <a:pPr lvl="2"/>
            <a:r>
              <a:rPr lang="en-US" dirty="0"/>
              <a:t>read right to left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A65B1-4CBB-1741-80DE-BC60BE36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9379" y="1825625"/>
            <a:ext cx="6454422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errNumb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curErr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errNumb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curErr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will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always point to </a:t>
            </a:r>
            <a:r>
              <a:rPr lang="en-US" sz="1800" i="1" dirty="0" err="1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errNumb</a:t>
            </a: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3.14159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*const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pip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pip is a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const pointer to a const object.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pip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2.72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error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curErr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errorHandler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*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curErr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ok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4F97B4-0D90-E248-A50A-36FC9A3579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0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2847</Words>
  <Application>Microsoft Macintosh PowerPoint</Application>
  <PresentationFormat>Widescreen</PresentationFormat>
  <Paragraphs>420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Menlo</vt:lpstr>
      <vt:lpstr>Office Theme</vt:lpstr>
      <vt:lpstr>Variables and Basic Types</vt:lpstr>
      <vt:lpstr>Today We’ll Cover:</vt:lpstr>
      <vt:lpstr>2.1 – 2.3 Review</vt:lpstr>
      <vt:lpstr>2.4 `const` Qualifier</vt:lpstr>
      <vt:lpstr>2.4.1 References to `const`</vt:lpstr>
      <vt:lpstr>Initialization and References to `const`</vt:lpstr>
      <vt:lpstr>Initialization and References to `const`</vt:lpstr>
      <vt:lpstr>Pointers and `const`</vt:lpstr>
      <vt:lpstr>`const` Pointers</vt:lpstr>
      <vt:lpstr>2.4.3 Top-Level `const`</vt:lpstr>
      <vt:lpstr>2.4.4 `constexpr` and Constant Expressions</vt:lpstr>
      <vt:lpstr>`constexpr` Variables</vt:lpstr>
      <vt:lpstr>Pointers and `constexpr`</vt:lpstr>
      <vt:lpstr>2.5 Dealing with Types</vt:lpstr>
      <vt:lpstr>Pointers, `const` and Type Aliases</vt:lpstr>
      <vt:lpstr>2.5.2 The `auto` Type Specifier</vt:lpstr>
      <vt:lpstr>2.5.2 The `auto` Type Specifier</vt:lpstr>
      <vt:lpstr>2.5.3 The `decltype` Type Specifier</vt:lpstr>
      <vt:lpstr>`decltype` and References</vt:lpstr>
      <vt:lpstr>2.6 Defining our Own Data Structures</vt:lpstr>
      <vt:lpstr>2.6.1 Defining the `Sales_data` Type</vt:lpstr>
      <vt:lpstr>2.6.2 Using the `Sales_data` Class</vt:lpstr>
      <vt:lpstr>2.6.2 Using the `Sales_data` Class</vt:lpstr>
      <vt:lpstr>2.6.2 Using the `Sales_data` Class</vt:lpstr>
      <vt:lpstr>2.6.3 Writing our Own Header Files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Primer Primer</dc:title>
  <dc:creator>Holmes, Patrick</dc:creator>
  <cp:lastModifiedBy>Holmes, Patrick</cp:lastModifiedBy>
  <cp:revision>119</cp:revision>
  <cp:lastPrinted>2020-05-12T16:38:33Z</cp:lastPrinted>
  <dcterms:created xsi:type="dcterms:W3CDTF">2020-05-12T01:33:42Z</dcterms:created>
  <dcterms:modified xsi:type="dcterms:W3CDTF">2020-05-26T00:01:40Z</dcterms:modified>
</cp:coreProperties>
</file>