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6" r:id="rId12"/>
    <p:sldId id="271" r:id="rId13"/>
    <p:sldId id="272" r:id="rId14"/>
    <p:sldId id="273" r:id="rId15"/>
    <p:sldId id="274" r:id="rId16"/>
    <p:sldId id="275" r:id="rId17"/>
    <p:sldId id="288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228"/>
    <p:restoredTop sz="94663"/>
  </p:normalViewPr>
  <p:slideViewPr>
    <p:cSldViewPr snapToGrid="0" snapToObjects="1">
      <p:cViewPr varScale="1">
        <p:scale>
          <a:sx n="66" d="100"/>
          <a:sy n="66" d="100"/>
        </p:scale>
        <p:origin x="22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448E-E2D8-4B43-9146-6A4E6BFB7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2A2FB-A14F-304E-A83D-7DCA76E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29C8-D10E-7644-999E-DAA0FD04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0A8A0-BC0A-764B-A22D-A4C8C1E8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BD18-2BEF-B84D-BF89-10E70ED4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14A4-DB2C-7B42-B17B-A3D7FEAB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17B60-1BDD-3444-8059-AFA34E2BA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1F534-A22B-AD40-A4CA-3B6C7734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B5BAB-B1FD-4C48-BB8C-453557FD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19FB-0902-CD4B-AAC5-3398AFDC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36F18-F728-9F41-85F3-33E360505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DD526-4766-B141-AB4A-7B2CFF88D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C3035-CD9B-7F47-A970-CCB04309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4F60B-16C3-1544-B696-E48A2696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A6EB-EEC9-DB42-A2C4-2C05176C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5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0D12-A30F-B147-8D23-C32F89F2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3211-14A6-C74C-81A5-1F2990D6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28F-DA59-D741-8E27-91882668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367E0-3217-2C49-BB38-55A7067A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E31C3-C077-4B48-8D04-BE70904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16BE-BC8C-A542-B3A5-B3672F30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E8DF2-5311-4048-A77D-70387D8DC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A696-82F0-824E-A01B-21D585D4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32CB0-A49C-8348-B9BB-D04A9308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65938-A37F-C248-93E2-EEB56052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1D7D-D247-8842-8EA7-800A7490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006D-80BA-7D44-A5B5-1CA238A3A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C4D63-37A9-F843-960D-D03D6187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 marL="0" indent="0" defTabSz="457200">
              <a:spcBef>
                <a:spcPts val="200"/>
              </a:spcBef>
              <a:buNone/>
              <a:defRPr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2pPr>
            <a:lvl3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3pPr>
            <a:lvl4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4pPr>
            <a:lvl5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DD7F3-72B9-594B-9ABB-965D33AE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EDC43-512A-FB4B-A446-FC3B37CA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C5A6E-CCDE-5D46-9E42-154A160B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77AA0F-5D82-7443-845C-C73159B607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10600" y="0"/>
            <a:ext cx="3581400" cy="182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729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E371-D0C9-434B-9B43-C170BD38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D99C-737F-7E48-B13B-1388A631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E78B5-9037-BF4B-8D80-B64FE6EF1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BBB6C-BD0A-634F-8CD5-772F8A433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CEF60-77F6-8146-8484-82F24B320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EBEBB-B5C3-1246-AAD9-586634BC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80BC0-8979-DB43-B3A1-CAF5E7DF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1FC48-5B62-D446-958F-7E8CFDB8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F6B1-CB17-DD43-AFB4-313A2EB8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25280-95A5-0846-848A-C5633709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0ADFE-45D1-7841-B2A3-B2530183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0AAD6-3105-7046-80C2-ACD7224B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6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E90A9-6B62-FF4D-BDE3-D87224B9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B10A8-B0BA-D84C-95E2-7E02ECA8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04C4E-09F2-D944-8221-56495EEA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A0A8-700F-D34D-B97D-E3933FB8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9B2A-1B82-DE40-9659-F8C713F0B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1D34B-8035-2247-937B-BD8E15C78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E7811-A9BD-FC4C-BFFD-0ECF6508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2FCA3-3702-7F45-BE7D-1E260362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BABA-12BF-1E4A-9A42-1D4A90BB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1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8136-7D31-AA40-A22F-F0A77C05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27981-058E-D64F-8D91-F261DDB4E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3DA18-0D30-6B48-8822-A4CDB2CE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A4E89-0683-A746-AF35-ED781D15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E8DD7-1ED1-BA4A-BAB9-CC8A5DE2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FE869-ACE2-8249-A570-A674EBB9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2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232832-2A82-9B42-B853-59631321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949FD-3E01-474A-815E-1FB10090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3F0C-B32D-D04F-BAB9-D6D01B048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C8A8-B9C8-1F47-AF19-42A2585DB06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61186-B9E5-B64D-ACDE-3AC235AC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1B1A-EDCA-3E4E-875F-5AF9EF135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8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2865C-48D2-48F9-9117-1F67BF3F0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86281-534E-E541-9967-4BD8B5DD9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/>
              <a:t>Strings and 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3CF4B-EA0C-A543-84FB-AD10EFEE3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/>
              <a:t>C++ Primer Primer Lecture 04</a:t>
            </a:r>
          </a:p>
          <a:p>
            <a:pPr algn="l"/>
            <a:r>
              <a:rPr lang="en-US" sz="2000"/>
              <a:t>May 26</a:t>
            </a:r>
            <a:r>
              <a:rPr lang="en-US" sz="2000" baseline="30000"/>
              <a:t>th</a:t>
            </a:r>
            <a:r>
              <a:rPr lang="en-US" sz="2000"/>
              <a:t>, 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795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AAF3-DE9F-BA44-8B28-C22CBAA6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 about </a:t>
            </a:r>
            <a:br>
              <a:rPr lang="en-US" dirty="0"/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string::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size_type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B0CF-0050-964E-A991-86D5614848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size() </a:t>
            </a:r>
            <a:r>
              <a:rPr lang="en-US" dirty="0"/>
              <a:t>member returns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string::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size_type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/>
              <a:t>”companion type”</a:t>
            </a:r>
          </a:p>
          <a:p>
            <a:pPr lvl="2"/>
            <a:r>
              <a:rPr lang="en-US" dirty="0"/>
              <a:t>aid machine-independent use of library types</a:t>
            </a:r>
          </a:p>
          <a:p>
            <a:pPr lvl="1"/>
            <a:r>
              <a:rPr lang="en-US" dirty="0"/>
              <a:t>unsigned</a:t>
            </a:r>
          </a:p>
          <a:p>
            <a:pPr lvl="2"/>
            <a:r>
              <a:rPr lang="en-US" dirty="0"/>
              <a:t>large enough to hold any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EF10D-2AC2-A047-8D0B-F222C4E95C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999988"/>
                </a:solidFill>
              </a:rPr>
              <a:t>// </a:t>
            </a:r>
            <a:r>
              <a:rPr lang="en-US" i="1" dirty="0" err="1">
                <a:solidFill>
                  <a:srgbClr val="999988"/>
                </a:solidFill>
              </a:rPr>
              <a:t>len</a:t>
            </a:r>
            <a:r>
              <a:rPr lang="en-US" i="1" dirty="0">
                <a:solidFill>
                  <a:srgbClr val="999988"/>
                </a:solidFill>
              </a:rPr>
              <a:t> has type string::</a:t>
            </a:r>
            <a:r>
              <a:rPr lang="en-US" i="1" dirty="0" err="1">
                <a:solidFill>
                  <a:srgbClr val="999988"/>
                </a:solidFill>
              </a:rPr>
              <a:t>size_type</a:t>
            </a:r>
            <a:r>
              <a:rPr lang="en-US" dirty="0"/>
              <a:t> </a:t>
            </a:r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len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line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size</a:t>
            </a:r>
            <a:r>
              <a:rPr lang="en-US" dirty="0"/>
              <a:t>();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76EE2-4DE7-5F40-8961-4CDB222FCC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AAF3-DE9F-BA44-8B28-C22CBAA6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3.2.2 Operations 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B0CF-0050-964E-A991-86D5614848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and Writing</a:t>
            </a:r>
          </a:p>
          <a:p>
            <a:pPr lvl="1"/>
            <a:r>
              <a:rPr lang="en-US" dirty="0"/>
              <a:t>can chain together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dirty="0"/>
              <a:t> for reading unknown number</a:t>
            </a:r>
          </a:p>
          <a:p>
            <a:pPr lvl="1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getline</a:t>
            </a:r>
            <a:r>
              <a:rPr lang="en-US" dirty="0"/>
              <a:t> to read entire line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dirty="0"/>
              <a:t> members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empty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</a:t>
            </a:r>
          </a:p>
          <a:p>
            <a:r>
              <a:rPr lang="en-US" dirty="0"/>
              <a:t>Comparing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like a dictionary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EF10D-2AC2-A047-8D0B-F222C4E95C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"Hello"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phrase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"Hello World"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slang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"Hiya"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i="1" dirty="0">
              <a:solidFill>
                <a:srgbClr val="999988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999988"/>
                </a:solidFill>
              </a:rPr>
              <a:t>// str &lt; phrase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999988"/>
                </a:solidFill>
              </a:rPr>
              <a:t>// slang &gt; str and slang &gt; phrase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76EE2-4DE7-5F40-8961-4CDB222FCC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4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AAF3-DE9F-BA44-8B28-C22CBAA6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3.2.2 Operations 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B0CF-0050-964E-A991-86D561484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6672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Reading and Writing</a:t>
            </a:r>
          </a:p>
          <a:p>
            <a:pPr lvl="1"/>
            <a:r>
              <a:rPr lang="en-US" dirty="0"/>
              <a:t>can chain together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dirty="0"/>
              <a:t> for reading unknown number</a:t>
            </a:r>
          </a:p>
          <a:p>
            <a:pPr lvl="1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getline</a:t>
            </a:r>
            <a:r>
              <a:rPr lang="en-US" dirty="0"/>
              <a:t> to read entire line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dirty="0"/>
              <a:t> members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empty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</a:t>
            </a:r>
          </a:p>
          <a:p>
            <a:r>
              <a:rPr lang="en-US" dirty="0"/>
              <a:t>Comparing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like a dictionary</a:t>
            </a:r>
          </a:p>
          <a:p>
            <a:r>
              <a:rPr lang="en-US" dirty="0"/>
              <a:t>Adding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dirty="0"/>
              <a:t>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EF10D-2AC2-A047-8D0B-F222C4E95C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"hello, "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	</a:t>
            </a:r>
            <a:r>
              <a:rPr lang="en-US" dirty="0">
                <a:solidFill>
                  <a:srgbClr val="DD1144"/>
                </a:solidFill>
              </a:rPr>
              <a:t>"world\n"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s3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s3 is hello, 	world\n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same as s1 = s1 + s2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76EE2-4DE7-5F40-8961-4CDB222FCC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8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AAF3-DE9F-BA44-8B28-C22CBAA6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3.2.2 Operations 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B0CF-0050-964E-A991-86D561484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6672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Reading and Writing</a:t>
            </a:r>
          </a:p>
          <a:p>
            <a:pPr lvl="1"/>
            <a:r>
              <a:rPr lang="en-US" dirty="0"/>
              <a:t>can chain together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dirty="0"/>
              <a:t> for reading unknown number</a:t>
            </a:r>
          </a:p>
          <a:p>
            <a:pPr lvl="1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getline</a:t>
            </a:r>
            <a:r>
              <a:rPr lang="en-US" dirty="0"/>
              <a:t> to read entire line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dirty="0"/>
              <a:t> members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empty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</a:t>
            </a:r>
          </a:p>
          <a:p>
            <a:r>
              <a:rPr lang="en-US" dirty="0"/>
              <a:t>Comparing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like a dictionary</a:t>
            </a:r>
          </a:p>
          <a:p>
            <a:r>
              <a:rPr lang="en-US" dirty="0"/>
              <a:t>Adding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careful with literals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EF10D-2AC2-A047-8D0B-F222C4E95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2160" y="1825625"/>
            <a:ext cx="55016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"hello"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"world"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s3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", "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'\n’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s4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", "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ok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s5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"hello"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", "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//error, 	no string operand</a:t>
            </a:r>
          </a:p>
          <a:p>
            <a:pPr marL="0" indent="0">
              <a:buNone/>
            </a:pPr>
            <a:endParaRPr lang="en-US" i="1" dirty="0">
              <a:solidFill>
                <a:srgbClr val="999988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s6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", "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"world"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//ok!</a:t>
            </a:r>
          </a:p>
          <a:p>
            <a:pPr marL="0" indent="0">
              <a:buNone/>
            </a:pPr>
            <a:r>
              <a:rPr lang="en-US" i="1" dirty="0">
                <a:solidFill>
                  <a:srgbClr val="999988"/>
                </a:solidFill>
              </a:rPr>
              <a:t>// same as: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s6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", "</a:t>
            </a:r>
            <a:r>
              <a:rPr lang="en-US" dirty="0"/>
              <a:t>)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"world"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</a:endParaRPr>
          </a:p>
          <a:p>
            <a:r>
              <a:rPr lang="en-US" i="1" dirty="0">
                <a:solidFill>
                  <a:srgbClr val="999988"/>
                </a:solidFill>
              </a:rPr>
              <a:t>// error: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s7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"hello"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", "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76EE2-4DE7-5F40-8961-4CDB222FCC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62B4-B885-6E42-B635-02F43B69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3.2.3 Dealing with the Characters</a:t>
            </a:r>
            <a:br>
              <a:rPr lang="en-US" dirty="0"/>
            </a:br>
            <a:r>
              <a:rPr lang="en-US" dirty="0"/>
              <a:t>in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BCDFA-6A04-8440-97A8-5D0B9A8A8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47754" cy="4351338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cctype</a:t>
            </a:r>
            <a:r>
              <a:rPr lang="en-US" dirty="0"/>
              <a:t> header</a:t>
            </a:r>
          </a:p>
          <a:p>
            <a:pPr lvl="1"/>
            <a:r>
              <a:rPr lang="en-US" dirty="0"/>
              <a:t>i.e.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ispunct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toupper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</a:t>
            </a:r>
          </a:p>
          <a:p>
            <a:r>
              <a:rPr lang="en-US" dirty="0"/>
              <a:t>range-based for</a:t>
            </a:r>
          </a:p>
          <a:p>
            <a:pPr lvl="1"/>
            <a:r>
              <a:rPr lang="en-US" dirty="0"/>
              <a:t>accessing elements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2373A-1DFC-0147-A7C3-DD7B37B88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5954" y="1825625"/>
            <a:ext cx="616784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 (declaration : </a:t>
            </a:r>
            <a:r>
              <a:rPr lang="en-US" dirty="0">
                <a:solidFill>
                  <a:srgbClr val="333333"/>
                </a:solidFill>
              </a:rPr>
              <a:t>expression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statement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str</a:t>
            </a:r>
            <a:r>
              <a:rPr lang="en-US" dirty="0"/>
              <a:t>(</a:t>
            </a:r>
            <a:r>
              <a:rPr lang="en-US" dirty="0">
                <a:solidFill>
                  <a:srgbClr val="DD1144"/>
                </a:solidFill>
              </a:rPr>
              <a:t>"some string"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/>
              <a:t>auto</a:t>
            </a:r>
            <a:r>
              <a:rPr lang="en-US" dirty="0"/>
              <a:t> c : </a:t>
            </a:r>
            <a:r>
              <a:rPr lang="en-US" dirty="0">
                <a:solidFill>
                  <a:srgbClr val="333333"/>
                </a:solidFill>
              </a:rPr>
              <a:t>str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c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558852-4BA4-784F-A949-E3013CE39B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62B4-B885-6E42-B635-02F43B69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3.2.3 Dealing with the Characters</a:t>
            </a:r>
            <a:br>
              <a:rPr lang="en-US" dirty="0"/>
            </a:br>
            <a:r>
              <a:rPr lang="en-US" dirty="0"/>
              <a:t>in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BCDFA-6A04-8440-97A8-5D0B9A8A8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47754" cy="4351338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cctype</a:t>
            </a:r>
            <a:r>
              <a:rPr lang="en-US" dirty="0"/>
              <a:t> header</a:t>
            </a:r>
          </a:p>
          <a:p>
            <a:pPr lvl="1"/>
            <a:r>
              <a:rPr lang="en-US" dirty="0"/>
              <a:t>i.e.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ispunct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toupper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</a:t>
            </a:r>
          </a:p>
          <a:p>
            <a:r>
              <a:rPr lang="en-US" dirty="0"/>
              <a:t>range-based for</a:t>
            </a:r>
          </a:p>
          <a:p>
            <a:pPr lvl="1"/>
            <a:r>
              <a:rPr lang="en-US" dirty="0"/>
              <a:t>accessing elements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2373A-1DFC-0147-A7C3-DD7B37B88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5954" y="1825625"/>
            <a:ext cx="616784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999999"/>
                </a:solidFill>
              </a:rPr>
              <a:t>#include &lt;</a:t>
            </a:r>
            <a:r>
              <a:rPr lang="en-US" b="1" dirty="0" err="1">
                <a:solidFill>
                  <a:srgbClr val="999999"/>
                </a:solidFill>
              </a:rPr>
              <a:t>cctype</a:t>
            </a:r>
            <a:r>
              <a:rPr lang="en-US" b="1" dirty="0">
                <a:solidFill>
                  <a:srgbClr val="999999"/>
                </a:solidFill>
              </a:rPr>
              <a:t>&gt;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999988"/>
                </a:solidFill>
              </a:rPr>
              <a:t>//...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s</a:t>
            </a:r>
            <a:r>
              <a:rPr lang="en-US" dirty="0"/>
              <a:t>(</a:t>
            </a:r>
            <a:r>
              <a:rPr lang="en-US" dirty="0">
                <a:solidFill>
                  <a:srgbClr val="DD1144"/>
                </a:solidFill>
              </a:rPr>
              <a:t>"Hello World!!!"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b="1" dirty="0" err="1"/>
              <a:t>decltype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size</a:t>
            </a:r>
            <a:r>
              <a:rPr lang="en-US" dirty="0"/>
              <a:t>()) </a:t>
            </a:r>
            <a:r>
              <a:rPr lang="en-US" dirty="0" err="1">
                <a:solidFill>
                  <a:srgbClr val="333333"/>
                </a:solidFill>
              </a:rPr>
              <a:t>punct_cnt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/>
              <a:t>auto</a:t>
            </a:r>
            <a:r>
              <a:rPr lang="en-US" dirty="0"/>
              <a:t> c : 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ispunct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c</a:t>
            </a:r>
            <a:r>
              <a:rPr lang="en-US" dirty="0"/>
              <a:t>)) {</a:t>
            </a:r>
          </a:p>
          <a:p>
            <a:pPr marL="0" indent="0">
              <a:buNone/>
            </a:pPr>
            <a:r>
              <a:rPr lang="en-US" b="1" dirty="0"/>
              <a:t>		++</a:t>
            </a:r>
            <a:r>
              <a:rPr lang="en-US" dirty="0" err="1">
                <a:solidFill>
                  <a:srgbClr val="333333"/>
                </a:solidFill>
              </a:rPr>
              <a:t>punct_cnt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punct_cnt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 punctuation 	characters in "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558852-4BA4-784F-A949-E3013CE39B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62B4-B885-6E42-B635-02F43B69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3.2.3 Dealing with the Characters</a:t>
            </a:r>
            <a:br>
              <a:rPr lang="en-US" dirty="0"/>
            </a:br>
            <a:r>
              <a:rPr lang="en-US" dirty="0"/>
              <a:t>in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BCDFA-6A04-8440-97A8-5D0B9A8A8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47754" cy="4351338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cctype</a:t>
            </a:r>
            <a:r>
              <a:rPr lang="en-US" dirty="0"/>
              <a:t> header</a:t>
            </a:r>
          </a:p>
          <a:p>
            <a:pPr lvl="1"/>
            <a:r>
              <a:rPr lang="en-US" dirty="0"/>
              <a:t>i.e.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ispunct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toupper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</a:t>
            </a:r>
          </a:p>
          <a:p>
            <a:r>
              <a:rPr lang="en-US" dirty="0"/>
              <a:t>range-based for</a:t>
            </a:r>
          </a:p>
          <a:p>
            <a:pPr lvl="1"/>
            <a:r>
              <a:rPr lang="en-US" dirty="0"/>
              <a:t>accessing elements</a:t>
            </a:r>
          </a:p>
          <a:p>
            <a:pPr lvl="1"/>
            <a:r>
              <a:rPr lang="en-US" dirty="0"/>
              <a:t>changing elements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2373A-1DFC-0147-A7C3-DD7B37B88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5954" y="1825625"/>
            <a:ext cx="6167846" cy="4351338"/>
          </a:xfrm>
        </p:spPr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s</a:t>
            </a:r>
            <a:r>
              <a:rPr lang="en-US" dirty="0"/>
              <a:t>(</a:t>
            </a:r>
            <a:r>
              <a:rPr lang="en-US" dirty="0">
                <a:solidFill>
                  <a:srgbClr val="DD1144"/>
                </a:solidFill>
              </a:rPr>
              <a:t>"Hello World!"</a:t>
            </a:r>
            <a:r>
              <a:rPr lang="en-US" dirty="0"/>
              <a:t>);</a:t>
            </a:r>
          </a:p>
          <a:p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/>
              <a:t>c : 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333333"/>
                </a:solidFill>
              </a:rPr>
              <a:t>	c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toupper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c</a:t>
            </a:r>
            <a:r>
              <a:rPr lang="en-US" dirty="0"/>
              <a:t>);</a:t>
            </a:r>
          </a:p>
          <a:p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558852-4BA4-784F-A949-E3013CE39B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2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62B4-B885-6E42-B635-02F43B69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3.2.3 Dealing with the Characters</a:t>
            </a:r>
            <a:br>
              <a:rPr lang="en-US" dirty="0"/>
            </a:br>
            <a:r>
              <a:rPr lang="en-US" dirty="0"/>
              <a:t>in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BCDFA-6A04-8440-97A8-5D0B9A8A8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47754" cy="4351338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cctype</a:t>
            </a:r>
            <a:r>
              <a:rPr lang="en-US" dirty="0"/>
              <a:t> header</a:t>
            </a:r>
          </a:p>
          <a:p>
            <a:pPr lvl="1"/>
            <a:r>
              <a:rPr lang="en-US" dirty="0"/>
              <a:t>i.e.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ispunct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toupper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</a:t>
            </a:r>
          </a:p>
          <a:p>
            <a:r>
              <a:rPr lang="en-US" dirty="0"/>
              <a:t>range-based for</a:t>
            </a:r>
          </a:p>
          <a:p>
            <a:pPr lvl="1"/>
            <a:r>
              <a:rPr lang="en-US" dirty="0"/>
              <a:t>accessing elements</a:t>
            </a:r>
          </a:p>
          <a:p>
            <a:pPr lvl="1"/>
            <a:r>
              <a:rPr lang="en-US" dirty="0"/>
              <a:t>changing elements</a:t>
            </a:r>
          </a:p>
          <a:p>
            <a:r>
              <a:rPr lang="en-US" dirty="0"/>
              <a:t>subscripting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2373A-1DFC-0147-A7C3-DD7B37B88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5954" y="1825625"/>
            <a:ext cx="616784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b="1" dirty="0"/>
              <a:t>!</a:t>
            </a:r>
            <a:r>
              <a:rPr lang="en-US" dirty="0" err="1">
                <a:solidFill>
                  <a:srgbClr val="333333"/>
                </a:solidFill>
              </a:rPr>
              <a:t>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empty</a:t>
            </a:r>
            <a:r>
              <a:rPr lang="en-US" dirty="0"/>
              <a:t>()) 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]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s</a:t>
            </a:r>
            <a:r>
              <a:rPr lang="en-US" dirty="0"/>
              <a:t>(</a:t>
            </a:r>
            <a:r>
              <a:rPr lang="en-US" dirty="0">
                <a:solidFill>
                  <a:srgbClr val="DD1144"/>
                </a:solidFill>
              </a:rPr>
              <a:t>"some string"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b="1" dirty="0"/>
              <a:t>!</a:t>
            </a:r>
            <a:r>
              <a:rPr lang="en-US" dirty="0" err="1">
                <a:solidFill>
                  <a:srgbClr val="333333"/>
                </a:solidFill>
              </a:rPr>
              <a:t>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empty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s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]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toupper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]);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558852-4BA4-784F-A949-E3013CE39B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9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62B4-B885-6E42-B635-02F43B69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3.2.3 Dealing with the Characters</a:t>
            </a:r>
            <a:br>
              <a:rPr lang="en-US" dirty="0"/>
            </a:br>
            <a:r>
              <a:rPr lang="en-US" dirty="0"/>
              <a:t>in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BCDFA-6A04-8440-97A8-5D0B9A8A8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47754" cy="4351338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cctype</a:t>
            </a:r>
            <a:r>
              <a:rPr lang="en-US" dirty="0"/>
              <a:t> header</a:t>
            </a:r>
          </a:p>
          <a:p>
            <a:pPr lvl="1"/>
            <a:r>
              <a:rPr lang="en-US" dirty="0"/>
              <a:t>i.e.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ispunct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toupper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</a:t>
            </a:r>
          </a:p>
          <a:p>
            <a:r>
              <a:rPr lang="en-US" dirty="0"/>
              <a:t>range-based for</a:t>
            </a:r>
          </a:p>
          <a:p>
            <a:pPr lvl="1"/>
            <a:r>
              <a:rPr lang="en-US" dirty="0"/>
              <a:t>accessing elements</a:t>
            </a:r>
          </a:p>
          <a:p>
            <a:pPr lvl="1"/>
            <a:r>
              <a:rPr lang="en-US" dirty="0"/>
              <a:t>changing elements</a:t>
            </a:r>
          </a:p>
          <a:p>
            <a:r>
              <a:rPr lang="en-US" dirty="0"/>
              <a:t>subscripting</a:t>
            </a:r>
          </a:p>
          <a:p>
            <a:pPr lvl="1"/>
            <a:r>
              <a:rPr lang="en-US" dirty="0"/>
              <a:t>iteration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2373A-1DFC-0147-A7C3-DD7B37B88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5954" y="1825625"/>
            <a:ext cx="616784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 err="1"/>
              <a:t>decltype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size</a:t>
            </a:r>
            <a:r>
              <a:rPr lang="en-US" dirty="0"/>
              <a:t>()) </a:t>
            </a:r>
            <a:r>
              <a:rPr lang="en-US" dirty="0">
                <a:solidFill>
                  <a:srgbClr val="333333"/>
                </a:solidFill>
              </a:rPr>
              <a:t>index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index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size</a:t>
            </a:r>
            <a:r>
              <a:rPr lang="en-US" dirty="0"/>
              <a:t>() </a:t>
            </a:r>
            <a:r>
              <a:rPr lang="en-US" b="1" dirty="0"/>
              <a:t>&amp;&amp;</a:t>
            </a:r>
            <a:r>
              <a:rPr lang="en-US" dirty="0"/>
              <a:t> </a:t>
            </a:r>
            <a:r>
              <a:rPr lang="en-US" b="1" dirty="0"/>
              <a:t>!</a:t>
            </a:r>
            <a:r>
              <a:rPr lang="en-US" dirty="0" err="1">
                <a:solidFill>
                  <a:srgbClr val="333333"/>
                </a:solidFill>
              </a:rPr>
              <a:t>isspace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[</a:t>
            </a:r>
            <a:r>
              <a:rPr lang="en-US" dirty="0">
                <a:solidFill>
                  <a:srgbClr val="333333"/>
                </a:solidFill>
              </a:rPr>
              <a:t>index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b="1" dirty="0"/>
              <a:t>	++</a:t>
            </a:r>
            <a:r>
              <a:rPr lang="en-US" dirty="0">
                <a:solidFill>
                  <a:srgbClr val="333333"/>
                </a:solidFill>
              </a:rPr>
              <a:t>index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s</a:t>
            </a:r>
            <a:r>
              <a:rPr lang="en-US" dirty="0"/>
              <a:t>[</a:t>
            </a:r>
            <a:r>
              <a:rPr lang="en-US" dirty="0">
                <a:solidFill>
                  <a:srgbClr val="333333"/>
                </a:solidFill>
              </a:rPr>
              <a:t>index</a:t>
            </a:r>
            <a:r>
              <a:rPr lang="en-US" dirty="0"/>
              <a:t>]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toupper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[</a:t>
            </a:r>
            <a:r>
              <a:rPr lang="en-US" dirty="0">
                <a:solidFill>
                  <a:srgbClr val="333333"/>
                </a:solidFill>
              </a:rPr>
              <a:t>index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558852-4BA4-784F-A949-E3013CE39B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0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62B4-B885-6E42-B635-02F43B69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3.2.3 Dealing with the Characters</a:t>
            </a:r>
            <a:br>
              <a:rPr lang="en-US" dirty="0"/>
            </a:br>
            <a:r>
              <a:rPr lang="en-US" dirty="0"/>
              <a:t>in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BCDFA-6A04-8440-97A8-5D0B9A8A8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47754" cy="4351338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cctype</a:t>
            </a:r>
            <a:r>
              <a:rPr lang="en-US" dirty="0"/>
              <a:t> header</a:t>
            </a:r>
          </a:p>
          <a:p>
            <a:pPr lvl="1"/>
            <a:r>
              <a:rPr lang="en-US" dirty="0"/>
              <a:t>i.e.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ispunct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toupper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</a:t>
            </a:r>
          </a:p>
          <a:p>
            <a:r>
              <a:rPr lang="en-US" dirty="0"/>
              <a:t>range-based for</a:t>
            </a:r>
          </a:p>
          <a:p>
            <a:pPr lvl="1"/>
            <a:r>
              <a:rPr lang="en-US" dirty="0"/>
              <a:t>accessing elements</a:t>
            </a:r>
          </a:p>
          <a:p>
            <a:pPr lvl="1"/>
            <a:r>
              <a:rPr lang="en-US" dirty="0"/>
              <a:t>changing elements</a:t>
            </a:r>
          </a:p>
          <a:p>
            <a:r>
              <a:rPr lang="en-US" dirty="0"/>
              <a:t>subscripting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random access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2373A-1DFC-0147-A7C3-DD7B37B88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5954" y="1825625"/>
            <a:ext cx="616784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hexdigits</a:t>
            </a:r>
            <a:r>
              <a:rPr lang="en-US" dirty="0"/>
              <a:t> </a:t>
            </a:r>
            <a:r>
              <a:rPr lang="en-US" b="1" dirty="0"/>
              <a:t>=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>
                <a:solidFill>
                  <a:srgbClr val="DD1144"/>
                </a:solidFill>
              </a:rPr>
              <a:t>"0123456789ABCDEF"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"Enter a series of numbers between</a:t>
            </a:r>
          </a:p>
          <a:p>
            <a:pPr marL="0" indent="0">
              <a:buNone/>
            </a:pPr>
            <a:r>
              <a:rPr lang="en-US" dirty="0">
                <a:solidFill>
                  <a:srgbClr val="DD1144"/>
                </a:solidFill>
              </a:rPr>
              <a:t> 	0 and 15"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 separated by spaces. Hit</a:t>
            </a:r>
          </a:p>
          <a:p>
            <a:pPr marL="0" indent="0">
              <a:buNone/>
            </a:pPr>
            <a:r>
              <a:rPr lang="en-US" dirty="0">
                <a:solidFill>
                  <a:srgbClr val="DD1144"/>
                </a:solidFill>
              </a:rPr>
              <a:t> 	ENTER when finished: "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result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::</a:t>
            </a:r>
            <a:r>
              <a:rPr lang="en-US" dirty="0" err="1">
                <a:solidFill>
                  <a:srgbClr val="333333"/>
                </a:solidFill>
              </a:rPr>
              <a:t>size_type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cin</a:t>
            </a:r>
            <a:r>
              <a:rPr lang="en-US" dirty="0"/>
              <a:t> </a:t>
            </a:r>
            <a:r>
              <a:rPr lang="en-US" b="1" dirty="0"/>
              <a:t>&gt;&gt;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n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n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hexdigits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size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333333"/>
                </a:solidFill>
              </a:rPr>
              <a:t>result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hexdigits</a:t>
            </a:r>
            <a:r>
              <a:rPr lang="en-US" dirty="0"/>
              <a:t>[</a:t>
            </a:r>
            <a:r>
              <a:rPr lang="en-US" dirty="0">
                <a:solidFill>
                  <a:srgbClr val="333333"/>
                </a:solidFill>
              </a:rPr>
              <a:t>n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"Your hex number is: "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result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	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12 0 5 15 8 15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Your hex number is: C05F8F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558852-4BA4-784F-A949-E3013CE39B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6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F5A3-9A1A-0A47-BE4B-19867A94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We’ll Cover: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C3C38-F5B6-7149-BF60-94426C0EBD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strings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Sequence of characters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Variable length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vectors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Sequence of objects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Variable length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0A224-66FB-9943-8CEE-BAEC99074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5419" y="2209609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88ADF-5953-B644-BDF5-2AD6E6D3F1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5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E1DC-1DC3-D64C-89C4-DCD89B85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Library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vector</a:t>
            </a:r>
            <a:r>
              <a:rPr lang="en-US" dirty="0"/>
              <a:t>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2E11-263D-B24F-8342-D46A18186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04954" cy="4351338"/>
          </a:xfrm>
        </p:spPr>
        <p:txBody>
          <a:bodyPr/>
          <a:lstStyle/>
          <a:p>
            <a:r>
              <a:rPr lang="en-US" dirty="0"/>
              <a:t>Variable-length collection of objects</a:t>
            </a:r>
          </a:p>
          <a:p>
            <a:r>
              <a:rPr lang="en-US" dirty="0"/>
              <a:t>Must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include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3A9D2-D4E8-5145-A679-8E48DDDCBF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999999"/>
                </a:solidFill>
              </a:rPr>
              <a:t>#include &lt;vector&gt;</a:t>
            </a:r>
          </a:p>
          <a:p>
            <a:pPr marL="0" indent="0">
              <a:buNone/>
            </a:pPr>
            <a:r>
              <a:rPr lang="en-US" b="1" dirty="0"/>
              <a:t>using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std</a:t>
            </a:r>
            <a:r>
              <a:rPr lang="en-US" b="1" dirty="0"/>
              <a:t>::</a:t>
            </a: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ivec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dirty="0" err="1">
                <a:solidFill>
                  <a:srgbClr val="333333"/>
                </a:solidFill>
              </a:rPr>
              <a:t>Sales_item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Sales_vec</a:t>
            </a:r>
            <a:r>
              <a:rPr lang="en-US" dirty="0">
                <a:solidFill>
                  <a:srgbClr val="333333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&gt;&gt;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file</a:t>
            </a:r>
            <a:r>
              <a:rPr lang="en-US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BF4584-170B-C84E-B458-B76691013E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8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E1DC-1DC3-D64C-89C4-DCD89B85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Library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vector</a:t>
            </a:r>
            <a:r>
              <a:rPr lang="en-US" dirty="0"/>
              <a:t>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2E11-263D-B24F-8342-D46A18186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04954" cy="4351338"/>
          </a:xfrm>
        </p:spPr>
        <p:txBody>
          <a:bodyPr/>
          <a:lstStyle/>
          <a:p>
            <a:r>
              <a:rPr lang="en-US" dirty="0"/>
              <a:t>Variable-length collection of objects</a:t>
            </a:r>
          </a:p>
          <a:p>
            <a:r>
              <a:rPr lang="en-US" dirty="0"/>
              <a:t>Must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include</a:t>
            </a:r>
          </a:p>
          <a:p>
            <a:r>
              <a:rPr lang="en-US" dirty="0"/>
              <a:t>Different ways to initialize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3A9D2-D4E8-5145-A679-8E48DDDCBF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>
                <a:solidFill>
                  <a:srgbClr val="333333"/>
                </a:solidFill>
              </a:rPr>
              <a:t>&lt;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>
                <a:solidFill>
                  <a:srgbClr val="333333"/>
                </a:solidFill>
              </a:rPr>
              <a:t>&gt;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svec</a:t>
            </a:r>
            <a:r>
              <a:rPr lang="en-US" dirty="0">
                <a:solidFill>
                  <a:srgbClr val="333333"/>
                </a:solidFill>
              </a:rPr>
              <a:t>; </a:t>
            </a:r>
            <a:r>
              <a:rPr lang="en-US" i="1" dirty="0">
                <a:solidFill>
                  <a:srgbClr val="999988"/>
                </a:solidFill>
              </a:rPr>
              <a:t>// </a:t>
            </a:r>
            <a:r>
              <a:rPr lang="en-US" i="1" dirty="0" err="1">
                <a:solidFill>
                  <a:srgbClr val="999988"/>
                </a:solidFill>
              </a:rPr>
              <a:t>svec</a:t>
            </a:r>
            <a:r>
              <a:rPr lang="en-US" i="1" dirty="0">
                <a:solidFill>
                  <a:srgbClr val="999988"/>
                </a:solidFill>
              </a:rPr>
              <a:t> has no 	elements</a:t>
            </a:r>
            <a:r>
              <a:rPr lang="en-US" dirty="0">
                <a:solidFill>
                  <a:srgbClr val="333333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ivec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999988"/>
                </a:solidFill>
              </a:rPr>
              <a:t>// …give </a:t>
            </a:r>
            <a:r>
              <a:rPr lang="en-US" i="1" dirty="0" err="1">
                <a:solidFill>
                  <a:srgbClr val="999988"/>
                </a:solidFill>
              </a:rPr>
              <a:t>ivec</a:t>
            </a:r>
            <a:r>
              <a:rPr lang="en-US" i="1" dirty="0">
                <a:solidFill>
                  <a:srgbClr val="999988"/>
                </a:solidFill>
              </a:rPr>
              <a:t> some values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ivec2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ivec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ivec3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ivec</a:t>
            </a:r>
            <a:r>
              <a:rPr lang="en-US" dirty="0">
                <a:solidFill>
                  <a:srgbClr val="333333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svec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ivec2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error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BF4584-170B-C84E-B458-B76691013E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E1DC-1DC3-D64C-89C4-DCD89B85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Library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vector</a:t>
            </a:r>
            <a:r>
              <a:rPr lang="en-US" dirty="0"/>
              <a:t>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2E11-263D-B24F-8342-D46A18186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04954" cy="4351338"/>
          </a:xfrm>
        </p:spPr>
        <p:txBody>
          <a:bodyPr/>
          <a:lstStyle/>
          <a:p>
            <a:r>
              <a:rPr lang="en-US" dirty="0"/>
              <a:t>Variable-length collection of objects</a:t>
            </a:r>
          </a:p>
          <a:p>
            <a:r>
              <a:rPr lang="en-US" dirty="0"/>
              <a:t>Must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include</a:t>
            </a:r>
          </a:p>
          <a:p>
            <a:r>
              <a:rPr lang="en-US" dirty="0"/>
              <a:t>Different ways to initialize</a:t>
            </a:r>
          </a:p>
          <a:p>
            <a:pPr lvl="1"/>
            <a:r>
              <a:rPr lang="en-US" dirty="0"/>
              <a:t>list initializing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3A9D2-D4E8-5145-A679-8E48DDDCBF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>
                <a:solidFill>
                  <a:srgbClr val="333333"/>
                </a:solidFill>
              </a:rPr>
              <a:t>&lt;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>
                <a:solidFill>
                  <a:srgbClr val="333333"/>
                </a:solidFill>
              </a:rPr>
              <a:t>&gt;</a:t>
            </a:r>
            <a:r>
              <a:rPr lang="en-US" dirty="0">
                <a:solidFill>
                  <a:srgbClr val="333333"/>
                </a:solidFill>
              </a:rPr>
              <a:t> articles </a:t>
            </a:r>
            <a:r>
              <a:rPr lang="en-US" b="1" dirty="0">
                <a:solidFill>
                  <a:srgbClr val="333333"/>
                </a:solidFill>
              </a:rPr>
              <a:t>=</a:t>
            </a:r>
            <a:r>
              <a:rPr lang="en-US" dirty="0">
                <a:solidFill>
                  <a:srgbClr val="333333"/>
                </a:solidFill>
              </a:rPr>
              <a:t> {</a:t>
            </a:r>
            <a:r>
              <a:rPr lang="en-US" dirty="0">
                <a:solidFill>
                  <a:srgbClr val="DD1144"/>
                </a:solidFill>
              </a:rPr>
              <a:t>"a"</a:t>
            </a:r>
            <a:r>
              <a:rPr lang="en-US" dirty="0">
                <a:solidFill>
                  <a:srgbClr val="333333"/>
                </a:solidFill>
              </a:rPr>
              <a:t>, 	</a:t>
            </a:r>
            <a:r>
              <a:rPr lang="en-US" dirty="0">
                <a:solidFill>
                  <a:srgbClr val="DD1144"/>
                </a:solidFill>
              </a:rPr>
              <a:t>"an"</a:t>
            </a:r>
            <a:r>
              <a:rPr lang="en-US" dirty="0">
                <a:solidFill>
                  <a:srgbClr val="333333"/>
                </a:solidFill>
              </a:rPr>
              <a:t>, </a:t>
            </a:r>
            <a:r>
              <a:rPr lang="en-US" dirty="0">
                <a:solidFill>
                  <a:srgbClr val="DD1144"/>
                </a:solidFill>
              </a:rPr>
              <a:t>"the"</a:t>
            </a:r>
            <a:r>
              <a:rPr lang="en-US" dirty="0">
                <a:solidFill>
                  <a:srgbClr val="333333"/>
                </a:solidFill>
              </a:rPr>
              <a:t>}; 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v1</a:t>
            </a:r>
            <a:r>
              <a:rPr lang="en-US" dirty="0"/>
              <a:t>{</a:t>
            </a:r>
            <a:r>
              <a:rPr lang="en-US" dirty="0">
                <a:solidFill>
                  <a:srgbClr val="DD1144"/>
                </a:solidFill>
              </a:rPr>
              <a:t>"a"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"an"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"the"</a:t>
            </a: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>
                <a:solidFill>
                  <a:srgbClr val="999988"/>
                </a:solidFill>
              </a:rPr>
              <a:t>// error: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v2</a:t>
            </a:r>
            <a:r>
              <a:rPr lang="en-US" dirty="0"/>
              <a:t>(</a:t>
            </a:r>
            <a:r>
              <a:rPr lang="en-US" dirty="0">
                <a:solidFill>
                  <a:srgbClr val="DD1144"/>
                </a:solidFill>
              </a:rPr>
              <a:t>"a"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"an"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"the"</a:t>
            </a:r>
            <a:r>
              <a:rPr lang="en-US" dirty="0"/>
              <a:t>);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BF4584-170B-C84E-B458-B76691013E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3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E1DC-1DC3-D64C-89C4-DCD89B85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Library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vector</a:t>
            </a:r>
            <a:r>
              <a:rPr lang="en-US" dirty="0"/>
              <a:t>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2E11-263D-B24F-8342-D46A18186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04954" cy="4351338"/>
          </a:xfrm>
        </p:spPr>
        <p:txBody>
          <a:bodyPr/>
          <a:lstStyle/>
          <a:p>
            <a:r>
              <a:rPr lang="en-US" dirty="0"/>
              <a:t>Variable-length collection of objects</a:t>
            </a:r>
          </a:p>
          <a:p>
            <a:r>
              <a:rPr lang="en-US" dirty="0"/>
              <a:t>Must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include</a:t>
            </a:r>
          </a:p>
          <a:p>
            <a:r>
              <a:rPr lang="en-US" dirty="0"/>
              <a:t>Different ways to initialize</a:t>
            </a:r>
          </a:p>
          <a:p>
            <a:pPr lvl="1"/>
            <a:r>
              <a:rPr lang="en-US" dirty="0"/>
              <a:t>list initializing</a:t>
            </a:r>
          </a:p>
          <a:p>
            <a:pPr lvl="1"/>
            <a:r>
              <a:rPr lang="en-US" dirty="0"/>
              <a:t>creating specified # of elements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3A9D2-D4E8-5145-A679-8E48DDDCBF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ivec</a:t>
            </a:r>
            <a:r>
              <a:rPr lang="en-US" dirty="0"/>
              <a:t>(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, </a:t>
            </a:r>
            <a:r>
              <a:rPr lang="en-US" b="1" dirty="0"/>
              <a:t>-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ten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999988"/>
                </a:solidFill>
              </a:rPr>
              <a:t>	</a:t>
            </a:r>
            <a:r>
              <a:rPr lang="en-US" i="1" dirty="0" err="1">
                <a:solidFill>
                  <a:srgbClr val="999988"/>
                </a:solidFill>
              </a:rPr>
              <a:t>ints</a:t>
            </a:r>
            <a:r>
              <a:rPr lang="en-US" i="1" dirty="0">
                <a:solidFill>
                  <a:srgbClr val="999988"/>
                </a:solidFill>
              </a:rPr>
              <a:t>, each -1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svec</a:t>
            </a:r>
            <a:r>
              <a:rPr lang="en-US" dirty="0"/>
              <a:t>(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"hi!"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999988"/>
                </a:solidFill>
              </a:rPr>
              <a:t>	ten strings, each "hi!"</a:t>
            </a:r>
            <a:endParaRPr lang="en-US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BF4584-170B-C84E-B458-B76691013E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5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E1DC-1DC3-D64C-89C4-DCD89B85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Library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vector</a:t>
            </a:r>
            <a:r>
              <a:rPr lang="en-US" dirty="0"/>
              <a:t>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2E11-263D-B24F-8342-D46A18186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04954" cy="4351338"/>
          </a:xfrm>
        </p:spPr>
        <p:txBody>
          <a:bodyPr/>
          <a:lstStyle/>
          <a:p>
            <a:r>
              <a:rPr lang="en-US" dirty="0"/>
              <a:t>Variable-length collection of objects</a:t>
            </a:r>
          </a:p>
          <a:p>
            <a:r>
              <a:rPr lang="en-US" dirty="0"/>
              <a:t>Must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include</a:t>
            </a:r>
          </a:p>
          <a:p>
            <a:r>
              <a:rPr lang="en-US" dirty="0"/>
              <a:t>Different ways to initialize</a:t>
            </a:r>
          </a:p>
          <a:p>
            <a:pPr lvl="1"/>
            <a:r>
              <a:rPr lang="en-US" dirty="0"/>
              <a:t>list initializing</a:t>
            </a:r>
          </a:p>
          <a:p>
            <a:pPr lvl="1"/>
            <a:r>
              <a:rPr lang="en-US" dirty="0"/>
              <a:t>creating specified # of elements</a:t>
            </a:r>
          </a:p>
          <a:p>
            <a:pPr lvl="1"/>
            <a:r>
              <a:rPr lang="en-US" dirty="0"/>
              <a:t>value initialization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3A9D2-D4E8-5145-A679-8E48DDDCBF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ivec</a:t>
            </a:r>
            <a:r>
              <a:rPr lang="en-US" dirty="0"/>
              <a:t>(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ten </a:t>
            </a:r>
            <a:r>
              <a:rPr lang="en-US" i="1" dirty="0" err="1">
                <a:solidFill>
                  <a:srgbClr val="999988"/>
                </a:solidFill>
              </a:rPr>
              <a:t>ints</a:t>
            </a:r>
            <a:r>
              <a:rPr lang="en-US" i="1" dirty="0">
                <a:solidFill>
                  <a:srgbClr val="999988"/>
                </a:solidFill>
              </a:rPr>
              <a:t>, 	each 0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svec</a:t>
            </a:r>
            <a:r>
              <a:rPr lang="en-US" dirty="0"/>
              <a:t>(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ten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999988"/>
                </a:solidFill>
              </a:rPr>
              <a:t>	strings, each empty</a:t>
            </a:r>
          </a:p>
          <a:p>
            <a:pPr marL="0" indent="0">
              <a:buNone/>
            </a:pPr>
            <a:endParaRPr lang="en-US" i="1" dirty="0">
              <a:solidFill>
                <a:srgbClr val="999988"/>
              </a:solidFill>
              <a:latin typeface="Helvetica Neue" panose="02000503000000020004" pitchFamily="2" charset="0"/>
            </a:endParaRPr>
          </a:p>
          <a:p>
            <a:r>
              <a:rPr lang="en-US" i="1" dirty="0">
                <a:solidFill>
                  <a:srgbClr val="999988"/>
                </a:solidFill>
              </a:rPr>
              <a:t>// error:</a:t>
            </a:r>
            <a:endParaRPr lang="en-US" i="1" dirty="0">
              <a:solidFill>
                <a:srgbClr val="999988"/>
              </a:solidFill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>
                <a:solidFill>
                  <a:srgbClr val="333333"/>
                </a:solidFill>
              </a:rPr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>
                <a:solidFill>
                  <a:srgbClr val="333333"/>
                </a:solidFill>
              </a:rPr>
              <a:t>&gt;</a:t>
            </a:r>
            <a:r>
              <a:rPr lang="en-US" dirty="0">
                <a:solidFill>
                  <a:srgbClr val="333333"/>
                </a:solidFill>
              </a:rPr>
              <a:t> vi </a:t>
            </a:r>
            <a:r>
              <a:rPr lang="en-US" b="1" dirty="0">
                <a:solidFill>
                  <a:srgbClr val="333333"/>
                </a:solidFill>
              </a:rPr>
              <a:t>=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>
                <a:solidFill>
                  <a:srgbClr val="333333"/>
                </a:solidFill>
              </a:rPr>
              <a:t>;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BF4584-170B-C84E-B458-B76691013E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E1DC-1DC3-D64C-89C4-DCD89B85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Library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vector</a:t>
            </a:r>
            <a:r>
              <a:rPr lang="en-US" dirty="0"/>
              <a:t>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2E11-263D-B24F-8342-D46A18186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04954" cy="4351338"/>
          </a:xfrm>
        </p:spPr>
        <p:txBody>
          <a:bodyPr/>
          <a:lstStyle/>
          <a:p>
            <a:r>
              <a:rPr lang="en-US" dirty="0"/>
              <a:t>Variable-length collection of objects</a:t>
            </a:r>
          </a:p>
          <a:p>
            <a:r>
              <a:rPr lang="en-US" dirty="0"/>
              <a:t>Must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include</a:t>
            </a:r>
          </a:p>
          <a:p>
            <a:r>
              <a:rPr lang="en-US" dirty="0"/>
              <a:t>Different ways to initialize</a:t>
            </a:r>
          </a:p>
          <a:p>
            <a:pPr lvl="1"/>
            <a:r>
              <a:rPr lang="en-US" dirty="0"/>
              <a:t>list initializing</a:t>
            </a:r>
          </a:p>
          <a:p>
            <a:pPr lvl="1"/>
            <a:r>
              <a:rPr lang="en-US" dirty="0"/>
              <a:t>creating specified # of elements</a:t>
            </a:r>
          </a:p>
          <a:p>
            <a:pPr lvl="1"/>
            <a:r>
              <a:rPr lang="en-US" dirty="0"/>
              <a:t>value initialization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3A9D2-D4E8-5145-A679-8E48DDDCBF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v1</a:t>
            </a:r>
            <a:r>
              <a:rPr lang="en-US" dirty="0"/>
              <a:t>(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10 elements,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999988"/>
                </a:solidFill>
              </a:rPr>
              <a:t>	each 0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v2</a:t>
            </a:r>
            <a:r>
              <a:rPr lang="en-US" dirty="0"/>
              <a:t>{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}; </a:t>
            </a:r>
            <a:r>
              <a:rPr lang="en-US" i="1" dirty="0">
                <a:solidFill>
                  <a:srgbClr val="999988"/>
                </a:solidFill>
              </a:rPr>
              <a:t>// 1 element, 	value 10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v3</a:t>
            </a:r>
            <a:r>
              <a:rPr lang="en-US" dirty="0"/>
              <a:t>(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10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999988"/>
                </a:solidFill>
              </a:rPr>
              <a:t>	elements, each 1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v4</a:t>
            </a:r>
            <a:r>
              <a:rPr lang="en-US" dirty="0"/>
              <a:t>{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}; </a:t>
            </a:r>
            <a:r>
              <a:rPr lang="en-US" i="1" dirty="0">
                <a:solidFill>
                  <a:srgbClr val="999988"/>
                </a:solidFill>
              </a:rPr>
              <a:t>// 2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999988"/>
                </a:solidFill>
              </a:rPr>
              <a:t>	elements, values 10 and 1</a:t>
            </a:r>
          </a:p>
          <a:p>
            <a:pPr marL="0" indent="0">
              <a:buNone/>
            </a:pPr>
            <a:endParaRPr lang="en-US" i="1" dirty="0">
              <a:solidFill>
                <a:srgbClr val="999988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v5</a:t>
            </a:r>
            <a:r>
              <a:rPr lang="en-US" dirty="0"/>
              <a:t>{</a:t>
            </a:r>
            <a:r>
              <a:rPr lang="en-US" dirty="0">
                <a:solidFill>
                  <a:srgbClr val="DD1144"/>
                </a:solidFill>
              </a:rPr>
              <a:t>"hi"</a:t>
            </a:r>
            <a:r>
              <a:rPr lang="en-US" dirty="0"/>
              <a:t>}; </a:t>
            </a:r>
            <a:r>
              <a:rPr lang="en-US" i="1" dirty="0">
                <a:solidFill>
                  <a:srgbClr val="999988"/>
                </a:solidFill>
              </a:rPr>
              <a:t>// 1</a:t>
            </a:r>
          </a:p>
          <a:p>
            <a:pPr marL="0" indent="0">
              <a:buNone/>
            </a:pPr>
            <a:r>
              <a:rPr lang="en-US" i="1" dirty="0">
                <a:solidFill>
                  <a:srgbClr val="999988"/>
                </a:solidFill>
              </a:rPr>
              <a:t>	element, "hi”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v6</a:t>
            </a:r>
            <a:r>
              <a:rPr lang="en-US" dirty="0"/>
              <a:t>(</a:t>
            </a:r>
            <a:r>
              <a:rPr lang="en-US" dirty="0">
                <a:solidFill>
                  <a:srgbClr val="DD1144"/>
                </a:solidFill>
              </a:rPr>
              <a:t>"hi"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error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v7</a:t>
            </a:r>
            <a:r>
              <a:rPr lang="en-US" dirty="0"/>
              <a:t>{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}; </a:t>
            </a:r>
            <a:r>
              <a:rPr lang="en-US" i="1" dirty="0">
                <a:solidFill>
                  <a:srgbClr val="999988"/>
                </a:solidFill>
              </a:rPr>
              <a:t>// 10</a:t>
            </a:r>
          </a:p>
          <a:p>
            <a:pPr marL="0" indent="0">
              <a:buNone/>
            </a:pPr>
            <a:r>
              <a:rPr lang="en-US" i="1" dirty="0">
                <a:solidFill>
                  <a:srgbClr val="999988"/>
                </a:solidFill>
              </a:rPr>
              <a:t> 	elements, each empty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v8</a:t>
            </a:r>
            <a:r>
              <a:rPr lang="en-US" dirty="0"/>
              <a:t>{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"hi"</a:t>
            </a:r>
            <a:r>
              <a:rPr lang="en-US" dirty="0"/>
              <a:t>}; </a:t>
            </a:r>
            <a:r>
              <a:rPr lang="en-US" i="1" dirty="0">
                <a:solidFill>
                  <a:srgbClr val="999988"/>
                </a:solidFill>
              </a:rPr>
              <a:t>// 10</a:t>
            </a:r>
          </a:p>
          <a:p>
            <a:pPr marL="0" indent="0">
              <a:buNone/>
            </a:pPr>
            <a:r>
              <a:rPr lang="en-US" i="1" dirty="0">
                <a:solidFill>
                  <a:srgbClr val="999988"/>
                </a:solidFill>
              </a:rPr>
              <a:t> 	elements, each "hi”</a:t>
            </a:r>
            <a:br>
              <a:rPr lang="en-US" dirty="0"/>
            </a:br>
            <a:endParaRPr lang="en-US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BF4584-170B-C84E-B458-B76691013E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8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7C71-DBDB-E446-91D9-99B99DD2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3.3.2 Adding Elements to a </a:t>
            </a:r>
            <a:br>
              <a:rPr lang="en-US" dirty="0"/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8713C-1BDB-9A4B-9573-B318F33DF0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push_back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member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vector</a:t>
            </a:r>
            <a:r>
              <a:rPr lang="en-US" dirty="0"/>
              <a:t>s grow efficiently</a:t>
            </a:r>
          </a:p>
          <a:p>
            <a:pPr lvl="1"/>
            <a:r>
              <a:rPr lang="en-US" dirty="0"/>
              <a:t>usually no need to prespecify size</a:t>
            </a:r>
          </a:p>
          <a:p>
            <a:r>
              <a:rPr lang="en-US" dirty="0"/>
              <a:t>careful with…</a:t>
            </a:r>
          </a:p>
          <a:p>
            <a:pPr lvl="1"/>
            <a:r>
              <a:rPr lang="en-US" dirty="0"/>
              <a:t>loops that change size of vector</a:t>
            </a:r>
          </a:p>
          <a:p>
            <a:pPr lvl="2"/>
            <a:r>
              <a:rPr lang="en-US" dirty="0"/>
              <a:t>can’t use range for if it changes size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5F4CC-F836-BA42-BDF1-CD312E679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v2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100</a:t>
            </a:r>
            <a:r>
              <a:rPr lang="en-US" dirty="0"/>
              <a:t>; </a:t>
            </a:r>
            <a:r>
              <a:rPr lang="en-US" b="1" dirty="0"/>
              <a:t>++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 	</a:t>
            </a:r>
            <a:r>
              <a:rPr lang="en-US" dirty="0">
                <a:solidFill>
                  <a:srgbClr val="333333"/>
                </a:solidFill>
              </a:rPr>
              <a:t>v2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</a:rPr>
              <a:t>push_back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word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text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cin</a:t>
            </a:r>
            <a:r>
              <a:rPr lang="en-US" dirty="0"/>
              <a:t> </a:t>
            </a:r>
            <a:r>
              <a:rPr lang="en-US" b="1" dirty="0"/>
              <a:t>&gt;&gt;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word</a:t>
            </a:r>
            <a:r>
              <a:rPr lang="en-US" dirty="0"/>
              <a:t>) { 	</a:t>
            </a:r>
            <a:r>
              <a:rPr lang="en-US" dirty="0" err="1">
                <a:solidFill>
                  <a:srgbClr val="333333"/>
                </a:solidFill>
              </a:rPr>
              <a:t>text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push_back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word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C56400-E346-564C-BDBE-7139F711A1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1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349F-295C-BA44-A8F7-81878F6A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3.3.3 Other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vector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BDA06-740E-0542-B18B-5E73D2CF5E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Basically same as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dirty="0"/>
              <a:t>s</a:t>
            </a:r>
          </a:p>
          <a:p>
            <a:r>
              <a:rPr lang="en-US" dirty="0"/>
              <a:t>range for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empty</a:t>
            </a:r>
            <a:r>
              <a:rPr lang="en-US" dirty="0"/>
              <a:t> and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</a:t>
            </a:r>
          </a:p>
          <a:p>
            <a:r>
              <a:rPr lang="en-US" dirty="0"/>
              <a:t>comparing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vector</a:t>
            </a:r>
            <a:r>
              <a:rPr lang="en-US" dirty="0"/>
              <a:t>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792AE-E07B-4544-8686-B3C559210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9463" y="1825625"/>
            <a:ext cx="585433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</a:t>
            </a:r>
            <a:r>
              <a:rPr lang="en-US" dirty="0"/>
              <a:t>{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8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9</a:t>
            </a: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 err="1"/>
              <a:t>i</a:t>
            </a:r>
            <a:r>
              <a:rPr lang="en-US" dirty="0"/>
              <a:t> : </a:t>
            </a:r>
            <a:r>
              <a:rPr lang="en-US" dirty="0">
                <a:solidFill>
                  <a:srgbClr val="333333"/>
                </a:solidFill>
              </a:rPr>
              <a:t>v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*=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: </a:t>
            </a:r>
            <a:r>
              <a:rPr lang="en-US" dirty="0">
                <a:solidFill>
                  <a:srgbClr val="333333"/>
                </a:solidFill>
              </a:rPr>
              <a:t>v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 "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B45CD8-6AEC-AA41-A944-5775B2F569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349F-295C-BA44-A8F7-81878F6A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3.3.3 Other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vector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BDA06-740E-0542-B18B-5E73D2CF5E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Basically same as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dirty="0"/>
              <a:t>s</a:t>
            </a:r>
          </a:p>
          <a:p>
            <a:r>
              <a:rPr lang="en-US" dirty="0"/>
              <a:t>range for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empty</a:t>
            </a:r>
            <a:r>
              <a:rPr lang="en-US" dirty="0"/>
              <a:t> and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</a:t>
            </a:r>
          </a:p>
          <a:p>
            <a:r>
              <a:rPr lang="en-US" dirty="0"/>
              <a:t>comparing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vector</a:t>
            </a:r>
            <a:r>
              <a:rPr lang="en-US" dirty="0"/>
              <a:t>s</a:t>
            </a:r>
          </a:p>
          <a:p>
            <a:r>
              <a:rPr lang="en-US" dirty="0"/>
              <a:t>subscripting</a:t>
            </a:r>
          </a:p>
          <a:p>
            <a:pPr lvl="1"/>
            <a:r>
              <a:rPr lang="en-US" dirty="0"/>
              <a:t>grading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792AE-E07B-4544-8686-B3C559210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9909" y="1825625"/>
            <a:ext cx="55538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unsigned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scores</a:t>
            </a:r>
            <a:r>
              <a:rPr lang="en-US" dirty="0"/>
              <a:t>(</a:t>
            </a:r>
            <a:r>
              <a:rPr lang="en-US" dirty="0">
                <a:solidFill>
                  <a:srgbClr val="009999"/>
                </a:solidFill>
              </a:rPr>
              <a:t>11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45588"/>
                </a:solidFill>
              </a:rPr>
              <a:t>unsigned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cin</a:t>
            </a:r>
            <a:r>
              <a:rPr lang="en-US" dirty="0"/>
              <a:t> </a:t>
            </a:r>
            <a:r>
              <a:rPr lang="en-US" b="1" dirty="0"/>
              <a:t>&gt;&gt;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&lt;=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100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++</a:t>
            </a:r>
            <a:r>
              <a:rPr lang="en-US" dirty="0">
                <a:solidFill>
                  <a:srgbClr val="333333"/>
                </a:solidFill>
              </a:rPr>
              <a:t>scores</a:t>
            </a:r>
            <a:r>
              <a:rPr lang="en-US" dirty="0"/>
              <a:t>[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b="1" dirty="0"/>
              <a:t>/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>
                <a:solidFill>
                  <a:srgbClr val="999988"/>
                </a:solidFill>
              </a:rPr>
              <a:t>// input: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42 65 95 100 39 67 95 76 88 76 83 92 76 93</a:t>
            </a:r>
          </a:p>
          <a:p>
            <a:r>
              <a:rPr lang="en-US" i="1" dirty="0">
                <a:solidFill>
                  <a:srgbClr val="999988"/>
                </a:solidFill>
              </a:rPr>
              <a:t>// output: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0 0 0 1 1 0 2 3 2 4 1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B45CD8-6AEC-AA41-A944-5775B2F569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3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349F-295C-BA44-A8F7-81878F6A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3.3.3 Other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vector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BDA06-740E-0542-B18B-5E73D2CF5E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Basically same as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dirty="0"/>
              <a:t>s</a:t>
            </a:r>
          </a:p>
          <a:p>
            <a:r>
              <a:rPr lang="en-US" dirty="0"/>
              <a:t>range for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empty</a:t>
            </a:r>
            <a:r>
              <a:rPr lang="en-US" dirty="0"/>
              <a:t> and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</a:t>
            </a:r>
          </a:p>
          <a:p>
            <a:r>
              <a:rPr lang="en-US" dirty="0"/>
              <a:t>comparing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vector</a:t>
            </a:r>
            <a:r>
              <a:rPr lang="en-US" dirty="0"/>
              <a:t>s</a:t>
            </a:r>
          </a:p>
          <a:p>
            <a:r>
              <a:rPr lang="en-US" dirty="0"/>
              <a:t>subscripting</a:t>
            </a:r>
          </a:p>
          <a:p>
            <a:pPr lvl="1"/>
            <a:r>
              <a:rPr lang="en-US" dirty="0"/>
              <a:t>grading example</a:t>
            </a:r>
          </a:p>
          <a:p>
            <a:pPr lvl="1"/>
            <a:r>
              <a:rPr lang="en-US" dirty="0"/>
              <a:t>does not add elements!!</a:t>
            </a:r>
          </a:p>
          <a:p>
            <a:pPr lvl="2"/>
            <a:r>
              <a:rPr lang="en-US" dirty="0"/>
              <a:t>use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push_back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792AE-E07B-4544-8686-B3C559210C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ivec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 err="1"/>
              <a:t>decltype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ivec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size</a:t>
            </a:r>
            <a:r>
              <a:rPr lang="en-US" dirty="0"/>
              <a:t>()) </a:t>
            </a:r>
            <a:r>
              <a:rPr lang="en-US" dirty="0">
                <a:solidFill>
                  <a:srgbClr val="333333"/>
                </a:solidFill>
              </a:rPr>
              <a:t>ix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ix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; </a:t>
            </a:r>
            <a:r>
              <a:rPr lang="en-US" b="1" dirty="0"/>
              <a:t>++</a:t>
            </a:r>
            <a:r>
              <a:rPr lang="en-US" dirty="0">
                <a:solidFill>
                  <a:srgbClr val="333333"/>
                </a:solidFill>
              </a:rPr>
              <a:t>ix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ivec</a:t>
            </a:r>
            <a:r>
              <a:rPr lang="en-US" dirty="0"/>
              <a:t>[</a:t>
            </a:r>
            <a:r>
              <a:rPr lang="en-US" dirty="0">
                <a:solidFill>
                  <a:srgbClr val="333333"/>
                </a:solidFill>
              </a:rPr>
              <a:t>ix</a:t>
            </a:r>
            <a:r>
              <a:rPr lang="en-US" dirty="0"/>
              <a:t>]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ix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</a:t>
            </a:r>
            <a:r>
              <a:rPr lang="en-US" i="1" dirty="0" err="1">
                <a:solidFill>
                  <a:srgbClr val="999988"/>
                </a:solidFill>
              </a:rPr>
              <a:t>ivec</a:t>
            </a:r>
            <a:r>
              <a:rPr lang="en-US" i="1" dirty="0">
                <a:solidFill>
                  <a:srgbClr val="999988"/>
                </a:solidFill>
              </a:rPr>
              <a:t> has no 		elements; can't subscript!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i="1" dirty="0">
                <a:solidFill>
                  <a:srgbClr val="999988"/>
                </a:solidFill>
              </a:rPr>
              <a:t>// better: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ivec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 err="1"/>
              <a:t>decltype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ivec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size</a:t>
            </a:r>
            <a:r>
              <a:rPr lang="en-US" dirty="0"/>
              <a:t>()) </a:t>
            </a:r>
            <a:r>
              <a:rPr lang="en-US" dirty="0">
                <a:solidFill>
                  <a:srgbClr val="333333"/>
                </a:solidFill>
              </a:rPr>
              <a:t>ix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ix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; </a:t>
            </a:r>
            <a:r>
              <a:rPr lang="en-US" b="1" dirty="0"/>
              <a:t>++</a:t>
            </a:r>
            <a:r>
              <a:rPr lang="en-US" dirty="0">
                <a:solidFill>
                  <a:srgbClr val="333333"/>
                </a:solidFill>
              </a:rPr>
              <a:t>ix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ivec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push_back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ix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B45CD8-6AEC-AA41-A944-5775B2F569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0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2FA9-F933-3F49-9E1B-B40F8BF6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– 2.6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F5E7B-DC06-7A4E-80FE-5D366C8598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references and pointers to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endParaRPr lang="en-US" dirty="0"/>
          </a:p>
          <a:p>
            <a:pPr lvl="1"/>
            <a:r>
              <a:rPr lang="en-US" dirty="0"/>
              <a:t>Top-level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endParaRPr lang="en-US" dirty="0"/>
          </a:p>
          <a:p>
            <a:pPr lvl="1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constexpr</a:t>
            </a:r>
            <a:endParaRPr lang="en-US" dirty="0"/>
          </a:p>
          <a:p>
            <a:r>
              <a:rPr lang="en-US" dirty="0"/>
              <a:t>Dealing with Types</a:t>
            </a:r>
          </a:p>
          <a:p>
            <a:pPr lvl="1"/>
            <a:r>
              <a:rPr lang="en-US" dirty="0"/>
              <a:t>type aliases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dirty="0"/>
              <a:t> type specifier</a:t>
            </a:r>
          </a:p>
          <a:p>
            <a:pPr lvl="1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decltype</a:t>
            </a:r>
            <a:r>
              <a:rPr lang="en-US" dirty="0"/>
              <a:t> type specifier</a:t>
            </a:r>
          </a:p>
          <a:p>
            <a:r>
              <a:rPr lang="en-US" dirty="0"/>
              <a:t>Defining our Own Data Structures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header files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925F0-15DE-B64D-9F84-A2B13BFCA1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1024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SI 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SI is a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synonym for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item 	initialized from result of val1 	+ val2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decltype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x has type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const int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D4FD5A-6DD8-2A4A-B6C0-EA13920F21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2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537B-8015-8745-8143-4C441313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Namespace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</a:t>
            </a:r>
            <a:br>
              <a:rPr lang="en-US" dirty="0"/>
            </a:br>
            <a:r>
              <a:rPr lang="en-US" dirty="0"/>
              <a:t>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60B9-C976-6645-9024-B4D2332C5C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std::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/>
              <a:t>annoying to type all the time</a:t>
            </a:r>
          </a:p>
          <a:p>
            <a:r>
              <a:rPr lang="en-US" dirty="0"/>
              <a:t>separate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</a:t>
            </a:r>
            <a:r>
              <a:rPr lang="en-US" dirty="0"/>
              <a:t> for each name</a:t>
            </a:r>
          </a:p>
          <a:p>
            <a:pPr lvl="1"/>
            <a:r>
              <a:rPr lang="en-US" dirty="0"/>
              <a:t>don’t use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</a:t>
            </a:r>
            <a:r>
              <a:rPr lang="en-US" dirty="0"/>
              <a:t> in headers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96286-80D3-7E42-8096-871666A04F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using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namespace::</a:t>
            </a:r>
            <a:r>
              <a:rPr lang="en-US" dirty="0">
                <a:solidFill>
                  <a:srgbClr val="333333"/>
                </a:solidFill>
              </a:rPr>
              <a:t>name;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solidFill>
                  <a:srgbClr val="999999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b="1" dirty="0"/>
              <a:t>using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std</a:t>
            </a:r>
            <a:r>
              <a:rPr lang="en-US" b="1" dirty="0"/>
              <a:t>::</a:t>
            </a:r>
            <a:r>
              <a:rPr lang="en-US" dirty="0" err="1">
                <a:solidFill>
                  <a:srgbClr val="333333"/>
                </a:solidFill>
              </a:rPr>
              <a:t>cin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main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45588"/>
                </a:solidFill>
              </a:rPr>
              <a:t>	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cin</a:t>
            </a:r>
            <a:r>
              <a:rPr lang="en-US" dirty="0"/>
              <a:t> </a:t>
            </a:r>
            <a:r>
              <a:rPr lang="en-US" b="1" dirty="0"/>
              <a:t>&gt;&gt;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ok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error! no using 		declaration.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std</a:t>
            </a:r>
            <a:r>
              <a:rPr lang="en-US" b="1" dirty="0"/>
              <a:t>::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ok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999988"/>
                </a:solidFill>
              </a:rPr>
              <a:t>	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ED2798-E246-2C4F-85C0-4A8C9D1D04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5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23BC-99C0-CF45-BA06-1A02CECB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Library String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2BD7-1A23-0D4B-9D52-6B2955EB3D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Variable-length sequence of characters</a:t>
            </a:r>
          </a:p>
          <a:p>
            <a:r>
              <a:rPr lang="en-US" dirty="0"/>
              <a:t>Must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include</a:t>
            </a:r>
          </a:p>
          <a:p>
            <a:r>
              <a:rPr lang="en-US" dirty="0"/>
              <a:t>Different ways to initialize</a:t>
            </a:r>
          </a:p>
          <a:p>
            <a:pPr lvl="1"/>
            <a:r>
              <a:rPr lang="en-US" dirty="0"/>
              <a:t>empty strings have no characters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639D1-4348-1247-B742-15D955F1B0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99999"/>
                </a:solidFill>
              </a:rPr>
              <a:t>#include &lt;string&gt;</a:t>
            </a:r>
          </a:p>
          <a:p>
            <a:pPr marL="0" indent="0">
              <a:buNone/>
            </a:pPr>
            <a:r>
              <a:rPr lang="en-US" b="1" dirty="0"/>
              <a:t>using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std</a:t>
            </a:r>
            <a:r>
              <a:rPr lang="en-US" b="1" dirty="0"/>
              <a:t>::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default initialized to 	empty string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copy initialized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s3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"hiya"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copy of 	string literal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s4</a:t>
            </a:r>
            <a:r>
              <a:rPr lang="en-US" dirty="0"/>
              <a:t>(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'c'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s4 is 	</a:t>
            </a:r>
            <a:r>
              <a:rPr lang="en-US" i="1" dirty="0" err="1">
                <a:solidFill>
                  <a:srgbClr val="999988"/>
                </a:solidFill>
              </a:rPr>
              <a:t>cccccccccc</a:t>
            </a:r>
            <a:endParaRPr lang="en-US" i="1" dirty="0">
              <a:solidFill>
                <a:srgbClr val="999988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999988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s5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"hiya"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copy 	initialization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s6</a:t>
            </a:r>
            <a:r>
              <a:rPr lang="en-US" dirty="0"/>
              <a:t>(</a:t>
            </a:r>
            <a:r>
              <a:rPr lang="en-US" dirty="0">
                <a:solidFill>
                  <a:srgbClr val="DD1144"/>
                </a:solidFill>
              </a:rPr>
              <a:t>"hiya"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direct 	initialization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E02DA2-8270-8B4E-8565-6FE7896EB4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6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AAF3-DE9F-BA44-8B28-C22CBAA6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3.2.2 Operations 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B0CF-0050-964E-A991-86D5614848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Reading and Writing</a:t>
            </a:r>
          </a:p>
          <a:p>
            <a:pPr lvl="1"/>
            <a:r>
              <a:rPr lang="en-US" dirty="0"/>
              <a:t>can chain together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EF10D-2AC2-A047-8D0B-F222C4E95C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999988"/>
                </a:solidFill>
              </a:rPr>
              <a:t>// we assume appropriate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999988"/>
                </a:solidFill>
              </a:rPr>
              <a:t>// include and using declarations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999988"/>
                </a:solidFill>
              </a:rPr>
              <a:t>// have been made.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main</a:t>
            </a:r>
            <a:r>
              <a:rPr lang="en-US" dirty="0"/>
              <a:t>() {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cin</a:t>
            </a:r>
            <a:r>
              <a:rPr lang="en-US" dirty="0"/>
              <a:t> </a:t>
            </a:r>
            <a:r>
              <a:rPr lang="en-US" b="1" dirty="0"/>
              <a:t>&gt;&gt;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b="1" dirty="0"/>
              <a:t>	return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</a:rPr>
              <a:t>cin</a:t>
            </a:r>
            <a:r>
              <a:rPr lang="en-US" dirty="0"/>
              <a:t> </a:t>
            </a:r>
            <a:r>
              <a:rPr lang="en-US" b="1" dirty="0"/>
              <a:t>&gt;&gt;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 </a:t>
            </a:r>
            <a:r>
              <a:rPr lang="en-US" b="1" dirty="0"/>
              <a:t>&gt;&gt;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76EE2-4DE7-5F40-8961-4CDB222FCC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3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AAF3-DE9F-BA44-8B28-C22CBAA6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3.2.2 Operations 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B0CF-0050-964E-A991-86D5614848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Reading and Writing</a:t>
            </a:r>
          </a:p>
          <a:p>
            <a:pPr lvl="1"/>
            <a:r>
              <a:rPr lang="en-US" dirty="0"/>
              <a:t>can chain together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dirty="0"/>
              <a:t> for reading unknown number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EF10D-2AC2-A047-8D0B-F222C4E95C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main</a:t>
            </a:r>
            <a:r>
              <a:rPr lang="en-US" dirty="0"/>
              <a:t>() {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word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b="1" dirty="0"/>
              <a:t>	while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cin</a:t>
            </a:r>
            <a:r>
              <a:rPr lang="en-US" dirty="0"/>
              <a:t> 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word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word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b="1" dirty="0"/>
              <a:t>	return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76EE2-4DE7-5F40-8961-4CDB222FCC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2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AAF3-DE9F-BA44-8B28-C22CBAA6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3.2.2 Operations 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B0CF-0050-964E-A991-86D5614848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Reading and Writing</a:t>
            </a:r>
          </a:p>
          <a:p>
            <a:pPr lvl="1"/>
            <a:r>
              <a:rPr lang="en-US" dirty="0"/>
              <a:t>can chain together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dirty="0"/>
              <a:t> for reading unknown number</a:t>
            </a:r>
          </a:p>
          <a:p>
            <a:pPr lvl="1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getline</a:t>
            </a:r>
            <a:r>
              <a:rPr lang="en-US" dirty="0"/>
              <a:t> to read entire 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EF10D-2AC2-A047-8D0B-F222C4E95C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main</a:t>
            </a:r>
            <a:r>
              <a:rPr lang="en-US" dirty="0"/>
              <a:t>() {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line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b="1" dirty="0"/>
              <a:t>	while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getline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cin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line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line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b="1" dirty="0"/>
              <a:t>	return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76EE2-4DE7-5F40-8961-4CDB222FCC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2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AAF3-DE9F-BA44-8B28-C22CBAA6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3.2.2 Operations 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B0CF-0050-964E-A991-86D5614848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Reading and Writing</a:t>
            </a:r>
          </a:p>
          <a:p>
            <a:pPr lvl="1"/>
            <a:r>
              <a:rPr lang="en-US" dirty="0"/>
              <a:t>can chain together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dirty="0"/>
              <a:t> for reading unknown number</a:t>
            </a:r>
          </a:p>
          <a:p>
            <a:pPr lvl="1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getline</a:t>
            </a:r>
            <a:r>
              <a:rPr lang="en-US" dirty="0"/>
              <a:t> to read entire line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dirty="0"/>
              <a:t> members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empty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EF10D-2AC2-A047-8D0B-F222C4E95C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while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getline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cin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line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b="1" dirty="0"/>
              <a:t>!</a:t>
            </a:r>
            <a:r>
              <a:rPr lang="en-US" dirty="0" err="1">
                <a:solidFill>
                  <a:srgbClr val="333333"/>
                </a:solidFill>
              </a:rPr>
              <a:t>line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empty</a:t>
            </a:r>
            <a:r>
              <a:rPr lang="en-US" dirty="0"/>
              <a:t>())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line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line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getline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cin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line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line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size</a:t>
            </a:r>
            <a:r>
              <a:rPr lang="en-US" dirty="0"/>
              <a:t>() 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80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	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line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76EE2-4DE7-5F40-8961-4CDB222FCC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3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2135</Words>
  <Application>Microsoft Macintosh PowerPoint</Application>
  <PresentationFormat>Widescreen</PresentationFormat>
  <Paragraphs>406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Helvetica Neue</vt:lpstr>
      <vt:lpstr>Menlo</vt:lpstr>
      <vt:lpstr>Office Theme</vt:lpstr>
      <vt:lpstr>Strings and Vectors</vt:lpstr>
      <vt:lpstr>Today We’ll Cover:</vt:lpstr>
      <vt:lpstr>2.4 – 2.6 Review</vt:lpstr>
      <vt:lpstr>3.1 Namespace using Declarations</vt:lpstr>
      <vt:lpstr>3.2 Library String Type</vt:lpstr>
      <vt:lpstr>3.2.2 Operations on Strings</vt:lpstr>
      <vt:lpstr>3.2.2 Operations on Strings</vt:lpstr>
      <vt:lpstr>3.2.2 Operations on Strings</vt:lpstr>
      <vt:lpstr>3.2.2 Operations on Strings</vt:lpstr>
      <vt:lpstr>Aside about  string::size_type</vt:lpstr>
      <vt:lpstr>3.2.2 Operations on Strings</vt:lpstr>
      <vt:lpstr>3.2.2 Operations on Strings</vt:lpstr>
      <vt:lpstr>3.2.2 Operations on Strings</vt:lpstr>
      <vt:lpstr>3.2.3 Dealing with the Characters in a String</vt:lpstr>
      <vt:lpstr>3.2.3 Dealing with the Characters in a String</vt:lpstr>
      <vt:lpstr>3.2.3 Dealing with the Characters in a String</vt:lpstr>
      <vt:lpstr>3.2.3 Dealing with the Characters in a String</vt:lpstr>
      <vt:lpstr>3.2.3 Dealing with the Characters in a String</vt:lpstr>
      <vt:lpstr>3.2.3 Dealing with the Characters in a String</vt:lpstr>
      <vt:lpstr>3.3 Library vector Type</vt:lpstr>
      <vt:lpstr>3.3 Library vector Type</vt:lpstr>
      <vt:lpstr>3.3 Library vector Type</vt:lpstr>
      <vt:lpstr>3.3 Library vector Type</vt:lpstr>
      <vt:lpstr>3.3 Library vector Type</vt:lpstr>
      <vt:lpstr>3.3 Library vector Type</vt:lpstr>
      <vt:lpstr>3.3.2 Adding Elements to a  vector</vt:lpstr>
      <vt:lpstr>3.3.3 Other vector Operations</vt:lpstr>
      <vt:lpstr>3.3.3 Other vector Operations</vt:lpstr>
      <vt:lpstr>3.3.3 Other vector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Vectors</dc:title>
  <dc:creator>Holmes, Patrick</dc:creator>
  <cp:lastModifiedBy>Holmes, Patrick</cp:lastModifiedBy>
  <cp:revision>92</cp:revision>
  <dcterms:created xsi:type="dcterms:W3CDTF">2020-05-26T00:39:41Z</dcterms:created>
  <dcterms:modified xsi:type="dcterms:W3CDTF">2020-05-26T01:33:24Z</dcterms:modified>
</cp:coreProperties>
</file>