
<file path=[Content_Types].xml><?xml version="1.0" encoding="utf-8"?>
<Types xmlns="http://schemas.openxmlformats.org/package/2006/content-types">
  <Default Extension="emf" ContentType="image/x-em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/>
    <p:restoredTop sz="94710"/>
  </p:normalViewPr>
  <p:slideViewPr>
    <p:cSldViewPr snapToGrid="0" snapToObjects="1">
      <p:cViewPr varScale="1">
        <p:scale>
          <a:sx n="113" d="100"/>
          <a:sy n="113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EC20-3787-B84A-916A-6AAF47A9D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98D6C-4B1B-B842-AB22-28E08C0E1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8DE8C-A883-EE4E-8F95-C07B0E4D8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6433-4C9A-564D-8A82-9DE10BC7F657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66D16-9C6C-F041-BAD8-08F41A00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10079-EA5D-364B-AB58-7B4DA4F9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5C73-6DF0-844A-A397-B92E20535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7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BE460-BF71-DA4D-8AD5-2572B61C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8060C-1F07-1B4E-8E02-79DBDD36E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3049-0251-7F49-9EC7-8D549AAF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6433-4C9A-564D-8A82-9DE10BC7F657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A9D86-8B15-574A-A51B-D8640B60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CBB62-2713-8842-8609-8CFD98D1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5C73-6DF0-844A-A397-B92E20535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6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2CC69-EA87-7741-B1EE-A0B967236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62A0F-E793-8545-883E-F8E72E796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93EA0-2708-7543-9B36-9F6A7EEA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6433-4C9A-564D-8A82-9DE10BC7F657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6CB13-CD5C-6F45-9DBC-E09740123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DCE43-65CD-1C4A-A21E-F4C25223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5C73-6DF0-844A-A397-B92E20535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7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5D84-524C-664B-83A3-1966B6855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88316-95E8-C74C-B3F4-CBF3CA2A6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457F4-B89C-034C-A344-B3CEE187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6433-4C9A-564D-8A82-9DE10BC7F657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E7E0D-BB60-D748-BD60-2217D754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97AAC-84F0-8243-9308-56E95333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5C73-6DF0-844A-A397-B92E20535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8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CA34-EB19-344A-88E5-D2EFC3FA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13ABA-0694-074A-B75D-F07005423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FA2A9-F94C-8C49-9ACE-0B7CDCA0E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6433-4C9A-564D-8A82-9DE10BC7F657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CEDA-0785-A741-90E3-03FA1669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EE461-883B-4B4A-B20D-22D347E7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5C73-6DF0-844A-A397-B92E20535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3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7C6F-7D04-C24C-A61B-2F8457C1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1BEF0-A08B-7B41-BDDD-FA00C56F9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13B33-724B-1344-91C9-B51697AE7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E7430-3C96-BC4A-BC3C-9AC1DA8A1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6433-4C9A-564D-8A82-9DE10BC7F657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ACE69-7365-F442-9D41-FC193772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40A6E-A48B-3247-AA04-CC22D9C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5C73-6DF0-844A-A397-B92E20535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6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83C5-DD9E-9642-97A4-CC82E0B17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C67F1-77AA-974D-ADAB-4FF616F7B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F4EBB-5CE1-5241-9612-B1ED28E39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B4F5D-A6EE-BE4D-8470-B142E6D9A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597C5-0112-BF47-85BE-B7C1E2C7F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CC892F-A095-0846-8D6B-090EE82D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6433-4C9A-564D-8A82-9DE10BC7F657}" type="datetimeFigureOut">
              <a:rPr lang="en-US" smtClean="0"/>
              <a:t>5/5/20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A678D9-BC80-674F-A513-EBC7FB0F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E9EB0C-673C-7D44-A392-14168BFE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5C73-6DF0-844A-A397-B92E20535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0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0D41-68A2-FA41-9127-E5F225AF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3C3C5-DE35-5F4E-A842-892938C6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6433-4C9A-564D-8A82-9DE10BC7F657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5E8FB-1DD3-3A49-978F-030F00D6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5B1DA-05C2-2242-85EF-D12B86A4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5C73-6DF0-844A-A397-B92E20535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9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F67A6A-AFB6-C941-ACA3-FD7811C6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6433-4C9A-564D-8A82-9DE10BC7F657}" type="datetimeFigureOut">
              <a:rPr lang="en-US" smtClean="0"/>
              <a:t>5/5/20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1A301-0F84-C349-B866-A9263284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2C650-B5D0-D242-996C-88A87524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5C73-6DF0-844A-A397-B92E20535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3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D933-B86C-6545-88DB-5810DD4E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6B8FE-0FB2-BB4C-92BA-612FC9335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0D07D-529A-7B44-9AF2-557E213D6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F5F96-109A-7E41-B386-307006607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6433-4C9A-564D-8A82-9DE10BC7F657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7BA6A-8F7C-9F46-92F5-0ABD0B71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22BE1-B45A-2245-AB1B-307EB1E6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5C73-6DF0-844A-A397-B92E20535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4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4CA5-D898-BA43-80CD-2F4139424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13E8D-B951-C84E-849D-26C799F3C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21FCF-54B9-4B46-A919-899B39FFD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56E36-F2AA-2D45-AF98-24A8A66DA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6433-4C9A-564D-8A82-9DE10BC7F657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4D8CA-2533-204B-A0F2-4669C611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01BB5-BE92-4F49-9202-8345B3EA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5C73-6DF0-844A-A397-B92E20535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7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5B34F-3084-EC43-921D-DE4A8CF3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07E9C-D2B2-9646-AE70-ACC0622D7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72DAC-A24C-434E-8C64-78EE1EE20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16433-4C9A-564D-8A82-9DE10BC7F657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C1094-3756-0149-BDAF-7DD4BB00A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0A54A-9E8C-CC45-B09B-65686DE41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05C73-6DF0-844A-A397-B92E20535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8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AFDF-4CD4-0648-923B-B683029DDF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Primer Primer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19AB0-D9C7-C242-9EFC-05FA92C27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01</a:t>
            </a:r>
          </a:p>
          <a:p>
            <a:r>
              <a:rPr lang="en-US" dirty="0"/>
              <a:t>May 05, 2020</a:t>
            </a:r>
          </a:p>
        </p:txBody>
      </p:sp>
    </p:spTree>
    <p:extLst>
      <p:ext uri="{BB962C8B-B14F-4D97-AF65-F5344CB8AC3E}">
        <p14:creationId xmlns:p14="http://schemas.microsoft.com/office/powerpoint/2010/main" val="420006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E0CE-696A-FE4C-B173-C51B195C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– The </a:t>
            </a:r>
            <a:r>
              <a:rPr lang="en-US" sz="3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</a:t>
            </a:r>
            <a:r>
              <a:rPr lang="en-US" dirty="0"/>
              <a:t>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61751-D102-1041-A9EA-BB852D5A7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49239" y="1825625"/>
            <a:ext cx="6325644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&lt;iostream&gt;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99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sum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++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std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</a:t>
            </a: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"Sum of 1 to 10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inclusive is "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B681DF-56BD-4F42-A94E-AFD5F7502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532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while (condition)</a:t>
            </a:r>
          </a:p>
          <a:p>
            <a:pPr marL="0" indent="0">
              <a:buNone/>
            </a:pPr>
            <a:r>
              <a:rPr lang="en-US" dirty="0"/>
              <a:t>	statement</a:t>
            </a:r>
          </a:p>
          <a:p>
            <a:r>
              <a:rPr lang="en-US" dirty="0"/>
              <a:t>blocks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}</a:t>
            </a:r>
          </a:p>
          <a:p>
            <a:r>
              <a:rPr lang="en-US" dirty="0"/>
              <a:t>new operators!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&lt;=, +=, ++</a:t>
            </a:r>
          </a:p>
          <a:p>
            <a:r>
              <a:rPr lang="en-US" dirty="0"/>
              <a:t>exit when condition false</a:t>
            </a:r>
          </a:p>
        </p:txBody>
      </p:sp>
    </p:spTree>
    <p:extLst>
      <p:ext uri="{BB962C8B-B14F-4D97-AF65-F5344CB8AC3E}">
        <p14:creationId xmlns:p14="http://schemas.microsoft.com/office/powerpoint/2010/main" val="185943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D777-E15C-AB46-ACD1-86728F09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– The </a:t>
            </a:r>
            <a:r>
              <a:rPr lang="en-US" sz="3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199E2-8A89-9D44-A67F-2716AEC4F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63658" cy="4351338"/>
          </a:xfrm>
        </p:spPr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en-US" dirty="0"/>
              <a:t> ”header”</a:t>
            </a:r>
          </a:p>
          <a:p>
            <a:pPr lvl="1"/>
            <a:r>
              <a:rPr lang="en-US" dirty="0" err="1"/>
              <a:t>init</a:t>
            </a:r>
            <a:r>
              <a:rPr lang="en-US" dirty="0"/>
              <a:t>-statement</a:t>
            </a:r>
          </a:p>
          <a:p>
            <a:pPr lvl="1"/>
            <a:r>
              <a:rPr lang="en-US" dirty="0"/>
              <a:t>condition</a:t>
            </a:r>
          </a:p>
          <a:p>
            <a:pPr lvl="1"/>
            <a:r>
              <a:rPr lang="en-US" dirty="0"/>
              <a:t>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20413-6802-4942-B32A-92B48186E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4110" y="1825625"/>
            <a:ext cx="696969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&lt;iostream&gt;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99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++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sum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"Sum of 1 to 10 inclusive is "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974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005D-B115-8C43-99C2-C3DA1EA8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– Reading an Unknown Number of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4F905-0FDB-A64C-9EFC-58D2E6411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91208" cy="4351338"/>
          </a:xfrm>
        </p:spPr>
        <p:txBody>
          <a:bodyPr>
            <a:normAutofit/>
          </a:bodyPr>
          <a:lstStyle/>
          <a:p>
            <a:r>
              <a:rPr lang="en-US" dirty="0"/>
              <a:t>When are streams invalid?</a:t>
            </a:r>
          </a:p>
          <a:p>
            <a:pPr lvl="1"/>
            <a:r>
              <a:rPr lang="en-US" dirty="0"/>
              <a:t>end-of-file</a:t>
            </a:r>
          </a:p>
          <a:p>
            <a:pPr lvl="2"/>
            <a:r>
              <a:rPr lang="en-US" dirty="0"/>
              <a:t>ctrl + d for Mac</a:t>
            </a:r>
          </a:p>
          <a:p>
            <a:pPr lvl="1"/>
            <a:r>
              <a:rPr lang="en-US" dirty="0"/>
              <a:t>reads something that’s not an int (in this case)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95D93-1033-8A42-A3D3-E1E4F89970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&lt;iostream&gt;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99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while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sum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"Sum is: "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38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3A98-C069-B34F-8077-4C5AE19A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– The </a:t>
            </a:r>
            <a:r>
              <a:rPr lang="en-US" sz="3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26BBE-0742-AA4B-A1B7-F1FD30C69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769296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if (condition) </a:t>
            </a:r>
          </a:p>
          <a:p>
            <a:pPr marL="0" indent="0">
              <a:buNone/>
            </a:pPr>
            <a:r>
              <a:rPr lang="en-US" dirty="0"/>
              <a:t>       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3B5E6-FA71-3947-AB75-E2E31D7EF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4279" y="1825625"/>
            <a:ext cx="7489521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&lt;iostream&gt;</a:t>
            </a: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99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currVal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currVal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1800" dirty="0"/>
              <a:t>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while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currVal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++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else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currVal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occurs "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" times "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currVal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}</a:t>
            </a:r>
            <a:endParaRPr lang="en-US" sz="1800" i="1" dirty="0">
              <a:solidFill>
                <a:srgbClr val="99998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currVal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occurs "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times "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47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007B-8E67-EB46-8726-C0F9BA78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 – Introducing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21B3D-EFA2-C741-9C3B-F82DDA3591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toy example…</a:t>
            </a:r>
          </a:p>
          <a:p>
            <a:pPr lvl="1"/>
            <a:r>
              <a:rPr lang="en-US" dirty="0"/>
              <a:t>the bookstore problem</a:t>
            </a:r>
          </a:p>
          <a:p>
            <a:pPr lvl="1"/>
            <a:r>
              <a:rPr lang="en-US" dirty="0"/>
              <a:t>want a data structure to store:</a:t>
            </a:r>
          </a:p>
          <a:p>
            <a:pPr lvl="2"/>
            <a:r>
              <a:rPr lang="en-US" dirty="0"/>
              <a:t>ISBN (aka book number)</a:t>
            </a:r>
          </a:p>
          <a:p>
            <a:pPr lvl="2"/>
            <a:r>
              <a:rPr lang="en-US" dirty="0"/>
              <a:t>number of copies sold</a:t>
            </a:r>
          </a:p>
          <a:p>
            <a:pPr lvl="2"/>
            <a:r>
              <a:rPr lang="en-US" dirty="0"/>
              <a:t>price of each copy</a:t>
            </a:r>
          </a:p>
          <a:p>
            <a:r>
              <a:rPr lang="en-US" dirty="0"/>
              <a:t>The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Sales_item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/>
              <a:t>Class</a:t>
            </a:r>
          </a:p>
          <a:p>
            <a:pPr lvl="1"/>
            <a:r>
              <a:rPr lang="en-US" dirty="0"/>
              <a:t>Operations:</a:t>
            </a:r>
          </a:p>
          <a:p>
            <a:pPr lvl="2"/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isbn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</a:t>
            </a:r>
            <a:r>
              <a:rPr lang="en-US" dirty="0"/>
              <a:t>fetches ISBN</a:t>
            </a:r>
          </a:p>
          <a:p>
            <a:pPr lvl="2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dirty="0"/>
              <a:t> and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</a:t>
            </a:r>
            <a:r>
              <a:rPr lang="en-US" dirty="0"/>
              <a:t> to read and write</a:t>
            </a:r>
          </a:p>
          <a:p>
            <a:pPr lvl="2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en-US" dirty="0"/>
              <a:t> and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+=</a:t>
            </a:r>
            <a:r>
              <a:rPr lang="en-US" dirty="0"/>
              <a:t> (if same ISBN)</a:t>
            </a:r>
          </a:p>
          <a:p>
            <a:pPr lvl="2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43011-2E17-F745-9248-8C8EF4DA53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0-201-70353-X 4 24.99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Sales_item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item; </a:t>
            </a:r>
          </a:p>
        </p:txBody>
      </p:sp>
    </p:spTree>
    <p:extLst>
      <p:ext uri="{BB962C8B-B14F-4D97-AF65-F5344CB8AC3E}">
        <p14:creationId xmlns:p14="http://schemas.microsoft.com/office/powerpoint/2010/main" val="133867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A894-C291-0944-AE19-95517D3DF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 – The </a:t>
            </a:r>
            <a:r>
              <a:rPr lang="en-US" dirty="0" err="1"/>
              <a:t>Sales_item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A3D5F-2D0F-EA49-94AC-1D20517776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the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</a:t>
            </a:r>
          </a:p>
          <a:p>
            <a:r>
              <a:rPr lang="en-US" dirty="0"/>
              <a:t>Reading and writing</a:t>
            </a:r>
          </a:p>
          <a:p>
            <a:pPr lvl="1"/>
            <a:r>
              <a:rPr lang="en-US" dirty="0"/>
              <a:t>defined in header!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70A90-86F6-1841-A021-C7B22FF242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&lt;iostream&gt;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"</a:t>
            </a:r>
            <a:r>
              <a:rPr lang="en-US" sz="1800" b="1" dirty="0" err="1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Sales_item.h</a:t>
            </a: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99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Sales_item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book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book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book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871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09CD-DA87-9D44-86E0-9517770F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 – The </a:t>
            </a:r>
            <a:r>
              <a:rPr lang="en-US" dirty="0" err="1"/>
              <a:t>Sales_item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0627D-2DD2-C146-9965-69C22D3F51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“sum” is defined by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DFAD0-B731-0646-A712-37E27C16E8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&lt;iostream&gt;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"</a:t>
            </a:r>
            <a:r>
              <a:rPr lang="en-US" sz="1800" b="1" dirty="0" err="1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Sales_item.h</a:t>
            </a: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99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Sales_item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C84D9-7C78-794C-B7FD-887117B4E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73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0083B-025C-754A-9FDA-87C3B4BE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 – Member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44D70-94FD-DA4C-9ABC-441B294D3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132551" cy="4351338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isbn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/>
              <a:t>member function</a:t>
            </a:r>
          </a:p>
          <a:p>
            <a:pPr lvl="1"/>
            <a:r>
              <a:rPr lang="en-US" dirty="0"/>
              <a:t>use dot operator</a:t>
            </a:r>
          </a:p>
          <a:p>
            <a:pPr lvl="1"/>
            <a:r>
              <a:rPr lang="en-US" dirty="0"/>
              <a:t>and call operator</a:t>
            </a:r>
          </a:p>
          <a:p>
            <a:pPr lvl="2"/>
            <a:r>
              <a:rPr lang="en-US" dirty="0"/>
              <a:t>no arguments!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B03CA-1F25-4646-92AE-61F8C8849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52586" y="1825625"/>
            <a:ext cx="7101215" cy="435133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&lt;iostream&gt;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"</a:t>
            </a:r>
            <a:r>
              <a:rPr lang="en-US" sz="1800" b="1" dirty="0" err="1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Sales_item.h</a:t>
            </a: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99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Sales_item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isbn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isbn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cerr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"Data must refer to the same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ISBN"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7781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1FD1F-BC1D-D246-9F7D-1C0CA76F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1.6 – The Bookstore Program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14641-2882-C844-9222-6A58C004C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11674" y="1690688"/>
            <a:ext cx="5968652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&lt;iostream&gt;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"</a:t>
            </a:r>
            <a:r>
              <a:rPr lang="en-US" sz="1800" b="1" dirty="0" err="1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Sales_item.h</a:t>
            </a: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99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Sales_item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variable to hold the running sum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// read the first transaction and ensure that there are data to process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Sales_item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variable to hold data for the next transaction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// read and process the remaining transactions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while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// if we're still processing the same book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if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isbn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isbn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   total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update the running total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else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   // print results for the previous book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   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   total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total now refers to the next book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print the last transaction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// no input! warn the user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cerr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"No data?!"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indicate failure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2519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EC48-2705-534D-B2ED-962684CD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E1302-29A8-2248-A021-EDB22AE52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460293" cy="4351338"/>
          </a:xfrm>
        </p:spPr>
        <p:txBody>
          <a:bodyPr/>
          <a:lstStyle/>
          <a:p>
            <a:r>
              <a:rPr lang="en-US" dirty="0"/>
              <a:t>Today we learned about</a:t>
            </a:r>
          </a:p>
          <a:p>
            <a:pPr lvl="1"/>
            <a:r>
              <a:rPr lang="en-US" dirty="0"/>
              <a:t>functions</a:t>
            </a:r>
          </a:p>
          <a:p>
            <a:pPr lvl="2"/>
            <a:r>
              <a:rPr lang="en-US" dirty="0"/>
              <a:t>the main function</a:t>
            </a:r>
          </a:p>
          <a:p>
            <a:pPr lvl="1"/>
            <a:r>
              <a:rPr lang="en-US" dirty="0"/>
              <a:t>input/output</a:t>
            </a:r>
          </a:p>
          <a:p>
            <a:pPr lvl="1"/>
            <a:r>
              <a:rPr lang="en-US" dirty="0"/>
              <a:t>while and for loops, if statements</a:t>
            </a:r>
          </a:p>
          <a:p>
            <a:pPr lvl="1"/>
            <a:r>
              <a:rPr lang="en-US" dirty="0"/>
              <a:t>classes</a:t>
            </a:r>
          </a:p>
          <a:p>
            <a:r>
              <a:rPr lang="en-US" dirty="0"/>
              <a:t>Homework!</a:t>
            </a:r>
          </a:p>
          <a:p>
            <a:pPr lvl="1"/>
            <a:r>
              <a:rPr lang="en-US" dirty="0"/>
              <a:t>Get a compiler working on your computer</a:t>
            </a:r>
          </a:p>
          <a:p>
            <a:pPr lvl="1"/>
            <a:r>
              <a:rPr lang="en-US" dirty="0"/>
              <a:t>Do Chapter 1 exercises</a:t>
            </a:r>
          </a:p>
          <a:p>
            <a:pPr lvl="2"/>
            <a:r>
              <a:rPr lang="en-US" dirty="0"/>
              <a:t>(solutions on the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614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536F-01D9-2349-86A5-6B534F3FA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What is C++?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A picture containing board, man, riding, cake&#10;&#10;Description automatically generated">
            <a:extLst>
              <a:ext uri="{FF2B5EF4-FFF2-40B4-BE49-F238E27FC236}">
                <a16:creationId xmlns:a16="http://schemas.microsoft.com/office/drawing/2014/main" id="{AD017C49-4F5E-FC45-B966-BE902CA42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254"/>
          <a:stretch/>
        </p:blipFill>
        <p:spPr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6156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3155C-20ED-2B48-98F1-7758E341D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4539A-E80A-DF40-BF2E-569BA547A7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programming language</a:t>
            </a:r>
          </a:p>
          <a:p>
            <a:pPr lvl="1"/>
            <a:r>
              <a:rPr lang="en-US" dirty="0"/>
              <a:t>“C” with classes</a:t>
            </a:r>
          </a:p>
          <a:p>
            <a:pPr lvl="2"/>
            <a:r>
              <a:rPr lang="en-US" dirty="0"/>
              <a:t>Generic</a:t>
            </a:r>
          </a:p>
          <a:p>
            <a:pPr lvl="2"/>
            <a:r>
              <a:rPr lang="en-US" dirty="0"/>
              <a:t>Functional</a:t>
            </a:r>
          </a:p>
          <a:p>
            <a:pPr lvl="2"/>
            <a:r>
              <a:rPr lang="en-US" dirty="0"/>
              <a:t>Low-level memory manipulation</a:t>
            </a:r>
          </a:p>
          <a:p>
            <a:pPr lvl="1"/>
            <a:r>
              <a:rPr lang="en-US" dirty="0"/>
              <a:t>Compiled</a:t>
            </a:r>
          </a:p>
          <a:p>
            <a:pPr lvl="2"/>
            <a:r>
              <a:rPr lang="en-US" dirty="0"/>
              <a:t>”source code” </a:t>
            </a:r>
            <a:r>
              <a:rPr lang="en-US" dirty="0">
                <a:sym typeface="Wingdings" pitchFamily="2" charset="2"/>
              </a:rPr>
              <a:t> “machine code”</a:t>
            </a:r>
          </a:p>
          <a:p>
            <a:pPr lvl="1"/>
            <a:r>
              <a:rPr lang="en-US" dirty="0">
                <a:sym typeface="Wingdings" pitchFamily="2" charset="2"/>
              </a:rPr>
              <a:t>Standardized by ISO</a:t>
            </a:r>
          </a:p>
          <a:p>
            <a:pPr lvl="2"/>
            <a:r>
              <a:rPr lang="en-US" dirty="0">
                <a:sym typeface="Wingdings" pitchFamily="2" charset="2"/>
              </a:rPr>
              <a:t>Current standard is C++17</a:t>
            </a:r>
          </a:p>
          <a:p>
            <a:pPr lvl="2"/>
            <a:r>
              <a:rPr lang="en-US" dirty="0">
                <a:sym typeface="Wingdings" pitchFamily="2" charset="2"/>
              </a:rPr>
              <a:t>…we’re learning C++11</a:t>
            </a:r>
          </a:p>
          <a:p>
            <a:pPr lvl="3"/>
            <a:r>
              <a:rPr lang="en-US" dirty="0">
                <a:sym typeface="Wingdings" pitchFamily="2" charset="2"/>
              </a:rPr>
              <a:t>(that’s ok)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7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0F2F8-90E6-C542-88B1-F33BBD82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C31C0-48AD-764F-9F6D-B6E459A1CD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Class discussion time!</a:t>
            </a:r>
          </a:p>
          <a:p>
            <a:r>
              <a:rPr lang="en-US" dirty="0"/>
              <a:t>Used in</a:t>
            </a:r>
          </a:p>
          <a:p>
            <a:pPr lvl="1"/>
            <a:r>
              <a:rPr lang="en-US" dirty="0"/>
              <a:t>Applications (Adobe suite)</a:t>
            </a:r>
          </a:p>
          <a:p>
            <a:pPr lvl="1"/>
            <a:r>
              <a:rPr lang="en-US" dirty="0"/>
              <a:t>Games</a:t>
            </a:r>
          </a:p>
          <a:p>
            <a:pPr lvl="1"/>
            <a:r>
              <a:rPr lang="en-US" dirty="0"/>
              <a:t>Web Browsers</a:t>
            </a:r>
          </a:p>
          <a:p>
            <a:pPr lvl="1"/>
            <a:r>
              <a:rPr lang="en-US" dirty="0"/>
              <a:t>Operating Systems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46AE1-88E2-7441-BE2B-AE7898A7A0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Popular</a:t>
            </a:r>
          </a:p>
          <a:p>
            <a:pPr lvl="1"/>
            <a:r>
              <a:rPr lang="en-US" dirty="0"/>
              <a:t>Portable</a:t>
            </a:r>
          </a:p>
          <a:p>
            <a:pPr lvl="1"/>
            <a:r>
              <a:rPr lang="en-US" dirty="0"/>
              <a:t>Fast</a:t>
            </a:r>
          </a:p>
          <a:p>
            <a:pPr lvl="1"/>
            <a:r>
              <a:rPr lang="en-US" dirty="0"/>
              <a:t>Scalable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Complicated!</a:t>
            </a:r>
          </a:p>
          <a:p>
            <a:pPr lvl="1"/>
            <a:r>
              <a:rPr lang="en-US" dirty="0"/>
              <a:t>Low-level management</a:t>
            </a:r>
          </a:p>
          <a:p>
            <a:pPr lvl="2"/>
            <a:r>
              <a:rPr lang="en-US" dirty="0"/>
              <a:t>(both a pro and a con)</a:t>
            </a:r>
          </a:p>
        </p:txBody>
      </p:sp>
    </p:spTree>
    <p:extLst>
      <p:ext uri="{BB962C8B-B14F-4D97-AF65-F5344CB8AC3E}">
        <p14:creationId xmlns:p14="http://schemas.microsoft.com/office/powerpoint/2010/main" val="422172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0FE9-A7AF-C447-8768-69B343B94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AE350-E981-174B-8B3C-3A2BC0F43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56546" cy="4351338"/>
          </a:xfrm>
        </p:spPr>
        <p:txBody>
          <a:bodyPr/>
          <a:lstStyle/>
          <a:p>
            <a:r>
              <a:rPr lang="en-US" dirty="0"/>
              <a:t>C++ Primer 5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pPr lvl="1"/>
            <a:r>
              <a:rPr lang="en-US" dirty="0"/>
              <a:t>C++11 standard</a:t>
            </a:r>
          </a:p>
          <a:p>
            <a:r>
              <a:rPr lang="en-US" dirty="0"/>
              <a:t>No previous experience necessary</a:t>
            </a:r>
          </a:p>
          <a:p>
            <a:r>
              <a:rPr lang="en-US" dirty="0"/>
              <a:t>12(</a:t>
            </a:r>
            <a:r>
              <a:rPr lang="en-US" dirty="0" err="1"/>
              <a:t>ish</a:t>
            </a:r>
            <a:r>
              <a:rPr lang="en-US" dirty="0"/>
              <a:t>) weeks</a:t>
            </a:r>
          </a:p>
          <a:p>
            <a:r>
              <a:rPr lang="en-US" dirty="0"/>
              <a:t>(Optional) Friday discussions</a:t>
            </a:r>
          </a:p>
          <a:p>
            <a:r>
              <a:rPr lang="en-US" dirty="0"/>
              <a:t>Try to do all the exercises!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71246-DFC0-7F42-AD44-C6DABB6E4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3638" y="1825625"/>
            <a:ext cx="4790162" cy="4351338"/>
          </a:xfrm>
        </p:spPr>
        <p:txBody>
          <a:bodyPr/>
          <a:lstStyle/>
          <a:p>
            <a:r>
              <a:rPr lang="en-US" dirty="0"/>
              <a:t>Chapters 1-7</a:t>
            </a:r>
          </a:p>
          <a:p>
            <a:pPr lvl="1"/>
            <a:r>
              <a:rPr lang="en-US" dirty="0"/>
              <a:t>The essentials</a:t>
            </a:r>
          </a:p>
          <a:p>
            <a:r>
              <a:rPr lang="en-US" dirty="0"/>
              <a:t>Chapters 8-12</a:t>
            </a:r>
          </a:p>
          <a:p>
            <a:pPr lvl="1"/>
            <a:r>
              <a:rPr lang="en-US" dirty="0"/>
              <a:t>Using the standard library</a:t>
            </a:r>
          </a:p>
          <a:p>
            <a:r>
              <a:rPr lang="en-US" dirty="0"/>
              <a:t>Chapters 13-19</a:t>
            </a:r>
          </a:p>
          <a:p>
            <a:pPr lvl="1"/>
            <a:r>
              <a:rPr lang="en-US" dirty="0"/>
              <a:t>????? (…I’m on Chapter 11)</a:t>
            </a:r>
          </a:p>
        </p:txBody>
      </p:sp>
    </p:spTree>
    <p:extLst>
      <p:ext uri="{BB962C8B-B14F-4D97-AF65-F5344CB8AC3E}">
        <p14:creationId xmlns:p14="http://schemas.microsoft.com/office/powerpoint/2010/main" val="184500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653B-747E-8542-BBD2-C853A089C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before we dive in?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C393B-AE06-BC48-A292-476220B87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7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B1742-3147-A742-B5FF-1FBC1F03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– Writing a Simple C++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FA6F4-A114-A342-BBB2-4261F97474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main()</a:t>
            </a:r>
          </a:p>
          <a:p>
            <a:pPr lvl="1"/>
            <a:r>
              <a:rPr lang="en-US" dirty="0"/>
              <a:t>every program has one!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return type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function name</a:t>
            </a:r>
          </a:p>
          <a:p>
            <a:pPr lvl="1"/>
            <a:r>
              <a:rPr lang="en-US" dirty="0"/>
              <a:t>parameter list (possibly empty)</a:t>
            </a:r>
          </a:p>
          <a:p>
            <a:pPr lvl="1"/>
            <a:r>
              <a:rPr lang="en-US" dirty="0"/>
              <a:t>function body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46696-C126-3741-875E-A5859D2535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99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377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EE0E-4C52-3741-AB5D-3027A4400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– A First Look at </a:t>
            </a:r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153AC-7F75-EB47-B939-BCC8ACCBF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319518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Library provides IO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iostream</a:t>
            </a:r>
          </a:p>
          <a:p>
            <a:pPr lvl="2"/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istream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2"/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ostream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/>
              <a:t>Headers</a:t>
            </a:r>
          </a:p>
          <a:p>
            <a:r>
              <a:rPr lang="en-US" dirty="0"/>
              <a:t>Expressions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&lt;&lt;,&gt;&gt; </a:t>
            </a:r>
            <a:r>
              <a:rPr lang="en-US" dirty="0"/>
              <a:t>operators</a:t>
            </a:r>
          </a:p>
          <a:p>
            <a:pPr lvl="1"/>
            <a:r>
              <a:rPr lang="en-US" dirty="0"/>
              <a:t>string literals</a:t>
            </a:r>
          </a:p>
          <a:p>
            <a:r>
              <a:rPr lang="en-US" dirty="0"/>
              <a:t>Namespaces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2667F-C494-8042-AFF7-E7404FBCE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6844" y="1825625"/>
            <a:ext cx="7603297" cy="435133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&lt;iostream&gt;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99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std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"Enter two numbers:"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"The sum of "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and "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v2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is "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519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AF4D-36C1-3B41-A812-75BF8163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– A Word about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667FF-1A0B-6449-9CE5-E0CA41E674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Everybody loves comments!</a:t>
            </a:r>
          </a:p>
          <a:p>
            <a:r>
              <a:rPr lang="en-US" dirty="0"/>
              <a:t>The compiler ignores comments.</a:t>
            </a:r>
          </a:p>
          <a:p>
            <a:pPr lvl="1"/>
            <a:r>
              <a:rPr lang="en-US" dirty="0"/>
              <a:t>go nuts.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E7DFA-66F6-A944-A185-E5E5DB4871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this is a single line comment</a:t>
            </a:r>
          </a:p>
          <a:p>
            <a:pPr marL="0" indent="0">
              <a:spcBef>
                <a:spcPts val="400"/>
              </a:spcBef>
              <a:buNone/>
            </a:pPr>
            <a:endParaRPr lang="en-US" sz="1800" i="1" dirty="0">
              <a:solidFill>
                <a:srgbClr val="99998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 is a paired comment.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spcBef>
                <a:spcPts val="400"/>
              </a:spcBef>
              <a:buNone/>
            </a:pPr>
            <a:endParaRPr lang="en-US" sz="1800" i="1" dirty="0">
              <a:solidFill>
                <a:srgbClr val="99998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anything between the start and end is commented.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Comment pairs do not nest, so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 */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this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source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 </a:t>
            </a:r>
            <a:r>
              <a:rPr lang="en-US" sz="1800" dirty="0">
                <a:solidFill>
                  <a:srgbClr val="A6171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A6171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16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1313</Words>
  <Application>Microsoft Macintosh PowerPoint</Application>
  <PresentationFormat>Widescreen</PresentationFormat>
  <Paragraphs>260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Menlo</vt:lpstr>
      <vt:lpstr>Office Theme</vt:lpstr>
      <vt:lpstr>C++ Primer Primer</vt:lpstr>
      <vt:lpstr>What is C++?</vt:lpstr>
      <vt:lpstr>What is C++?</vt:lpstr>
      <vt:lpstr>Why learn C++</vt:lpstr>
      <vt:lpstr>Course Structure</vt:lpstr>
      <vt:lpstr>Questions before we dive in?</vt:lpstr>
      <vt:lpstr>1.1 – Writing a Simple C++ Program</vt:lpstr>
      <vt:lpstr>1.2 – A First Look at Input/Output</vt:lpstr>
      <vt:lpstr>1.3 – A Word about Comments</vt:lpstr>
      <vt:lpstr>1.4 – The while Statement</vt:lpstr>
      <vt:lpstr>1.4 – The for Statement</vt:lpstr>
      <vt:lpstr>1.4 – Reading an Unknown Number of Inputs</vt:lpstr>
      <vt:lpstr>1.4 – The if Statement</vt:lpstr>
      <vt:lpstr>1.5 – Introducing Classes</vt:lpstr>
      <vt:lpstr>1.5 – The Sales_item Class</vt:lpstr>
      <vt:lpstr>1.5 – The Sales_item Class</vt:lpstr>
      <vt:lpstr>1.5 – Member Functions</vt:lpstr>
      <vt:lpstr>1.6 – The Bookstore Program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Primer Primer</dc:title>
  <dc:creator>Holmes, Patrick</dc:creator>
  <cp:lastModifiedBy>Holmes, Patrick</cp:lastModifiedBy>
  <cp:revision>30</cp:revision>
  <dcterms:created xsi:type="dcterms:W3CDTF">2020-05-05T02:19:52Z</dcterms:created>
  <dcterms:modified xsi:type="dcterms:W3CDTF">2020-05-06T13:40:17Z</dcterms:modified>
</cp:coreProperties>
</file>