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2" r:id="rId20"/>
    <p:sldId id="275" r:id="rId21"/>
    <p:sldId id="276" r:id="rId22"/>
    <p:sldId id="277" r:id="rId23"/>
    <p:sldId id="278" r:id="rId24"/>
    <p:sldId id="279" r:id="rId25"/>
    <p:sldId id="280" r:id="rId26"/>
    <p:sldId id="281"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1"/>
    <p:restoredTop sz="94663"/>
  </p:normalViewPr>
  <p:slideViewPr>
    <p:cSldViewPr snapToGrid="0" snapToObjects="1">
      <p:cViewPr varScale="1">
        <p:scale>
          <a:sx n="113" d="100"/>
          <a:sy n="113" d="100"/>
        </p:scale>
        <p:origin x="3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F448E-E2D8-4B43-9146-6A4E6BFB71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92A2FB-A14F-304E-A83D-7DCA76EDD2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CE29C8-D10E-7644-999E-DAA0FD045C03}"/>
              </a:ext>
            </a:extLst>
          </p:cNvPr>
          <p:cNvSpPr>
            <a:spLocks noGrp="1"/>
          </p:cNvSpPr>
          <p:nvPr>
            <p:ph type="dt" sz="half" idx="10"/>
          </p:nvPr>
        </p:nvSpPr>
        <p:spPr/>
        <p:txBody>
          <a:bodyPr/>
          <a:lstStyle/>
          <a:p>
            <a:fld id="{6E03C8A8-B9C8-1F47-AF19-42A2585DB06B}" type="datetimeFigureOut">
              <a:rPr lang="en-US" smtClean="0"/>
              <a:t>5/12/20</a:t>
            </a:fld>
            <a:endParaRPr lang="en-US"/>
          </a:p>
        </p:txBody>
      </p:sp>
      <p:sp>
        <p:nvSpPr>
          <p:cNvPr id="5" name="Footer Placeholder 4">
            <a:extLst>
              <a:ext uri="{FF2B5EF4-FFF2-40B4-BE49-F238E27FC236}">
                <a16:creationId xmlns:a16="http://schemas.microsoft.com/office/drawing/2014/main" id="{E3C0A8A0-BC0A-764B-A22D-A4C8C1E88E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B8BD18-2BEF-B84D-BF89-10E70ED41418}"/>
              </a:ext>
            </a:extLst>
          </p:cNvPr>
          <p:cNvSpPr>
            <a:spLocks noGrp="1"/>
          </p:cNvSpPr>
          <p:nvPr>
            <p:ph type="sldNum" sz="quarter" idx="12"/>
          </p:nvPr>
        </p:nvSpPr>
        <p:spPr/>
        <p:txBody>
          <a:bodyPr/>
          <a:lstStyle/>
          <a:p>
            <a:fld id="{B35664FE-D878-6847-9DC7-4FB2745D8893}" type="slidenum">
              <a:rPr lang="en-US" smtClean="0"/>
              <a:t>‹#›</a:t>
            </a:fld>
            <a:endParaRPr lang="en-US"/>
          </a:p>
        </p:txBody>
      </p:sp>
    </p:spTree>
    <p:extLst>
      <p:ext uri="{BB962C8B-B14F-4D97-AF65-F5344CB8AC3E}">
        <p14:creationId xmlns:p14="http://schemas.microsoft.com/office/powerpoint/2010/main" val="410225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14A4-DB2C-7B42-B17B-A3D7FEABA7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417B60-1BDD-3444-8059-AFA34E2BA9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1F534-A22B-AD40-A4CA-3B6C7734005E}"/>
              </a:ext>
            </a:extLst>
          </p:cNvPr>
          <p:cNvSpPr>
            <a:spLocks noGrp="1"/>
          </p:cNvSpPr>
          <p:nvPr>
            <p:ph type="dt" sz="half" idx="10"/>
          </p:nvPr>
        </p:nvSpPr>
        <p:spPr/>
        <p:txBody>
          <a:bodyPr/>
          <a:lstStyle/>
          <a:p>
            <a:fld id="{6E03C8A8-B9C8-1F47-AF19-42A2585DB06B}" type="datetimeFigureOut">
              <a:rPr lang="en-US" smtClean="0"/>
              <a:t>5/12/20</a:t>
            </a:fld>
            <a:endParaRPr lang="en-US"/>
          </a:p>
        </p:txBody>
      </p:sp>
      <p:sp>
        <p:nvSpPr>
          <p:cNvPr id="5" name="Footer Placeholder 4">
            <a:extLst>
              <a:ext uri="{FF2B5EF4-FFF2-40B4-BE49-F238E27FC236}">
                <a16:creationId xmlns:a16="http://schemas.microsoft.com/office/drawing/2014/main" id="{C19B5BAB-B1FD-4C48-BB8C-453557FD4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519FB-0902-CD4B-AAC5-3398AFDC458E}"/>
              </a:ext>
            </a:extLst>
          </p:cNvPr>
          <p:cNvSpPr>
            <a:spLocks noGrp="1"/>
          </p:cNvSpPr>
          <p:nvPr>
            <p:ph type="sldNum" sz="quarter" idx="12"/>
          </p:nvPr>
        </p:nvSpPr>
        <p:spPr/>
        <p:txBody>
          <a:bodyPr/>
          <a:lstStyle/>
          <a:p>
            <a:fld id="{B35664FE-D878-6847-9DC7-4FB2745D8893}" type="slidenum">
              <a:rPr lang="en-US" smtClean="0"/>
              <a:t>‹#›</a:t>
            </a:fld>
            <a:endParaRPr lang="en-US"/>
          </a:p>
        </p:txBody>
      </p:sp>
    </p:spTree>
    <p:extLst>
      <p:ext uri="{BB962C8B-B14F-4D97-AF65-F5344CB8AC3E}">
        <p14:creationId xmlns:p14="http://schemas.microsoft.com/office/powerpoint/2010/main" val="1749615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F36F18-F728-9F41-85F3-33E360505E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1DD526-4766-B141-AB4A-7B2CFF88DE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C3035-CD9B-7F47-A970-CCB043093B97}"/>
              </a:ext>
            </a:extLst>
          </p:cNvPr>
          <p:cNvSpPr>
            <a:spLocks noGrp="1"/>
          </p:cNvSpPr>
          <p:nvPr>
            <p:ph type="dt" sz="half" idx="10"/>
          </p:nvPr>
        </p:nvSpPr>
        <p:spPr/>
        <p:txBody>
          <a:bodyPr/>
          <a:lstStyle/>
          <a:p>
            <a:fld id="{6E03C8A8-B9C8-1F47-AF19-42A2585DB06B}" type="datetimeFigureOut">
              <a:rPr lang="en-US" smtClean="0"/>
              <a:t>5/12/20</a:t>
            </a:fld>
            <a:endParaRPr lang="en-US"/>
          </a:p>
        </p:txBody>
      </p:sp>
      <p:sp>
        <p:nvSpPr>
          <p:cNvPr id="5" name="Footer Placeholder 4">
            <a:extLst>
              <a:ext uri="{FF2B5EF4-FFF2-40B4-BE49-F238E27FC236}">
                <a16:creationId xmlns:a16="http://schemas.microsoft.com/office/drawing/2014/main" id="{0CB4F60B-16C3-1544-B696-E48A2696E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5A6EB-EEC9-DB42-A2C4-2C05176CE133}"/>
              </a:ext>
            </a:extLst>
          </p:cNvPr>
          <p:cNvSpPr>
            <a:spLocks noGrp="1"/>
          </p:cNvSpPr>
          <p:nvPr>
            <p:ph type="sldNum" sz="quarter" idx="12"/>
          </p:nvPr>
        </p:nvSpPr>
        <p:spPr/>
        <p:txBody>
          <a:bodyPr/>
          <a:lstStyle/>
          <a:p>
            <a:fld id="{B35664FE-D878-6847-9DC7-4FB2745D8893}" type="slidenum">
              <a:rPr lang="en-US" smtClean="0"/>
              <a:t>‹#›</a:t>
            </a:fld>
            <a:endParaRPr lang="en-US"/>
          </a:p>
        </p:txBody>
      </p:sp>
    </p:spTree>
    <p:extLst>
      <p:ext uri="{BB962C8B-B14F-4D97-AF65-F5344CB8AC3E}">
        <p14:creationId xmlns:p14="http://schemas.microsoft.com/office/powerpoint/2010/main" val="1810051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70D12-A30F-B147-8D23-C32F89F282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793211-14A6-C74C-81A5-1F2990D6FB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7828F-DA59-D741-8E27-9188266879D7}"/>
              </a:ext>
            </a:extLst>
          </p:cNvPr>
          <p:cNvSpPr>
            <a:spLocks noGrp="1"/>
          </p:cNvSpPr>
          <p:nvPr>
            <p:ph type="dt" sz="half" idx="10"/>
          </p:nvPr>
        </p:nvSpPr>
        <p:spPr/>
        <p:txBody>
          <a:bodyPr/>
          <a:lstStyle/>
          <a:p>
            <a:fld id="{6E03C8A8-B9C8-1F47-AF19-42A2585DB06B}" type="datetimeFigureOut">
              <a:rPr lang="en-US" smtClean="0"/>
              <a:t>5/12/20</a:t>
            </a:fld>
            <a:endParaRPr lang="en-US"/>
          </a:p>
        </p:txBody>
      </p:sp>
      <p:sp>
        <p:nvSpPr>
          <p:cNvPr id="5" name="Footer Placeholder 4">
            <a:extLst>
              <a:ext uri="{FF2B5EF4-FFF2-40B4-BE49-F238E27FC236}">
                <a16:creationId xmlns:a16="http://schemas.microsoft.com/office/drawing/2014/main" id="{CA8367E0-3217-2C49-BB38-55A7067A8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E31C3-C077-4B48-8D04-BE70904FBC2B}"/>
              </a:ext>
            </a:extLst>
          </p:cNvPr>
          <p:cNvSpPr>
            <a:spLocks noGrp="1"/>
          </p:cNvSpPr>
          <p:nvPr>
            <p:ph type="sldNum" sz="quarter" idx="12"/>
          </p:nvPr>
        </p:nvSpPr>
        <p:spPr/>
        <p:txBody>
          <a:bodyPr/>
          <a:lstStyle/>
          <a:p>
            <a:fld id="{B35664FE-D878-6847-9DC7-4FB2745D8893}" type="slidenum">
              <a:rPr lang="en-US" smtClean="0"/>
              <a:t>‹#›</a:t>
            </a:fld>
            <a:endParaRPr lang="en-US"/>
          </a:p>
        </p:txBody>
      </p:sp>
    </p:spTree>
    <p:extLst>
      <p:ext uri="{BB962C8B-B14F-4D97-AF65-F5344CB8AC3E}">
        <p14:creationId xmlns:p14="http://schemas.microsoft.com/office/powerpoint/2010/main" val="3505529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416BE-BC8C-A542-B3A5-B3672F3092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FE8DF2-5311-4048-A77D-70387D8DC2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F5A696-82F0-824E-A01B-21D585D41400}"/>
              </a:ext>
            </a:extLst>
          </p:cNvPr>
          <p:cNvSpPr>
            <a:spLocks noGrp="1"/>
          </p:cNvSpPr>
          <p:nvPr>
            <p:ph type="dt" sz="half" idx="10"/>
          </p:nvPr>
        </p:nvSpPr>
        <p:spPr/>
        <p:txBody>
          <a:bodyPr/>
          <a:lstStyle/>
          <a:p>
            <a:fld id="{6E03C8A8-B9C8-1F47-AF19-42A2585DB06B}" type="datetimeFigureOut">
              <a:rPr lang="en-US" smtClean="0"/>
              <a:t>5/12/20</a:t>
            </a:fld>
            <a:endParaRPr lang="en-US"/>
          </a:p>
        </p:txBody>
      </p:sp>
      <p:sp>
        <p:nvSpPr>
          <p:cNvPr id="5" name="Footer Placeholder 4">
            <a:extLst>
              <a:ext uri="{FF2B5EF4-FFF2-40B4-BE49-F238E27FC236}">
                <a16:creationId xmlns:a16="http://schemas.microsoft.com/office/drawing/2014/main" id="{92A32CB0-A49C-8348-B9BB-D04A93084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65938-A37F-C248-93E2-EEB5605282AC}"/>
              </a:ext>
            </a:extLst>
          </p:cNvPr>
          <p:cNvSpPr>
            <a:spLocks noGrp="1"/>
          </p:cNvSpPr>
          <p:nvPr>
            <p:ph type="sldNum" sz="quarter" idx="12"/>
          </p:nvPr>
        </p:nvSpPr>
        <p:spPr/>
        <p:txBody>
          <a:bodyPr/>
          <a:lstStyle/>
          <a:p>
            <a:fld id="{B35664FE-D878-6847-9DC7-4FB2745D8893}" type="slidenum">
              <a:rPr lang="en-US" smtClean="0"/>
              <a:t>‹#›</a:t>
            </a:fld>
            <a:endParaRPr lang="en-US"/>
          </a:p>
        </p:txBody>
      </p:sp>
    </p:spTree>
    <p:extLst>
      <p:ext uri="{BB962C8B-B14F-4D97-AF65-F5344CB8AC3E}">
        <p14:creationId xmlns:p14="http://schemas.microsoft.com/office/powerpoint/2010/main" val="182260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71D7D-D247-8842-8EA7-800A749012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DB006D-80BA-7D44-A5B5-1CA238A3A5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8C4D63-37A9-F843-960D-D03D6187BADA}"/>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3DDD7F3-72B9-594B-9ABB-965D33AEA777}"/>
              </a:ext>
            </a:extLst>
          </p:cNvPr>
          <p:cNvSpPr>
            <a:spLocks noGrp="1"/>
          </p:cNvSpPr>
          <p:nvPr>
            <p:ph type="dt" sz="half" idx="10"/>
          </p:nvPr>
        </p:nvSpPr>
        <p:spPr/>
        <p:txBody>
          <a:bodyPr/>
          <a:lstStyle/>
          <a:p>
            <a:fld id="{6E03C8A8-B9C8-1F47-AF19-42A2585DB06B}" type="datetimeFigureOut">
              <a:rPr lang="en-US" smtClean="0"/>
              <a:t>5/12/20</a:t>
            </a:fld>
            <a:endParaRPr lang="en-US"/>
          </a:p>
        </p:txBody>
      </p:sp>
      <p:sp>
        <p:nvSpPr>
          <p:cNvPr id="6" name="Footer Placeholder 5">
            <a:extLst>
              <a:ext uri="{FF2B5EF4-FFF2-40B4-BE49-F238E27FC236}">
                <a16:creationId xmlns:a16="http://schemas.microsoft.com/office/drawing/2014/main" id="{DCCEDC43-512A-FB4B-A446-FC3B37CA8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CC5A6E-CCDE-5D46-9E42-154A160B809B}"/>
              </a:ext>
            </a:extLst>
          </p:cNvPr>
          <p:cNvSpPr>
            <a:spLocks noGrp="1"/>
          </p:cNvSpPr>
          <p:nvPr>
            <p:ph type="sldNum" sz="quarter" idx="12"/>
          </p:nvPr>
        </p:nvSpPr>
        <p:spPr/>
        <p:txBody>
          <a:bodyPr/>
          <a:lstStyle/>
          <a:p>
            <a:fld id="{B35664FE-D878-6847-9DC7-4FB2745D8893}" type="slidenum">
              <a:rPr lang="en-US" smtClean="0"/>
              <a:t>‹#›</a:t>
            </a:fld>
            <a:endParaRPr lang="en-US"/>
          </a:p>
        </p:txBody>
      </p:sp>
      <p:sp>
        <p:nvSpPr>
          <p:cNvPr id="9" name="Content Placeholder 8">
            <a:extLst>
              <a:ext uri="{FF2B5EF4-FFF2-40B4-BE49-F238E27FC236}">
                <a16:creationId xmlns:a16="http://schemas.microsoft.com/office/drawing/2014/main" id="{0177AA0F-5D82-7443-845C-C73159B607B2}"/>
              </a:ext>
            </a:extLst>
          </p:cNvPr>
          <p:cNvSpPr>
            <a:spLocks noGrp="1"/>
          </p:cNvSpPr>
          <p:nvPr>
            <p:ph sz="quarter" idx="13"/>
          </p:nvPr>
        </p:nvSpPr>
        <p:spPr>
          <a:xfrm>
            <a:off x="8610600" y="0"/>
            <a:ext cx="3581400" cy="18256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7297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E371-D0C9-434B-9B43-C170BD3804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39D99C-737F-7E48-B13B-1388A63146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DE78B5-9037-BF4B-8D80-B64FE6EF15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4BBB6C-BD0A-634F-8CD5-772F8A4335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5CEF60-77F6-8146-8484-82F24B3201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9EBEBB-B5C3-1246-AAD9-586634BCBB10}"/>
              </a:ext>
            </a:extLst>
          </p:cNvPr>
          <p:cNvSpPr>
            <a:spLocks noGrp="1"/>
          </p:cNvSpPr>
          <p:nvPr>
            <p:ph type="dt" sz="half" idx="10"/>
          </p:nvPr>
        </p:nvSpPr>
        <p:spPr/>
        <p:txBody>
          <a:bodyPr/>
          <a:lstStyle/>
          <a:p>
            <a:fld id="{6E03C8A8-B9C8-1F47-AF19-42A2585DB06B}" type="datetimeFigureOut">
              <a:rPr lang="en-US" smtClean="0"/>
              <a:t>5/12/20</a:t>
            </a:fld>
            <a:endParaRPr lang="en-US"/>
          </a:p>
        </p:txBody>
      </p:sp>
      <p:sp>
        <p:nvSpPr>
          <p:cNvPr id="8" name="Footer Placeholder 7">
            <a:extLst>
              <a:ext uri="{FF2B5EF4-FFF2-40B4-BE49-F238E27FC236}">
                <a16:creationId xmlns:a16="http://schemas.microsoft.com/office/drawing/2014/main" id="{54480BC0-8979-DB43-B3A1-CAF5E7DF59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E1FC48-5B62-D446-958F-7E8CFDB84FE0}"/>
              </a:ext>
            </a:extLst>
          </p:cNvPr>
          <p:cNvSpPr>
            <a:spLocks noGrp="1"/>
          </p:cNvSpPr>
          <p:nvPr>
            <p:ph type="sldNum" sz="quarter" idx="12"/>
          </p:nvPr>
        </p:nvSpPr>
        <p:spPr/>
        <p:txBody>
          <a:bodyPr/>
          <a:lstStyle/>
          <a:p>
            <a:fld id="{B35664FE-D878-6847-9DC7-4FB2745D8893}" type="slidenum">
              <a:rPr lang="en-US" smtClean="0"/>
              <a:t>‹#›</a:t>
            </a:fld>
            <a:endParaRPr lang="en-US"/>
          </a:p>
        </p:txBody>
      </p:sp>
    </p:spTree>
    <p:extLst>
      <p:ext uri="{BB962C8B-B14F-4D97-AF65-F5344CB8AC3E}">
        <p14:creationId xmlns:p14="http://schemas.microsoft.com/office/powerpoint/2010/main" val="71511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7F6B1-CB17-DD43-AFB4-313A2EB85B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025280-95A5-0846-848A-C56337091097}"/>
              </a:ext>
            </a:extLst>
          </p:cNvPr>
          <p:cNvSpPr>
            <a:spLocks noGrp="1"/>
          </p:cNvSpPr>
          <p:nvPr>
            <p:ph type="dt" sz="half" idx="10"/>
          </p:nvPr>
        </p:nvSpPr>
        <p:spPr/>
        <p:txBody>
          <a:bodyPr/>
          <a:lstStyle/>
          <a:p>
            <a:fld id="{6E03C8A8-B9C8-1F47-AF19-42A2585DB06B}" type="datetimeFigureOut">
              <a:rPr lang="en-US" smtClean="0"/>
              <a:t>5/12/20</a:t>
            </a:fld>
            <a:endParaRPr lang="en-US"/>
          </a:p>
        </p:txBody>
      </p:sp>
      <p:sp>
        <p:nvSpPr>
          <p:cNvPr id="4" name="Footer Placeholder 3">
            <a:extLst>
              <a:ext uri="{FF2B5EF4-FFF2-40B4-BE49-F238E27FC236}">
                <a16:creationId xmlns:a16="http://schemas.microsoft.com/office/drawing/2014/main" id="{C780ADFE-45D1-7841-B2A3-B253018324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A0AAD6-3105-7046-80C2-ACD7224B84DA}"/>
              </a:ext>
            </a:extLst>
          </p:cNvPr>
          <p:cNvSpPr>
            <a:spLocks noGrp="1"/>
          </p:cNvSpPr>
          <p:nvPr>
            <p:ph type="sldNum" sz="quarter" idx="12"/>
          </p:nvPr>
        </p:nvSpPr>
        <p:spPr/>
        <p:txBody>
          <a:bodyPr/>
          <a:lstStyle/>
          <a:p>
            <a:fld id="{B35664FE-D878-6847-9DC7-4FB2745D8893}" type="slidenum">
              <a:rPr lang="en-US" smtClean="0"/>
              <a:t>‹#›</a:t>
            </a:fld>
            <a:endParaRPr lang="en-US"/>
          </a:p>
        </p:txBody>
      </p:sp>
    </p:spTree>
    <p:extLst>
      <p:ext uri="{BB962C8B-B14F-4D97-AF65-F5344CB8AC3E}">
        <p14:creationId xmlns:p14="http://schemas.microsoft.com/office/powerpoint/2010/main" val="359976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0E90A9-6B62-FF4D-BDE3-D87224B90353}"/>
              </a:ext>
            </a:extLst>
          </p:cNvPr>
          <p:cNvSpPr>
            <a:spLocks noGrp="1"/>
          </p:cNvSpPr>
          <p:nvPr>
            <p:ph type="dt" sz="half" idx="10"/>
          </p:nvPr>
        </p:nvSpPr>
        <p:spPr/>
        <p:txBody>
          <a:bodyPr/>
          <a:lstStyle/>
          <a:p>
            <a:fld id="{6E03C8A8-B9C8-1F47-AF19-42A2585DB06B}" type="datetimeFigureOut">
              <a:rPr lang="en-US" smtClean="0"/>
              <a:t>5/12/20</a:t>
            </a:fld>
            <a:endParaRPr lang="en-US"/>
          </a:p>
        </p:txBody>
      </p:sp>
      <p:sp>
        <p:nvSpPr>
          <p:cNvPr id="3" name="Footer Placeholder 2">
            <a:extLst>
              <a:ext uri="{FF2B5EF4-FFF2-40B4-BE49-F238E27FC236}">
                <a16:creationId xmlns:a16="http://schemas.microsoft.com/office/drawing/2014/main" id="{6F7B10A8-B0BA-D84C-95E2-7E02ECA884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D04C4E-09F2-D944-8221-56495EEAA43E}"/>
              </a:ext>
            </a:extLst>
          </p:cNvPr>
          <p:cNvSpPr>
            <a:spLocks noGrp="1"/>
          </p:cNvSpPr>
          <p:nvPr>
            <p:ph type="sldNum" sz="quarter" idx="12"/>
          </p:nvPr>
        </p:nvSpPr>
        <p:spPr/>
        <p:txBody>
          <a:bodyPr/>
          <a:lstStyle/>
          <a:p>
            <a:fld id="{B35664FE-D878-6847-9DC7-4FB2745D8893}" type="slidenum">
              <a:rPr lang="en-US" smtClean="0"/>
              <a:t>‹#›</a:t>
            </a:fld>
            <a:endParaRPr lang="en-US"/>
          </a:p>
        </p:txBody>
      </p:sp>
    </p:spTree>
    <p:extLst>
      <p:ext uri="{BB962C8B-B14F-4D97-AF65-F5344CB8AC3E}">
        <p14:creationId xmlns:p14="http://schemas.microsoft.com/office/powerpoint/2010/main" val="406755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A0A8-700F-D34D-B97D-E3933FB8D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609B2A-1B82-DE40-9659-F8C713F0BD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F1D34B-8035-2247-937B-BD8E15C78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FE7811-A9BD-FC4C-BFFD-0ECF65081D29}"/>
              </a:ext>
            </a:extLst>
          </p:cNvPr>
          <p:cNvSpPr>
            <a:spLocks noGrp="1"/>
          </p:cNvSpPr>
          <p:nvPr>
            <p:ph type="dt" sz="half" idx="10"/>
          </p:nvPr>
        </p:nvSpPr>
        <p:spPr/>
        <p:txBody>
          <a:bodyPr/>
          <a:lstStyle/>
          <a:p>
            <a:fld id="{6E03C8A8-B9C8-1F47-AF19-42A2585DB06B}" type="datetimeFigureOut">
              <a:rPr lang="en-US" smtClean="0"/>
              <a:t>5/12/20</a:t>
            </a:fld>
            <a:endParaRPr lang="en-US"/>
          </a:p>
        </p:txBody>
      </p:sp>
      <p:sp>
        <p:nvSpPr>
          <p:cNvPr id="6" name="Footer Placeholder 5">
            <a:extLst>
              <a:ext uri="{FF2B5EF4-FFF2-40B4-BE49-F238E27FC236}">
                <a16:creationId xmlns:a16="http://schemas.microsoft.com/office/drawing/2014/main" id="{BE12FCA3-3702-7F45-BE7D-1E260362D1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70BABA-12BF-1E4A-9A42-1D4A90BB6BA7}"/>
              </a:ext>
            </a:extLst>
          </p:cNvPr>
          <p:cNvSpPr>
            <a:spLocks noGrp="1"/>
          </p:cNvSpPr>
          <p:nvPr>
            <p:ph type="sldNum" sz="quarter" idx="12"/>
          </p:nvPr>
        </p:nvSpPr>
        <p:spPr/>
        <p:txBody>
          <a:bodyPr/>
          <a:lstStyle/>
          <a:p>
            <a:fld id="{B35664FE-D878-6847-9DC7-4FB2745D8893}" type="slidenum">
              <a:rPr lang="en-US" smtClean="0"/>
              <a:t>‹#›</a:t>
            </a:fld>
            <a:endParaRPr lang="en-US"/>
          </a:p>
        </p:txBody>
      </p:sp>
    </p:spTree>
    <p:extLst>
      <p:ext uri="{BB962C8B-B14F-4D97-AF65-F5344CB8AC3E}">
        <p14:creationId xmlns:p14="http://schemas.microsoft.com/office/powerpoint/2010/main" val="64391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8136-7D31-AA40-A22F-F0A77C0555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827981-058E-D64F-8D91-F261DDB4EB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23DA18-0D30-6B48-8822-A4CDB2CE6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DA4E89-0683-A746-AF35-ED781D15AFFA}"/>
              </a:ext>
            </a:extLst>
          </p:cNvPr>
          <p:cNvSpPr>
            <a:spLocks noGrp="1"/>
          </p:cNvSpPr>
          <p:nvPr>
            <p:ph type="dt" sz="half" idx="10"/>
          </p:nvPr>
        </p:nvSpPr>
        <p:spPr/>
        <p:txBody>
          <a:bodyPr/>
          <a:lstStyle/>
          <a:p>
            <a:fld id="{6E03C8A8-B9C8-1F47-AF19-42A2585DB06B}" type="datetimeFigureOut">
              <a:rPr lang="en-US" smtClean="0"/>
              <a:t>5/12/20</a:t>
            </a:fld>
            <a:endParaRPr lang="en-US"/>
          </a:p>
        </p:txBody>
      </p:sp>
      <p:sp>
        <p:nvSpPr>
          <p:cNvPr id="6" name="Footer Placeholder 5">
            <a:extLst>
              <a:ext uri="{FF2B5EF4-FFF2-40B4-BE49-F238E27FC236}">
                <a16:creationId xmlns:a16="http://schemas.microsoft.com/office/drawing/2014/main" id="{ABFE8DD7-1ED1-BA4A-BAB9-CC8A5DE2DA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CFE869-ACE2-8249-A570-A674EBB9E06F}"/>
              </a:ext>
            </a:extLst>
          </p:cNvPr>
          <p:cNvSpPr>
            <a:spLocks noGrp="1"/>
          </p:cNvSpPr>
          <p:nvPr>
            <p:ph type="sldNum" sz="quarter" idx="12"/>
          </p:nvPr>
        </p:nvSpPr>
        <p:spPr/>
        <p:txBody>
          <a:bodyPr/>
          <a:lstStyle/>
          <a:p>
            <a:fld id="{B35664FE-D878-6847-9DC7-4FB2745D8893}" type="slidenum">
              <a:rPr lang="en-US" smtClean="0"/>
              <a:t>‹#›</a:t>
            </a:fld>
            <a:endParaRPr lang="en-US"/>
          </a:p>
        </p:txBody>
      </p:sp>
    </p:spTree>
    <p:extLst>
      <p:ext uri="{BB962C8B-B14F-4D97-AF65-F5344CB8AC3E}">
        <p14:creationId xmlns:p14="http://schemas.microsoft.com/office/powerpoint/2010/main" val="3378523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232832-2A82-9B42-B853-59631321FF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E949FD-3E01-474A-815E-1FB1009037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8C3F0C-B32D-D04F-BAB9-D6D01B0486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C8A8-B9C8-1F47-AF19-42A2585DB06B}" type="datetimeFigureOut">
              <a:rPr lang="en-US" smtClean="0"/>
              <a:t>5/12/20</a:t>
            </a:fld>
            <a:endParaRPr lang="en-US"/>
          </a:p>
        </p:txBody>
      </p:sp>
      <p:sp>
        <p:nvSpPr>
          <p:cNvPr id="5" name="Footer Placeholder 4">
            <a:extLst>
              <a:ext uri="{FF2B5EF4-FFF2-40B4-BE49-F238E27FC236}">
                <a16:creationId xmlns:a16="http://schemas.microsoft.com/office/drawing/2014/main" id="{71661186-B9E5-B64D-ACDE-3AC235AC64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5F1B1A-EDCA-3E4E-875F-5AF9EF1351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64FE-D878-6847-9DC7-4FB2745D8893}" type="slidenum">
              <a:rPr lang="en-US" smtClean="0"/>
              <a:t>‹#›</a:t>
            </a:fld>
            <a:endParaRPr lang="en-US"/>
          </a:p>
        </p:txBody>
      </p:sp>
    </p:spTree>
    <p:extLst>
      <p:ext uri="{BB962C8B-B14F-4D97-AF65-F5344CB8AC3E}">
        <p14:creationId xmlns:p14="http://schemas.microsoft.com/office/powerpoint/2010/main" val="185288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kotaku.com/why-gandhi-is-such-an-asshole-in-civilization-1653818245" TargetMode="External"/><Relationship Id="rId2" Type="http://schemas.openxmlformats.org/officeDocument/2006/relationships/hyperlink" Target="https://www.learncpp.com/cpp-tutorial/unsigned-integers-and-why-to-avoid-the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86281-534E-E541-9967-4BD8B5DD9C13}"/>
              </a:ext>
            </a:extLst>
          </p:cNvPr>
          <p:cNvSpPr>
            <a:spLocks noGrp="1"/>
          </p:cNvSpPr>
          <p:nvPr>
            <p:ph type="ctrTitle"/>
          </p:nvPr>
        </p:nvSpPr>
        <p:spPr/>
        <p:txBody>
          <a:bodyPr/>
          <a:lstStyle/>
          <a:p>
            <a:r>
              <a:rPr lang="en-US" dirty="0"/>
              <a:t>Variables and Basic Types</a:t>
            </a:r>
          </a:p>
        </p:txBody>
      </p:sp>
      <p:sp>
        <p:nvSpPr>
          <p:cNvPr id="3" name="Subtitle 2">
            <a:extLst>
              <a:ext uri="{FF2B5EF4-FFF2-40B4-BE49-F238E27FC236}">
                <a16:creationId xmlns:a16="http://schemas.microsoft.com/office/drawing/2014/main" id="{5603CF4B-EA0C-A543-84FB-AD10EFEE3D3B}"/>
              </a:ext>
            </a:extLst>
          </p:cNvPr>
          <p:cNvSpPr>
            <a:spLocks noGrp="1"/>
          </p:cNvSpPr>
          <p:nvPr>
            <p:ph type="subTitle" idx="1"/>
          </p:nvPr>
        </p:nvSpPr>
        <p:spPr/>
        <p:txBody>
          <a:bodyPr/>
          <a:lstStyle/>
          <a:p>
            <a:r>
              <a:rPr lang="en-US" dirty="0"/>
              <a:t>C++ Primer Primer Lecture 02</a:t>
            </a:r>
          </a:p>
          <a:p>
            <a:r>
              <a:rPr lang="en-US" dirty="0"/>
              <a:t>May 12</a:t>
            </a:r>
            <a:r>
              <a:rPr lang="en-US" baseline="30000" dirty="0"/>
              <a:t>th</a:t>
            </a:r>
            <a:r>
              <a:rPr lang="en-US" dirty="0"/>
              <a:t>, 2020</a:t>
            </a:r>
          </a:p>
        </p:txBody>
      </p:sp>
    </p:spTree>
    <p:extLst>
      <p:ext uri="{BB962C8B-B14F-4D97-AF65-F5344CB8AC3E}">
        <p14:creationId xmlns:p14="http://schemas.microsoft.com/office/powerpoint/2010/main" val="2204795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D9FD6-1ACA-0C4F-AFFD-65E60417E825}"/>
              </a:ext>
            </a:extLst>
          </p:cNvPr>
          <p:cNvSpPr>
            <a:spLocks noGrp="1"/>
          </p:cNvSpPr>
          <p:nvPr>
            <p:ph type="title"/>
          </p:nvPr>
        </p:nvSpPr>
        <p:spPr/>
        <p:txBody>
          <a:bodyPr/>
          <a:lstStyle/>
          <a:p>
            <a:r>
              <a:rPr lang="en-US" dirty="0"/>
              <a:t>Variable Initialization</a:t>
            </a:r>
          </a:p>
        </p:txBody>
      </p:sp>
      <p:sp>
        <p:nvSpPr>
          <p:cNvPr id="3" name="Content Placeholder 2">
            <a:extLst>
              <a:ext uri="{FF2B5EF4-FFF2-40B4-BE49-F238E27FC236}">
                <a16:creationId xmlns:a16="http://schemas.microsoft.com/office/drawing/2014/main" id="{9EBD9F36-0A3F-9842-8E5F-A708043A5B4C}"/>
              </a:ext>
            </a:extLst>
          </p:cNvPr>
          <p:cNvSpPr>
            <a:spLocks noGrp="1"/>
          </p:cNvSpPr>
          <p:nvPr>
            <p:ph sz="half" idx="1"/>
          </p:nvPr>
        </p:nvSpPr>
        <p:spPr/>
        <p:txBody>
          <a:bodyPr/>
          <a:lstStyle/>
          <a:p>
            <a:r>
              <a:rPr lang="en-US" dirty="0"/>
              <a:t>List Initialization</a:t>
            </a:r>
          </a:p>
          <a:p>
            <a:pPr lvl="1"/>
            <a:r>
              <a:rPr lang="en-US" dirty="0"/>
              <a:t>we’ll see it more later!</a:t>
            </a:r>
          </a:p>
          <a:p>
            <a:pPr lvl="1"/>
            <a:r>
              <a:rPr lang="en-US" dirty="0"/>
              <a:t>curly braces</a:t>
            </a:r>
          </a:p>
          <a:p>
            <a:pPr lvl="1"/>
            <a:r>
              <a:rPr lang="en-US" dirty="0"/>
              <a:t>can’t use when info lost</a:t>
            </a:r>
          </a:p>
          <a:p>
            <a:pPr lvl="1"/>
            <a:endParaRPr lang="en-US" dirty="0"/>
          </a:p>
        </p:txBody>
      </p:sp>
      <p:sp>
        <p:nvSpPr>
          <p:cNvPr id="4" name="Content Placeholder 3">
            <a:extLst>
              <a:ext uri="{FF2B5EF4-FFF2-40B4-BE49-F238E27FC236}">
                <a16:creationId xmlns:a16="http://schemas.microsoft.com/office/drawing/2014/main" id="{181D90F5-C936-8249-BAD3-4D8B22781DD8}"/>
              </a:ext>
            </a:extLst>
          </p:cNvPr>
          <p:cNvSpPr>
            <a:spLocks noGrp="1"/>
          </p:cNvSpPr>
          <p:nvPr>
            <p:ph sz="half" idx="2"/>
          </p:nvPr>
        </p:nvSpPr>
        <p:spPr>
          <a:xfrm>
            <a:off x="5417544" y="1825625"/>
            <a:ext cx="6386111" cy="4351338"/>
          </a:xfrm>
        </p:spPr>
        <p:txBody>
          <a:bodyPr>
            <a:normAutofit/>
          </a:bodyPr>
          <a:lstStyle/>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units_sold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units_sold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list initialization</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units_sold</a:t>
            </a: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list initialization</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err="1">
                <a:solidFill>
                  <a:srgbClr val="990000"/>
                </a:solidFill>
                <a:latin typeface="Menlo" panose="020B0609030804020204" pitchFamily="49" charset="0"/>
                <a:ea typeface="Menlo" panose="020B0609030804020204" pitchFamily="49" charset="0"/>
                <a:cs typeface="Menlo" panose="020B0609030804020204" pitchFamily="49" charset="0"/>
              </a:rPr>
              <a:t>units_sold</a:t>
            </a: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endParaRPr lang="en-US" sz="1800" dirty="0">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long</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double</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ld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3.1415926536</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a</a:t>
            </a: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ld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b</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ld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error: narrowing conversion required.</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c</a:t>
            </a: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ld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ld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ok: but value will be truncated</a:t>
            </a:r>
            <a:endParaRPr lang="en-US" sz="1800" dirty="0">
              <a:latin typeface="Menlo" panose="020B0609030804020204" pitchFamily="49" charset="0"/>
              <a:ea typeface="Menlo" panose="020B0609030804020204" pitchFamily="49" charset="0"/>
              <a:cs typeface="Menlo" panose="020B0609030804020204" pitchFamily="49" charset="0"/>
            </a:endParaRPr>
          </a:p>
        </p:txBody>
      </p:sp>
      <p:sp>
        <p:nvSpPr>
          <p:cNvPr id="5" name="Content Placeholder 4">
            <a:extLst>
              <a:ext uri="{FF2B5EF4-FFF2-40B4-BE49-F238E27FC236}">
                <a16:creationId xmlns:a16="http://schemas.microsoft.com/office/drawing/2014/main" id="{565CE085-EFAC-4B40-99E9-EA9FB6A2AB4B}"/>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31608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E8C63-1B7F-6C45-AB2B-F7A706A8115F}"/>
              </a:ext>
            </a:extLst>
          </p:cNvPr>
          <p:cNvSpPr>
            <a:spLocks noGrp="1"/>
          </p:cNvSpPr>
          <p:nvPr>
            <p:ph type="title"/>
          </p:nvPr>
        </p:nvSpPr>
        <p:spPr/>
        <p:txBody>
          <a:bodyPr/>
          <a:lstStyle/>
          <a:p>
            <a:r>
              <a:rPr lang="en-US" dirty="0"/>
              <a:t>Variable Initialization</a:t>
            </a:r>
          </a:p>
        </p:txBody>
      </p:sp>
      <p:sp>
        <p:nvSpPr>
          <p:cNvPr id="3" name="Content Placeholder 2">
            <a:extLst>
              <a:ext uri="{FF2B5EF4-FFF2-40B4-BE49-F238E27FC236}">
                <a16:creationId xmlns:a16="http://schemas.microsoft.com/office/drawing/2014/main" id="{8E95D638-6E8D-774A-ABA7-CB57CA91ADD3}"/>
              </a:ext>
            </a:extLst>
          </p:cNvPr>
          <p:cNvSpPr>
            <a:spLocks noGrp="1"/>
          </p:cNvSpPr>
          <p:nvPr>
            <p:ph sz="half" idx="1"/>
          </p:nvPr>
        </p:nvSpPr>
        <p:spPr/>
        <p:txBody>
          <a:bodyPr/>
          <a:lstStyle/>
          <a:p>
            <a:r>
              <a:rPr lang="en-US" dirty="0"/>
              <a:t>Default Initialization</a:t>
            </a:r>
          </a:p>
          <a:p>
            <a:pPr lvl="1"/>
            <a:r>
              <a:rPr lang="en-US" dirty="0"/>
              <a:t>no initializer specified</a:t>
            </a:r>
          </a:p>
          <a:p>
            <a:pPr lvl="1"/>
            <a:r>
              <a:rPr lang="en-US" dirty="0"/>
              <a:t>depends on type</a:t>
            </a:r>
          </a:p>
          <a:p>
            <a:pPr lvl="1"/>
            <a:r>
              <a:rPr lang="en-US" dirty="0"/>
              <a:t>if built-in type:</a:t>
            </a:r>
          </a:p>
          <a:p>
            <a:pPr lvl="2"/>
            <a:r>
              <a:rPr lang="en-US" dirty="0"/>
              <a:t>0 outside function body</a:t>
            </a:r>
          </a:p>
          <a:p>
            <a:pPr lvl="2"/>
            <a:r>
              <a:rPr lang="en-US" dirty="0"/>
              <a:t>undefined inside function body</a:t>
            </a:r>
          </a:p>
          <a:p>
            <a:r>
              <a:rPr lang="en-US" b="1" dirty="0"/>
              <a:t>Recommendation</a:t>
            </a:r>
          </a:p>
          <a:p>
            <a:pPr lvl="1"/>
            <a:r>
              <a:rPr lang="en-US" dirty="0"/>
              <a:t>explicitly initialize variables of built-in type.</a:t>
            </a:r>
          </a:p>
        </p:txBody>
      </p:sp>
      <p:sp>
        <p:nvSpPr>
          <p:cNvPr id="4" name="Content Placeholder 3">
            <a:extLst>
              <a:ext uri="{FF2B5EF4-FFF2-40B4-BE49-F238E27FC236}">
                <a16:creationId xmlns:a16="http://schemas.microsoft.com/office/drawing/2014/main" id="{338A07FC-1B8B-6147-81A8-FD65A0CFBAC8}"/>
              </a:ext>
            </a:extLst>
          </p:cNvPr>
          <p:cNvSpPr>
            <a:spLocks noGrp="1"/>
          </p:cNvSpPr>
          <p:nvPr>
            <p:ph sz="half" idx="2"/>
          </p:nvPr>
        </p:nvSpPr>
        <p:spPr/>
        <p:txBody>
          <a:bodyPr>
            <a:normAutofit/>
          </a:bodyPr>
          <a:lstStyle/>
          <a:p>
            <a:pPr marL="0" indent="0">
              <a:spcBef>
                <a:spcPts val="200"/>
              </a:spcBef>
              <a:buNone/>
            </a:pPr>
            <a:endPar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std</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string</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s1</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s1 default initialized as empty string</a:t>
            </a:r>
          </a:p>
          <a:p>
            <a:pPr marL="0" indent="0">
              <a:spcBef>
                <a:spcPts val="200"/>
              </a:spcBef>
              <a:buNone/>
            </a:pP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Sales_item</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item</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default initialized, depends on </a:t>
            </a:r>
            <a:r>
              <a:rPr lang="en-US" sz="1800" i="1" dirty="0" err="1">
                <a:solidFill>
                  <a:srgbClr val="999988"/>
                </a:solidFill>
                <a:latin typeface="Menlo" panose="020B0609030804020204" pitchFamily="49" charset="0"/>
                <a:ea typeface="Menlo" panose="020B0609030804020204" pitchFamily="49" charset="0"/>
                <a:cs typeface="Menlo" panose="020B0609030804020204" pitchFamily="49" charset="0"/>
              </a:rPr>
              <a:t>Sales_item</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class.</a:t>
            </a:r>
          </a:p>
          <a:p>
            <a:pPr marL="0" indent="0">
              <a:spcBef>
                <a:spcPts val="200"/>
              </a:spcBef>
              <a:buNone/>
            </a:pPr>
            <a:endPar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a</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b</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c</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only d = 0, the rest have undefined value!!</a:t>
            </a:r>
          </a:p>
          <a:p>
            <a:pPr marL="0" indent="0">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a </a:t>
            </a:r>
            <a:r>
              <a:rPr lang="en-US" sz="1800" b="1" dirty="0">
                <a:solidFill>
                  <a:srgbClr val="333333"/>
                </a:solidFill>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b </a:t>
            </a:r>
            <a:r>
              <a:rPr lang="en-US" sz="1800" b="1" dirty="0">
                <a:solidFill>
                  <a:srgbClr val="333333"/>
                </a:solidFill>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c </a:t>
            </a:r>
            <a:r>
              <a:rPr lang="en-US" sz="1800" b="1" dirty="0">
                <a:solidFill>
                  <a:srgbClr val="333333"/>
                </a:solidFill>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d </a:t>
            </a:r>
            <a:r>
              <a:rPr lang="en-US" sz="1800" b="1" dirty="0">
                <a:solidFill>
                  <a:srgbClr val="333333"/>
                </a:solidFill>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better</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a:t>
            </a:r>
            <a:b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br>
            <a:endPar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endParaRPr lang="en-US" sz="1800" dirty="0">
              <a:latin typeface="Menlo" panose="020B0609030804020204" pitchFamily="49" charset="0"/>
              <a:ea typeface="Menlo" panose="020B0609030804020204" pitchFamily="49" charset="0"/>
              <a:cs typeface="Menlo" panose="020B0609030804020204" pitchFamily="49" charset="0"/>
            </a:endParaRPr>
          </a:p>
        </p:txBody>
      </p:sp>
      <p:sp>
        <p:nvSpPr>
          <p:cNvPr id="5" name="Content Placeholder 4">
            <a:extLst>
              <a:ext uri="{FF2B5EF4-FFF2-40B4-BE49-F238E27FC236}">
                <a16:creationId xmlns:a16="http://schemas.microsoft.com/office/drawing/2014/main" id="{34B4FAC7-589F-AA40-AE9D-DEE6245A732C}"/>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22453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6C9A9-008C-E044-A638-6C372F59FF4B}"/>
              </a:ext>
            </a:extLst>
          </p:cNvPr>
          <p:cNvSpPr>
            <a:spLocks noGrp="1"/>
          </p:cNvSpPr>
          <p:nvPr>
            <p:ph type="title"/>
          </p:nvPr>
        </p:nvSpPr>
        <p:spPr/>
        <p:txBody>
          <a:bodyPr/>
          <a:lstStyle/>
          <a:p>
            <a:r>
              <a:rPr lang="en-US" dirty="0"/>
              <a:t>2.2.2 Variable Declarations</a:t>
            </a:r>
            <a:br>
              <a:rPr lang="en-US" dirty="0"/>
            </a:br>
            <a:r>
              <a:rPr lang="en-US" dirty="0"/>
              <a:t> and Definitions</a:t>
            </a:r>
          </a:p>
        </p:txBody>
      </p:sp>
      <p:sp>
        <p:nvSpPr>
          <p:cNvPr id="3" name="Content Placeholder 2">
            <a:extLst>
              <a:ext uri="{FF2B5EF4-FFF2-40B4-BE49-F238E27FC236}">
                <a16:creationId xmlns:a16="http://schemas.microsoft.com/office/drawing/2014/main" id="{309F9785-A271-3240-8DD8-B7230D66611C}"/>
              </a:ext>
            </a:extLst>
          </p:cNvPr>
          <p:cNvSpPr>
            <a:spLocks noGrp="1"/>
          </p:cNvSpPr>
          <p:nvPr>
            <p:ph sz="half" idx="1"/>
          </p:nvPr>
        </p:nvSpPr>
        <p:spPr/>
        <p:txBody>
          <a:bodyPr/>
          <a:lstStyle/>
          <a:p>
            <a:r>
              <a:rPr lang="en-US" dirty="0"/>
              <a:t>“Separate compilation”</a:t>
            </a:r>
          </a:p>
          <a:p>
            <a:pPr lvl="1"/>
            <a:r>
              <a:rPr lang="en-US" dirty="0"/>
              <a:t>several source files compiled independently</a:t>
            </a:r>
          </a:p>
          <a:p>
            <a:pPr lvl="2"/>
            <a:r>
              <a:rPr lang="en-US" dirty="0"/>
              <a:t>may need to share code/variables</a:t>
            </a:r>
          </a:p>
          <a:p>
            <a:pPr lvl="1"/>
            <a:r>
              <a:rPr lang="en-US" b="1" dirty="0"/>
              <a:t>declarations</a:t>
            </a:r>
            <a:r>
              <a:rPr lang="en-US" dirty="0"/>
              <a:t> make a name known</a:t>
            </a:r>
          </a:p>
          <a:p>
            <a:pPr lvl="2"/>
            <a:r>
              <a:rPr lang="en-US" dirty="0"/>
              <a:t>use `extern` keyword</a:t>
            </a:r>
          </a:p>
          <a:p>
            <a:pPr lvl="1"/>
            <a:r>
              <a:rPr lang="en-US" b="1" dirty="0"/>
              <a:t>definitions</a:t>
            </a:r>
            <a:r>
              <a:rPr lang="en-US" dirty="0"/>
              <a:t> create the object</a:t>
            </a:r>
            <a:endParaRPr lang="en-US" b="1" dirty="0"/>
          </a:p>
        </p:txBody>
      </p:sp>
      <p:sp>
        <p:nvSpPr>
          <p:cNvPr id="4" name="Content Placeholder 3">
            <a:extLst>
              <a:ext uri="{FF2B5EF4-FFF2-40B4-BE49-F238E27FC236}">
                <a16:creationId xmlns:a16="http://schemas.microsoft.com/office/drawing/2014/main" id="{1862F7ED-B86D-684A-A450-E99283B6EB7B}"/>
              </a:ext>
            </a:extLst>
          </p:cNvPr>
          <p:cNvSpPr>
            <a:spLocks noGrp="1"/>
          </p:cNvSpPr>
          <p:nvPr>
            <p:ph sz="half" idx="2"/>
          </p:nvPr>
        </p:nvSpPr>
        <p:spPr/>
        <p:txBody>
          <a:bodyPr>
            <a:normAutofit/>
          </a:bodyPr>
          <a:lstStyle/>
          <a:p>
            <a:pPr marL="0" indent="0">
              <a:spcBef>
                <a:spcPts val="200"/>
              </a:spcBef>
              <a:buNone/>
            </a:pPr>
            <a:r>
              <a:rPr lang="en-US" sz="1800" b="1" dirty="0">
                <a:latin typeface="Menlo" panose="020B0609030804020204" pitchFamily="49" charset="0"/>
                <a:ea typeface="Menlo" panose="020B0609030804020204" pitchFamily="49" charset="0"/>
                <a:cs typeface="Menlo" panose="020B0609030804020204" pitchFamily="49" charset="0"/>
              </a:rPr>
              <a:t>extern</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declares but does not define i</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j</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declares and defines j</a:t>
            </a:r>
          </a:p>
          <a:p>
            <a:pPr marL="0" indent="0">
              <a:spcBef>
                <a:spcPts val="200"/>
              </a:spcBef>
              <a:buNone/>
            </a:pPr>
            <a:endPar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this would be an error if inside a function:</a:t>
            </a:r>
          </a:p>
          <a:p>
            <a:pPr marL="0" indent="0">
              <a:spcBef>
                <a:spcPts val="200"/>
              </a:spcBef>
              <a:buNone/>
            </a:pPr>
            <a:r>
              <a:rPr lang="en-US" sz="1800" b="1" dirty="0">
                <a:latin typeface="Menlo" panose="020B0609030804020204" pitchFamily="49" charset="0"/>
                <a:ea typeface="Menlo" panose="020B0609030804020204" pitchFamily="49" charset="0"/>
                <a:cs typeface="Menlo" panose="020B0609030804020204" pitchFamily="49" charset="0"/>
              </a:rPr>
              <a:t>extern</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double</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3.1416</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definition, because we supplied an initializer.</a:t>
            </a:r>
            <a:endParaRPr lang="en-US" sz="1800" dirty="0">
              <a:latin typeface="Menlo" panose="020B0609030804020204" pitchFamily="49" charset="0"/>
              <a:ea typeface="Menlo" panose="020B0609030804020204" pitchFamily="49" charset="0"/>
              <a:cs typeface="Menlo" panose="020B0609030804020204" pitchFamily="49" charset="0"/>
            </a:endParaRPr>
          </a:p>
        </p:txBody>
      </p:sp>
      <p:sp>
        <p:nvSpPr>
          <p:cNvPr id="5" name="Content Placeholder 4">
            <a:extLst>
              <a:ext uri="{FF2B5EF4-FFF2-40B4-BE49-F238E27FC236}">
                <a16:creationId xmlns:a16="http://schemas.microsoft.com/office/drawing/2014/main" id="{0FCD971A-8F15-0B4F-979D-5871063D9F1A}"/>
              </a:ext>
            </a:extLst>
          </p:cNvPr>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64796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4A16-2C33-2B43-AEFA-5A58CF146067}"/>
              </a:ext>
            </a:extLst>
          </p:cNvPr>
          <p:cNvSpPr>
            <a:spLocks noGrp="1"/>
          </p:cNvSpPr>
          <p:nvPr>
            <p:ph type="title"/>
          </p:nvPr>
        </p:nvSpPr>
        <p:spPr/>
        <p:txBody>
          <a:bodyPr/>
          <a:lstStyle/>
          <a:p>
            <a:r>
              <a:rPr lang="en-US" dirty="0"/>
              <a:t>2.2.3 Identifiers</a:t>
            </a:r>
          </a:p>
        </p:txBody>
      </p:sp>
      <p:sp>
        <p:nvSpPr>
          <p:cNvPr id="3" name="Content Placeholder 2">
            <a:extLst>
              <a:ext uri="{FF2B5EF4-FFF2-40B4-BE49-F238E27FC236}">
                <a16:creationId xmlns:a16="http://schemas.microsoft.com/office/drawing/2014/main" id="{BC524625-9E40-8A43-9729-DEB840B342D5}"/>
              </a:ext>
            </a:extLst>
          </p:cNvPr>
          <p:cNvSpPr>
            <a:spLocks noGrp="1"/>
          </p:cNvSpPr>
          <p:nvPr>
            <p:ph sz="half" idx="1"/>
          </p:nvPr>
        </p:nvSpPr>
        <p:spPr/>
        <p:txBody>
          <a:bodyPr/>
          <a:lstStyle/>
          <a:p>
            <a:r>
              <a:rPr lang="en-US" dirty="0"/>
              <a:t>aka variable names</a:t>
            </a:r>
          </a:p>
          <a:p>
            <a:r>
              <a:rPr lang="en-US" dirty="0"/>
              <a:t>can use:</a:t>
            </a:r>
          </a:p>
          <a:p>
            <a:pPr lvl="1"/>
            <a:r>
              <a:rPr lang="en-US" dirty="0"/>
              <a:t>letters (case sensitive)</a:t>
            </a:r>
          </a:p>
          <a:p>
            <a:pPr lvl="1"/>
            <a:r>
              <a:rPr lang="en-US" dirty="0"/>
              <a:t>digits</a:t>
            </a:r>
          </a:p>
          <a:p>
            <a:pPr lvl="1"/>
            <a:r>
              <a:rPr lang="en-US" dirty="0"/>
              <a:t>underscores</a:t>
            </a:r>
          </a:p>
          <a:p>
            <a:r>
              <a:rPr lang="en-US" dirty="0"/>
              <a:t>can’t:</a:t>
            </a:r>
          </a:p>
          <a:p>
            <a:pPr lvl="1"/>
            <a:r>
              <a:rPr lang="en-US" dirty="0"/>
              <a:t>start with number</a:t>
            </a:r>
          </a:p>
          <a:p>
            <a:pPr lvl="1"/>
            <a:r>
              <a:rPr lang="en-US" dirty="0"/>
              <a:t>be a C++ keyword</a:t>
            </a:r>
          </a:p>
          <a:p>
            <a:pPr lvl="2"/>
            <a:r>
              <a:rPr lang="en-US" dirty="0"/>
              <a:t>i.e. “while”, “if”, ”for”, “false”, “int”, “class”, ”char”, etc.</a:t>
            </a:r>
          </a:p>
        </p:txBody>
      </p:sp>
      <p:sp>
        <p:nvSpPr>
          <p:cNvPr id="4" name="Content Placeholder 3">
            <a:extLst>
              <a:ext uri="{FF2B5EF4-FFF2-40B4-BE49-F238E27FC236}">
                <a16:creationId xmlns:a16="http://schemas.microsoft.com/office/drawing/2014/main" id="{452EE28F-31AA-3F41-AEAC-69B9F7094419}"/>
              </a:ext>
            </a:extLst>
          </p:cNvPr>
          <p:cNvSpPr>
            <a:spLocks noGrp="1"/>
          </p:cNvSpPr>
          <p:nvPr>
            <p:ph sz="half" idx="2"/>
          </p:nvPr>
        </p:nvSpPr>
        <p:spPr/>
        <p:txBody>
          <a:bodyPr/>
          <a:lstStyle/>
          <a:p>
            <a:r>
              <a:rPr lang="en-US" dirty="0"/>
              <a:t>Rules of thumb</a:t>
            </a:r>
          </a:p>
          <a:p>
            <a:pPr lvl="1"/>
            <a:r>
              <a:rPr lang="en-US" dirty="0"/>
              <a:t>name should imply meaning</a:t>
            </a:r>
          </a:p>
          <a:p>
            <a:pPr lvl="1"/>
            <a:r>
              <a:rPr lang="en-US" dirty="0"/>
              <a:t>should normally be lowercase</a:t>
            </a:r>
          </a:p>
          <a:p>
            <a:pPr lvl="2"/>
            <a:r>
              <a:rPr lang="en-US" dirty="0"/>
              <a:t>can capitalize first letter of classes, like “</a:t>
            </a:r>
            <a:r>
              <a:rPr lang="en-US" dirty="0" err="1"/>
              <a:t>Sales_item</a:t>
            </a:r>
            <a:r>
              <a:rPr lang="en-US" dirty="0"/>
              <a:t>”</a:t>
            </a:r>
          </a:p>
          <a:p>
            <a:pPr lvl="1"/>
            <a:r>
              <a:rPr lang="en-US" dirty="0"/>
              <a:t>multiple words broken up</a:t>
            </a:r>
          </a:p>
          <a:p>
            <a:pPr lvl="2"/>
            <a:r>
              <a:rPr lang="en-US" dirty="0"/>
              <a:t>”</a:t>
            </a:r>
            <a:r>
              <a:rPr lang="en-US" dirty="0" err="1"/>
              <a:t>student_loan</a:t>
            </a:r>
            <a:r>
              <a:rPr lang="en-US" dirty="0"/>
              <a:t>” or “</a:t>
            </a:r>
            <a:r>
              <a:rPr lang="en-US" dirty="0" err="1"/>
              <a:t>studentLoan</a:t>
            </a:r>
            <a:r>
              <a:rPr lang="en-US" dirty="0"/>
              <a:t>”, not ”</a:t>
            </a:r>
            <a:r>
              <a:rPr lang="en-US" dirty="0" err="1"/>
              <a:t>studentloan</a:t>
            </a:r>
            <a:r>
              <a:rPr lang="en-US" dirty="0"/>
              <a:t>”</a:t>
            </a:r>
          </a:p>
        </p:txBody>
      </p:sp>
      <p:sp>
        <p:nvSpPr>
          <p:cNvPr id="5" name="Content Placeholder 4">
            <a:extLst>
              <a:ext uri="{FF2B5EF4-FFF2-40B4-BE49-F238E27FC236}">
                <a16:creationId xmlns:a16="http://schemas.microsoft.com/office/drawing/2014/main" id="{31E5CD36-904A-D84B-82C5-5B9E58C9B468}"/>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179230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656A9-C39F-AC4F-BF10-A1362013C433}"/>
              </a:ext>
            </a:extLst>
          </p:cNvPr>
          <p:cNvSpPr>
            <a:spLocks noGrp="1"/>
          </p:cNvSpPr>
          <p:nvPr>
            <p:ph type="title"/>
          </p:nvPr>
        </p:nvSpPr>
        <p:spPr/>
        <p:txBody>
          <a:bodyPr/>
          <a:lstStyle/>
          <a:p>
            <a:r>
              <a:rPr lang="en-US" dirty="0"/>
              <a:t>2.2.4 Scope of a Name</a:t>
            </a:r>
          </a:p>
        </p:txBody>
      </p:sp>
      <p:sp>
        <p:nvSpPr>
          <p:cNvPr id="3" name="Content Placeholder 2">
            <a:extLst>
              <a:ext uri="{FF2B5EF4-FFF2-40B4-BE49-F238E27FC236}">
                <a16:creationId xmlns:a16="http://schemas.microsoft.com/office/drawing/2014/main" id="{CF853C39-5939-AF4A-B26C-A3A277502D20}"/>
              </a:ext>
            </a:extLst>
          </p:cNvPr>
          <p:cNvSpPr>
            <a:spLocks noGrp="1"/>
          </p:cNvSpPr>
          <p:nvPr>
            <p:ph sz="half" idx="1"/>
          </p:nvPr>
        </p:nvSpPr>
        <p:spPr/>
        <p:txBody>
          <a:bodyPr/>
          <a:lstStyle/>
          <a:p>
            <a:r>
              <a:rPr lang="en-US" dirty="0"/>
              <a:t>Where a name is known</a:t>
            </a:r>
          </a:p>
        </p:txBody>
      </p:sp>
      <p:sp>
        <p:nvSpPr>
          <p:cNvPr id="4" name="Content Placeholder 3">
            <a:extLst>
              <a:ext uri="{FF2B5EF4-FFF2-40B4-BE49-F238E27FC236}">
                <a16:creationId xmlns:a16="http://schemas.microsoft.com/office/drawing/2014/main" id="{2E90AE3A-D1BF-E04E-AC7B-0D22DBB39362}"/>
              </a:ext>
            </a:extLst>
          </p:cNvPr>
          <p:cNvSpPr>
            <a:spLocks noGrp="1"/>
          </p:cNvSpPr>
          <p:nvPr>
            <p:ph sz="half" idx="2"/>
          </p:nvPr>
        </p:nvSpPr>
        <p:spPr/>
        <p:txBody>
          <a:bodyPr/>
          <a:lstStyle/>
          <a:p>
            <a:endParaRPr lang="en-US" dirty="0"/>
          </a:p>
        </p:txBody>
      </p:sp>
      <p:sp>
        <p:nvSpPr>
          <p:cNvPr id="5" name="Content Placeholder 4">
            <a:extLst>
              <a:ext uri="{FF2B5EF4-FFF2-40B4-BE49-F238E27FC236}">
                <a16:creationId xmlns:a16="http://schemas.microsoft.com/office/drawing/2014/main" id="{6A6EEC62-0D4A-B74F-BB10-DFC85E7E2277}"/>
              </a:ext>
            </a:extLst>
          </p:cNvPr>
          <p:cNvSpPr>
            <a:spLocks noGrp="1"/>
          </p:cNvSpPr>
          <p:nvPr>
            <p:ph sz="quarter" idx="13"/>
          </p:nvPr>
        </p:nvSpPr>
        <p:spPr/>
        <p:txBody>
          <a:bodyPr/>
          <a:lstStyle/>
          <a:p>
            <a:endParaRPr lang="en-US"/>
          </a:p>
        </p:txBody>
      </p:sp>
      <p:pic>
        <p:nvPicPr>
          <p:cNvPr id="6" name="Picture 5">
            <a:extLst>
              <a:ext uri="{FF2B5EF4-FFF2-40B4-BE49-F238E27FC236}">
                <a16:creationId xmlns:a16="http://schemas.microsoft.com/office/drawing/2014/main" id="{78ACEDD5-C79D-464B-9AD0-9FDC165BB773}"/>
              </a:ext>
            </a:extLst>
          </p:cNvPr>
          <p:cNvPicPr>
            <a:picLocks noChangeAspect="1"/>
          </p:cNvPicPr>
          <p:nvPr/>
        </p:nvPicPr>
        <p:blipFill>
          <a:blip r:embed="rId2"/>
          <a:stretch>
            <a:fillRect/>
          </a:stretch>
        </p:blipFill>
        <p:spPr>
          <a:xfrm>
            <a:off x="838200" y="2413641"/>
            <a:ext cx="1422400" cy="1422400"/>
          </a:xfrm>
          <a:prstGeom prst="rect">
            <a:avLst/>
          </a:prstGeom>
        </p:spPr>
      </p:pic>
      <p:pic>
        <p:nvPicPr>
          <p:cNvPr id="7" name="Picture 6">
            <a:extLst>
              <a:ext uri="{FF2B5EF4-FFF2-40B4-BE49-F238E27FC236}">
                <a16:creationId xmlns:a16="http://schemas.microsoft.com/office/drawing/2014/main" id="{8564AA7A-B33C-3442-8FCB-09C92BFE8F87}"/>
              </a:ext>
            </a:extLst>
          </p:cNvPr>
          <p:cNvPicPr>
            <a:picLocks noChangeAspect="1"/>
          </p:cNvPicPr>
          <p:nvPr/>
        </p:nvPicPr>
        <p:blipFill>
          <a:blip r:embed="rId3"/>
          <a:stretch>
            <a:fillRect/>
          </a:stretch>
        </p:blipFill>
        <p:spPr>
          <a:xfrm>
            <a:off x="2413000" y="2413641"/>
            <a:ext cx="1422400" cy="1422400"/>
          </a:xfrm>
          <a:prstGeom prst="rect">
            <a:avLst/>
          </a:prstGeom>
        </p:spPr>
      </p:pic>
      <p:pic>
        <p:nvPicPr>
          <p:cNvPr id="8" name="Picture 7">
            <a:extLst>
              <a:ext uri="{FF2B5EF4-FFF2-40B4-BE49-F238E27FC236}">
                <a16:creationId xmlns:a16="http://schemas.microsoft.com/office/drawing/2014/main" id="{98CDBEC6-BD53-B441-946C-C58E82E391D1}"/>
              </a:ext>
            </a:extLst>
          </p:cNvPr>
          <p:cNvPicPr>
            <a:picLocks noChangeAspect="1"/>
          </p:cNvPicPr>
          <p:nvPr/>
        </p:nvPicPr>
        <p:blipFill>
          <a:blip r:embed="rId4"/>
          <a:stretch>
            <a:fillRect/>
          </a:stretch>
        </p:blipFill>
        <p:spPr>
          <a:xfrm>
            <a:off x="4191000" y="2331091"/>
            <a:ext cx="1270000" cy="1587500"/>
          </a:xfrm>
          <a:prstGeom prst="rect">
            <a:avLst/>
          </a:prstGeom>
        </p:spPr>
      </p:pic>
    </p:spTree>
    <p:extLst>
      <p:ext uri="{BB962C8B-B14F-4D97-AF65-F5344CB8AC3E}">
        <p14:creationId xmlns:p14="http://schemas.microsoft.com/office/powerpoint/2010/main" val="261155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656A9-C39F-AC4F-BF10-A1362013C433}"/>
              </a:ext>
            </a:extLst>
          </p:cNvPr>
          <p:cNvSpPr>
            <a:spLocks noGrp="1"/>
          </p:cNvSpPr>
          <p:nvPr>
            <p:ph type="title"/>
          </p:nvPr>
        </p:nvSpPr>
        <p:spPr/>
        <p:txBody>
          <a:bodyPr/>
          <a:lstStyle/>
          <a:p>
            <a:r>
              <a:rPr lang="en-US" dirty="0"/>
              <a:t>2.2.4 Scope of a Name</a:t>
            </a:r>
          </a:p>
        </p:txBody>
      </p:sp>
      <p:sp>
        <p:nvSpPr>
          <p:cNvPr id="3" name="Content Placeholder 2">
            <a:extLst>
              <a:ext uri="{FF2B5EF4-FFF2-40B4-BE49-F238E27FC236}">
                <a16:creationId xmlns:a16="http://schemas.microsoft.com/office/drawing/2014/main" id="{CF853C39-5939-AF4A-B26C-A3A277502D20}"/>
              </a:ext>
            </a:extLst>
          </p:cNvPr>
          <p:cNvSpPr>
            <a:spLocks noGrp="1"/>
          </p:cNvSpPr>
          <p:nvPr>
            <p:ph sz="half" idx="1"/>
          </p:nvPr>
        </p:nvSpPr>
        <p:spPr/>
        <p:txBody>
          <a:bodyPr/>
          <a:lstStyle/>
          <a:p>
            <a:r>
              <a:rPr lang="en-US" dirty="0"/>
              <a:t>Where a name is known</a:t>
            </a:r>
          </a:p>
          <a:p>
            <a:pPr lvl="1"/>
            <a:r>
              <a:rPr lang="en-US" dirty="0"/>
              <a:t>usually delimited by curly braces</a:t>
            </a:r>
          </a:p>
          <a:p>
            <a:r>
              <a:rPr lang="en-US" dirty="0"/>
              <a:t>`main` has global scope</a:t>
            </a:r>
          </a:p>
          <a:p>
            <a:r>
              <a:rPr lang="en-US" dirty="0"/>
              <a:t>`sum` has block scope</a:t>
            </a:r>
          </a:p>
          <a:p>
            <a:r>
              <a:rPr lang="en-US" dirty="0"/>
              <a:t>`</a:t>
            </a:r>
            <a:r>
              <a:rPr lang="en-US" dirty="0" err="1"/>
              <a:t>val</a:t>
            </a:r>
            <a:r>
              <a:rPr lang="en-US" dirty="0"/>
              <a:t>` defined in scope of `for`</a:t>
            </a:r>
          </a:p>
        </p:txBody>
      </p:sp>
      <p:sp>
        <p:nvSpPr>
          <p:cNvPr id="4" name="Content Placeholder 3">
            <a:extLst>
              <a:ext uri="{FF2B5EF4-FFF2-40B4-BE49-F238E27FC236}">
                <a16:creationId xmlns:a16="http://schemas.microsoft.com/office/drawing/2014/main" id="{2E90AE3A-D1BF-E04E-AC7B-0D22DBB39362}"/>
              </a:ext>
            </a:extLst>
          </p:cNvPr>
          <p:cNvSpPr>
            <a:spLocks noGrp="1"/>
          </p:cNvSpPr>
          <p:nvPr>
            <p:ph sz="half" idx="2"/>
          </p:nvPr>
        </p:nvSpPr>
        <p:spPr>
          <a:xfrm>
            <a:off x="6019800" y="1960562"/>
            <a:ext cx="5669096" cy="4351338"/>
          </a:xfrm>
        </p:spPr>
        <p:txBody>
          <a:bodyPr>
            <a:normAutofit/>
          </a:bodyPr>
          <a:lstStyle/>
          <a:p>
            <a:pPr marL="0" indent="0">
              <a:spcBef>
                <a:spcPts val="200"/>
              </a:spcBef>
              <a:buNone/>
            </a:pPr>
            <a:r>
              <a:rPr lang="en-US" sz="1800" b="1" dirty="0">
                <a:solidFill>
                  <a:srgbClr val="999999"/>
                </a:solidFill>
                <a:latin typeface="Menlo" panose="020B0609030804020204" pitchFamily="49" charset="0"/>
                <a:ea typeface="Menlo" panose="020B0609030804020204" pitchFamily="49" charset="0"/>
                <a:cs typeface="Menlo" panose="020B0609030804020204" pitchFamily="49" charset="0"/>
              </a:rPr>
              <a:t>#include &lt;iostream&gt;</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solidFill>
                  <a:srgbClr val="990000"/>
                </a:solidFill>
                <a:latin typeface="Menlo" panose="020B0609030804020204" pitchFamily="49" charset="0"/>
                <a:ea typeface="Menlo" panose="020B0609030804020204" pitchFamily="49" charset="0"/>
                <a:cs typeface="Menlo" panose="020B0609030804020204" pitchFamily="49" charset="0"/>
              </a:rPr>
              <a:t>main</a:t>
            </a:r>
            <a:r>
              <a:rPr lang="en-US" sz="1800" dirty="0">
                <a:latin typeface="Menlo" panose="020B0609030804020204" pitchFamily="49" charset="0"/>
                <a:ea typeface="Menlo" panose="020B0609030804020204" pitchFamily="49" charset="0"/>
                <a:cs typeface="Menlo" panose="020B0609030804020204" pitchFamily="49" charset="0"/>
              </a:rPr>
              <a:t>() {</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    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sum</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b="1" dirty="0">
                <a:latin typeface="Menlo" panose="020B0609030804020204" pitchFamily="49" charset="0"/>
                <a:ea typeface="Menlo" panose="020B0609030804020204" pitchFamily="49" charset="0"/>
                <a:cs typeface="Menlo" panose="020B0609030804020204" pitchFamily="49" charset="0"/>
              </a:rPr>
              <a:t>    for</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val</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1</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val</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10</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val</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sum</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val</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std</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cout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&lt;&lt;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DD1144"/>
                </a:solidFill>
                <a:latin typeface="Menlo" panose="020B0609030804020204" pitchFamily="49" charset="0"/>
                <a:ea typeface="Menlo" panose="020B0609030804020204" pitchFamily="49" charset="0"/>
                <a:cs typeface="Menlo" panose="020B0609030804020204" pitchFamily="49" charset="0"/>
              </a:rPr>
              <a:t>"Sum of 1 to 10 </a:t>
            </a:r>
          </a:p>
          <a:p>
            <a:pPr marL="0" indent="0">
              <a:spcBef>
                <a:spcPts val="200"/>
              </a:spcBef>
              <a:buNone/>
            </a:pPr>
            <a:r>
              <a:rPr lang="en-US" sz="1800" dirty="0">
                <a:solidFill>
                  <a:srgbClr val="DD1144"/>
                </a:solidFill>
                <a:latin typeface="Menlo" panose="020B0609030804020204" pitchFamily="49" charset="0"/>
                <a:ea typeface="Menlo" panose="020B0609030804020204" pitchFamily="49" charset="0"/>
                <a:cs typeface="Menlo" panose="020B0609030804020204" pitchFamily="49" charset="0"/>
              </a:rPr>
              <a:t>    inclusive is "</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&lt;&lt;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sum</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&lt;&lt;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std</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endl</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b="1" dirty="0">
                <a:latin typeface="Menlo" panose="020B0609030804020204" pitchFamily="49" charset="0"/>
                <a:ea typeface="Menlo" panose="020B0609030804020204" pitchFamily="49" charset="0"/>
                <a:cs typeface="Menlo" panose="020B0609030804020204" pitchFamily="49" charset="0"/>
              </a:rPr>
              <a:t>    return</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dirty="0">
                <a:latin typeface="Menlo" panose="020B0609030804020204" pitchFamily="49" charset="0"/>
                <a:ea typeface="Menlo" panose="020B0609030804020204" pitchFamily="49" charset="0"/>
                <a:cs typeface="Menlo" panose="020B0609030804020204" pitchFamily="49" charset="0"/>
              </a:rPr>
              <a:t>}</a:t>
            </a:r>
          </a:p>
        </p:txBody>
      </p:sp>
      <p:sp>
        <p:nvSpPr>
          <p:cNvPr id="5" name="Content Placeholder 4">
            <a:extLst>
              <a:ext uri="{FF2B5EF4-FFF2-40B4-BE49-F238E27FC236}">
                <a16:creationId xmlns:a16="http://schemas.microsoft.com/office/drawing/2014/main" id="{6A6EEC62-0D4A-B74F-BB10-DFC85E7E2277}"/>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0443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B1FE-284F-664E-8283-3B215712D3A0}"/>
              </a:ext>
            </a:extLst>
          </p:cNvPr>
          <p:cNvSpPr>
            <a:spLocks noGrp="1"/>
          </p:cNvSpPr>
          <p:nvPr>
            <p:ph type="title"/>
          </p:nvPr>
        </p:nvSpPr>
        <p:spPr/>
        <p:txBody>
          <a:bodyPr/>
          <a:lstStyle/>
          <a:p>
            <a:r>
              <a:rPr lang="en-US" dirty="0"/>
              <a:t>Nested Scopes</a:t>
            </a:r>
          </a:p>
        </p:txBody>
      </p:sp>
      <p:sp>
        <p:nvSpPr>
          <p:cNvPr id="3" name="Content Placeholder 2">
            <a:extLst>
              <a:ext uri="{FF2B5EF4-FFF2-40B4-BE49-F238E27FC236}">
                <a16:creationId xmlns:a16="http://schemas.microsoft.com/office/drawing/2014/main" id="{C72D0925-47FB-424F-896A-B5542E057ADB}"/>
              </a:ext>
            </a:extLst>
          </p:cNvPr>
          <p:cNvSpPr>
            <a:spLocks noGrp="1"/>
          </p:cNvSpPr>
          <p:nvPr>
            <p:ph sz="half" idx="1"/>
          </p:nvPr>
        </p:nvSpPr>
        <p:spPr/>
        <p:txBody>
          <a:bodyPr/>
          <a:lstStyle/>
          <a:p>
            <a:r>
              <a:rPr lang="en-US" dirty="0"/>
              <a:t>Scopes on scopes</a:t>
            </a:r>
          </a:p>
          <a:p>
            <a:pPr lvl="1"/>
            <a:r>
              <a:rPr lang="en-US" dirty="0"/>
              <a:t>variables defined in inner scopes can hide outer scope names</a:t>
            </a:r>
          </a:p>
          <a:p>
            <a:pPr lvl="1"/>
            <a:r>
              <a:rPr lang="en-US" dirty="0"/>
              <a:t>use the scope operator (`::`) to fetch from a different scope</a:t>
            </a:r>
          </a:p>
          <a:p>
            <a:pPr lvl="2"/>
            <a:r>
              <a:rPr lang="en-US" dirty="0"/>
              <a:t>`::` with empty LHS is global scope</a:t>
            </a:r>
          </a:p>
        </p:txBody>
      </p:sp>
      <p:sp>
        <p:nvSpPr>
          <p:cNvPr id="4" name="Content Placeholder 3">
            <a:extLst>
              <a:ext uri="{FF2B5EF4-FFF2-40B4-BE49-F238E27FC236}">
                <a16:creationId xmlns:a16="http://schemas.microsoft.com/office/drawing/2014/main" id="{7A87C111-F7FD-B248-896E-857CB8A2DBEC}"/>
              </a:ext>
            </a:extLst>
          </p:cNvPr>
          <p:cNvSpPr>
            <a:spLocks noGrp="1"/>
          </p:cNvSpPr>
          <p:nvPr>
            <p:ph sz="half" idx="2"/>
          </p:nvPr>
        </p:nvSpPr>
        <p:spPr/>
        <p:txBody>
          <a:bodyPr>
            <a:normAutofit lnSpcReduction="10000"/>
          </a:bodyPr>
          <a:lstStyle/>
          <a:p>
            <a:pPr marL="0" indent="0">
              <a:spcBef>
                <a:spcPts val="200"/>
              </a:spcBef>
              <a:buNone/>
            </a:pPr>
            <a:r>
              <a:rPr lang="en-US" sz="1800" b="1" dirty="0">
                <a:solidFill>
                  <a:srgbClr val="999999"/>
                </a:solidFill>
                <a:latin typeface="Menlo" panose="020B0609030804020204" pitchFamily="49" charset="0"/>
                <a:ea typeface="Menlo" panose="020B0609030804020204" pitchFamily="49" charset="0"/>
                <a:cs typeface="Menlo" panose="020B0609030804020204" pitchFamily="49" charset="0"/>
              </a:rPr>
              <a:t>#include &lt;iostream&gt;</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reused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42</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solidFill>
                  <a:srgbClr val="990000"/>
                </a:solidFill>
                <a:latin typeface="Menlo" panose="020B0609030804020204" pitchFamily="49" charset="0"/>
                <a:ea typeface="Menlo" panose="020B0609030804020204" pitchFamily="49" charset="0"/>
                <a:cs typeface="Menlo" panose="020B0609030804020204" pitchFamily="49" charset="0"/>
              </a:rPr>
              <a:t>main</a:t>
            </a:r>
            <a:r>
              <a:rPr lang="en-US" sz="1800" dirty="0">
                <a:latin typeface="Menlo" panose="020B0609030804020204" pitchFamily="49" charset="0"/>
                <a:ea typeface="Menlo" panose="020B0609030804020204" pitchFamily="49" charset="0"/>
                <a:cs typeface="Menlo" panose="020B0609030804020204" pitchFamily="49" charset="0"/>
              </a:rPr>
              <a:t>() {</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    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unique</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std</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cout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&lt;&lt;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reused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&lt;&lt;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DD1144"/>
                </a:solidFill>
                <a:latin typeface="Menlo" panose="020B0609030804020204" pitchFamily="49" charset="0"/>
                <a:ea typeface="Menlo" panose="020B0609030804020204" pitchFamily="49" charset="0"/>
                <a:cs typeface="Menlo" panose="020B0609030804020204" pitchFamily="49" charset="0"/>
              </a:rPr>
              <a:t>" "</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&lt;&lt;</a:t>
            </a:r>
            <a:r>
              <a:rPr lang="en-US" sz="1800" dirty="0">
                <a:latin typeface="Menlo" panose="020B0609030804020204" pitchFamily="49" charset="0"/>
                <a:ea typeface="Menlo" panose="020B0609030804020204" pitchFamily="49" charset="0"/>
                <a:cs typeface="Menlo" panose="020B0609030804020204" pitchFamily="49" charset="0"/>
              </a:rPr>
              <a:t> </a:t>
            </a:r>
          </a:p>
          <a:p>
            <a:pPr marL="0" indent="0">
              <a:spcBef>
                <a:spcPts val="200"/>
              </a:spcBef>
              <a:buNone/>
            </a:pP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unique</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&lt;&lt;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std</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endl</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    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reused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new, local </a:t>
            </a:r>
          </a:p>
          <a:p>
            <a:pPr marL="0" indent="0">
              <a:spcBef>
                <a:spcPts val="2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object named reused hides</a:t>
            </a:r>
          </a:p>
          <a:p>
            <a:pPr marL="0" indent="0">
              <a:spcBef>
                <a:spcPts val="2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global reused</a:t>
            </a:r>
          </a:p>
          <a:p>
            <a:pPr marL="0" indent="0">
              <a:spcBef>
                <a:spcPts val="200"/>
              </a:spcBef>
              <a:buNone/>
            </a:pP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std</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cout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&lt;&lt;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reused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&lt;&lt;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DD1144"/>
                </a:solidFill>
                <a:latin typeface="Menlo" panose="020B0609030804020204" pitchFamily="49" charset="0"/>
                <a:ea typeface="Menlo" panose="020B0609030804020204" pitchFamily="49" charset="0"/>
                <a:cs typeface="Menlo" panose="020B0609030804020204" pitchFamily="49" charset="0"/>
              </a:rPr>
              <a:t>" "</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&lt;&lt;</a:t>
            </a:r>
            <a:r>
              <a:rPr lang="en-US" sz="1800" dirty="0">
                <a:latin typeface="Menlo" panose="020B0609030804020204" pitchFamily="49" charset="0"/>
                <a:ea typeface="Menlo" panose="020B0609030804020204" pitchFamily="49" charset="0"/>
                <a:cs typeface="Menlo" panose="020B0609030804020204" pitchFamily="49" charset="0"/>
              </a:rPr>
              <a:t> </a:t>
            </a:r>
          </a:p>
          <a:p>
            <a:pPr marL="0" indent="0">
              <a:spcBef>
                <a:spcPts val="200"/>
              </a:spcBef>
              <a:buNone/>
            </a:pP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unique</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&lt;&lt;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std</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endl</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 explicitly request global </a:t>
            </a:r>
          </a:p>
          <a:p>
            <a:pPr marL="0" indent="0">
              <a:spcBef>
                <a:spcPts val="2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reused:</a:t>
            </a:r>
          </a:p>
          <a:p>
            <a:pPr marL="0" indent="0">
              <a:spcBef>
                <a:spcPts val="200"/>
              </a:spcBef>
              <a:buNone/>
            </a:pP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std</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cout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&lt;&lt;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reused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&lt;&lt;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DD1144"/>
                </a:solidFill>
                <a:latin typeface="Menlo" panose="020B0609030804020204" pitchFamily="49" charset="0"/>
                <a:ea typeface="Menlo" panose="020B0609030804020204" pitchFamily="49" charset="0"/>
                <a:cs typeface="Menlo" panose="020B0609030804020204" pitchFamily="49" charset="0"/>
              </a:rPr>
              <a:t>" "</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&lt;&lt;</a:t>
            </a:r>
            <a:r>
              <a:rPr lang="en-US" sz="1800" dirty="0">
                <a:latin typeface="Menlo" panose="020B0609030804020204" pitchFamily="49" charset="0"/>
                <a:ea typeface="Menlo" panose="020B0609030804020204" pitchFamily="49" charset="0"/>
                <a:cs typeface="Menlo" panose="020B0609030804020204" pitchFamily="49" charset="0"/>
              </a:rPr>
              <a:t> </a:t>
            </a:r>
          </a:p>
          <a:p>
            <a:pPr marL="0" indent="0">
              <a:spcBef>
                <a:spcPts val="200"/>
              </a:spcBef>
              <a:buNone/>
            </a:pP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unique</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&lt;&lt;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std</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endl</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b="1" dirty="0">
                <a:latin typeface="Menlo" panose="020B0609030804020204" pitchFamily="49" charset="0"/>
                <a:ea typeface="Menlo" panose="020B0609030804020204" pitchFamily="49" charset="0"/>
                <a:cs typeface="Menlo" panose="020B0609030804020204" pitchFamily="49" charset="0"/>
              </a:rPr>
              <a:t>    return</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dirty="0">
                <a:latin typeface="Menlo" panose="020B0609030804020204" pitchFamily="49" charset="0"/>
                <a:ea typeface="Menlo" panose="020B0609030804020204" pitchFamily="49" charset="0"/>
                <a:cs typeface="Menlo" panose="020B0609030804020204" pitchFamily="49" charset="0"/>
              </a:rPr>
              <a:t>}</a:t>
            </a:r>
          </a:p>
        </p:txBody>
      </p:sp>
      <p:sp>
        <p:nvSpPr>
          <p:cNvPr id="5" name="Content Placeholder 4">
            <a:extLst>
              <a:ext uri="{FF2B5EF4-FFF2-40B4-BE49-F238E27FC236}">
                <a16:creationId xmlns:a16="http://schemas.microsoft.com/office/drawing/2014/main" id="{8B95E1E4-BFE3-A24D-975E-65D6DBDE005F}"/>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46363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88A1-EF5F-854F-8BD6-86953DA8ABEF}"/>
              </a:ext>
            </a:extLst>
          </p:cNvPr>
          <p:cNvSpPr>
            <a:spLocks noGrp="1"/>
          </p:cNvSpPr>
          <p:nvPr>
            <p:ph type="title"/>
          </p:nvPr>
        </p:nvSpPr>
        <p:spPr/>
        <p:txBody>
          <a:bodyPr/>
          <a:lstStyle/>
          <a:p>
            <a:r>
              <a:rPr lang="en-US" dirty="0"/>
              <a:t>2.3 Compound Types</a:t>
            </a:r>
          </a:p>
        </p:txBody>
      </p:sp>
      <p:sp>
        <p:nvSpPr>
          <p:cNvPr id="3" name="Content Placeholder 2">
            <a:extLst>
              <a:ext uri="{FF2B5EF4-FFF2-40B4-BE49-F238E27FC236}">
                <a16:creationId xmlns:a16="http://schemas.microsoft.com/office/drawing/2014/main" id="{DC0607F4-A955-6D4B-A531-E067E5F93AD9}"/>
              </a:ext>
            </a:extLst>
          </p:cNvPr>
          <p:cNvSpPr>
            <a:spLocks noGrp="1"/>
          </p:cNvSpPr>
          <p:nvPr>
            <p:ph sz="half" idx="1"/>
          </p:nvPr>
        </p:nvSpPr>
        <p:spPr/>
        <p:txBody>
          <a:bodyPr/>
          <a:lstStyle/>
          <a:p>
            <a:r>
              <a:rPr lang="en-US" dirty="0"/>
              <a:t>Confusing at first… but very important!</a:t>
            </a:r>
          </a:p>
          <a:p>
            <a:r>
              <a:rPr lang="en-US" dirty="0"/>
              <a:t>Are types defined in terms of other types.</a:t>
            </a:r>
          </a:p>
          <a:p>
            <a:pPr lvl="1"/>
            <a:r>
              <a:rPr lang="en-US" dirty="0"/>
              <a:t>References</a:t>
            </a:r>
          </a:p>
          <a:p>
            <a:pPr lvl="2"/>
            <a:r>
              <a:rPr lang="en-US" dirty="0"/>
              <a:t>A different name for an object</a:t>
            </a:r>
          </a:p>
          <a:p>
            <a:pPr lvl="1"/>
            <a:r>
              <a:rPr lang="en-US" dirty="0"/>
              <a:t>Pointers</a:t>
            </a:r>
          </a:p>
          <a:p>
            <a:pPr lvl="2"/>
            <a:r>
              <a:rPr lang="en-US" dirty="0"/>
              <a:t>Hold the address of an object</a:t>
            </a:r>
          </a:p>
          <a:p>
            <a:pPr lvl="2"/>
            <a:r>
              <a:rPr lang="en-US" dirty="0"/>
              <a:t>Can access object by looking at what’s stored at address</a:t>
            </a:r>
          </a:p>
        </p:txBody>
      </p:sp>
      <p:sp>
        <p:nvSpPr>
          <p:cNvPr id="4" name="Content Placeholder 3">
            <a:extLst>
              <a:ext uri="{FF2B5EF4-FFF2-40B4-BE49-F238E27FC236}">
                <a16:creationId xmlns:a16="http://schemas.microsoft.com/office/drawing/2014/main" id="{7C2EEFE4-66E0-8447-9B22-42EF7870F464}"/>
              </a:ext>
            </a:extLst>
          </p:cNvPr>
          <p:cNvSpPr>
            <a:spLocks noGrp="1"/>
          </p:cNvSpPr>
          <p:nvPr>
            <p:ph sz="half" idx="2"/>
          </p:nvPr>
        </p:nvSpPr>
        <p:spPr/>
        <p:txBody>
          <a:bodyPr/>
          <a:lstStyle/>
          <a:p>
            <a:r>
              <a:rPr lang="en-US" dirty="0"/>
              <a:t>Base type (i.e. `int`, `char`)</a:t>
            </a:r>
          </a:p>
          <a:p>
            <a:r>
              <a:rPr lang="en-US" dirty="0"/>
              <a:t>List of declarators</a:t>
            </a:r>
          </a:p>
          <a:p>
            <a:pPr lvl="1"/>
            <a:r>
              <a:rPr lang="en-US" dirty="0"/>
              <a:t>`&amp;` and `*` for references and pointers</a:t>
            </a:r>
          </a:p>
          <a:p>
            <a:pPr lvl="1"/>
            <a:r>
              <a:rPr lang="en-US" dirty="0"/>
              <a:t>variable names</a:t>
            </a:r>
          </a:p>
        </p:txBody>
      </p:sp>
      <p:sp>
        <p:nvSpPr>
          <p:cNvPr id="5" name="Content Placeholder 4">
            <a:extLst>
              <a:ext uri="{FF2B5EF4-FFF2-40B4-BE49-F238E27FC236}">
                <a16:creationId xmlns:a16="http://schemas.microsoft.com/office/drawing/2014/main" id="{3A980D57-2372-0F4E-8075-8A81E139532C}"/>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422889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CEB0A-5C6A-CE42-930B-38F686E5FFA2}"/>
              </a:ext>
            </a:extLst>
          </p:cNvPr>
          <p:cNvSpPr>
            <a:spLocks noGrp="1"/>
          </p:cNvSpPr>
          <p:nvPr>
            <p:ph type="title"/>
          </p:nvPr>
        </p:nvSpPr>
        <p:spPr/>
        <p:txBody>
          <a:bodyPr/>
          <a:lstStyle/>
          <a:p>
            <a:r>
              <a:rPr lang="en-US" dirty="0"/>
              <a:t>2.3.1 References</a:t>
            </a:r>
          </a:p>
        </p:txBody>
      </p:sp>
      <p:sp>
        <p:nvSpPr>
          <p:cNvPr id="3" name="Content Placeholder 2">
            <a:extLst>
              <a:ext uri="{FF2B5EF4-FFF2-40B4-BE49-F238E27FC236}">
                <a16:creationId xmlns:a16="http://schemas.microsoft.com/office/drawing/2014/main" id="{2C5EDC71-8A6A-F442-830A-108663C83944}"/>
              </a:ext>
            </a:extLst>
          </p:cNvPr>
          <p:cNvSpPr>
            <a:spLocks noGrp="1"/>
          </p:cNvSpPr>
          <p:nvPr>
            <p:ph sz="half" idx="1"/>
          </p:nvPr>
        </p:nvSpPr>
        <p:spPr>
          <a:xfrm>
            <a:off x="838201" y="1825625"/>
            <a:ext cx="5181600" cy="4351338"/>
          </a:xfrm>
        </p:spPr>
        <p:txBody>
          <a:bodyPr>
            <a:normAutofit lnSpcReduction="10000"/>
          </a:bodyPr>
          <a:lstStyle/>
          <a:p>
            <a:r>
              <a:rPr lang="en-US" dirty="0"/>
              <a:t>Reference type “refers to” another type.</a:t>
            </a:r>
          </a:p>
          <a:p>
            <a:pPr lvl="1"/>
            <a:r>
              <a:rPr lang="en-US" dirty="0"/>
              <a:t>use `&amp;` to specify </a:t>
            </a:r>
          </a:p>
          <a:p>
            <a:pPr lvl="1"/>
            <a:r>
              <a:rPr lang="en-US" dirty="0"/>
              <a:t>references are not objects</a:t>
            </a:r>
          </a:p>
          <a:p>
            <a:r>
              <a:rPr lang="en-US" dirty="0"/>
              <a:t>Bind reference to initializer</a:t>
            </a:r>
          </a:p>
          <a:p>
            <a:pPr lvl="1"/>
            <a:r>
              <a:rPr lang="en-US" dirty="0"/>
              <a:t>no way to rebind!</a:t>
            </a:r>
          </a:p>
          <a:p>
            <a:r>
              <a:rPr lang="en-US" dirty="0"/>
              <a:t>A reference is an alias</a:t>
            </a:r>
          </a:p>
          <a:p>
            <a:pPr lvl="1"/>
            <a:r>
              <a:rPr lang="en-US" dirty="0"/>
              <a:t>just another name for same object</a:t>
            </a:r>
          </a:p>
          <a:p>
            <a:pPr lvl="1"/>
            <a:r>
              <a:rPr lang="en-US" dirty="0"/>
              <a:t>operations on references</a:t>
            </a:r>
          </a:p>
          <a:p>
            <a:pPr lvl="2"/>
            <a:r>
              <a:rPr lang="en-US" dirty="0"/>
              <a:t>operate on the object the reference “refers to”</a:t>
            </a:r>
          </a:p>
        </p:txBody>
      </p:sp>
      <p:sp>
        <p:nvSpPr>
          <p:cNvPr id="4" name="Content Placeholder 3">
            <a:extLst>
              <a:ext uri="{FF2B5EF4-FFF2-40B4-BE49-F238E27FC236}">
                <a16:creationId xmlns:a16="http://schemas.microsoft.com/office/drawing/2014/main" id="{BD56BE1B-8B4B-A94C-9FAC-ACED211FE0DA}"/>
              </a:ext>
            </a:extLst>
          </p:cNvPr>
          <p:cNvSpPr>
            <a:spLocks noGrp="1"/>
          </p:cNvSpPr>
          <p:nvPr>
            <p:ph sz="half" idx="2"/>
          </p:nvPr>
        </p:nvSpPr>
        <p:spPr>
          <a:xfrm>
            <a:off x="6168528" y="2055813"/>
            <a:ext cx="5847202" cy="4351338"/>
          </a:xfrm>
        </p:spPr>
        <p:txBody>
          <a:bodyPr>
            <a:normAutofit/>
          </a:bodyPr>
          <a:lstStyle/>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ival</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1024</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&amp;</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refVal</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ival</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a:t>
            </a:r>
            <a:r>
              <a:rPr lang="en-US" sz="1800" i="1" dirty="0" err="1">
                <a:solidFill>
                  <a:srgbClr val="999988"/>
                </a:solidFill>
                <a:latin typeface="Menlo" panose="020B0609030804020204" pitchFamily="49" charset="0"/>
                <a:ea typeface="Menlo" panose="020B0609030804020204" pitchFamily="49" charset="0"/>
                <a:cs typeface="Menlo" panose="020B0609030804020204" pitchFamily="49" charset="0"/>
              </a:rPr>
              <a:t>refVal</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refers to </a:t>
            </a:r>
          </a:p>
          <a:p>
            <a:pPr marL="0" indent="0">
              <a:spcBef>
                <a:spcPts val="2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(is another name for) </a:t>
            </a:r>
            <a:r>
              <a:rPr lang="en-US" sz="1800" i="1" dirty="0" err="1">
                <a:solidFill>
                  <a:srgbClr val="999988"/>
                </a:solidFill>
                <a:latin typeface="Menlo" panose="020B0609030804020204" pitchFamily="49" charset="0"/>
                <a:ea typeface="Menlo" panose="020B0609030804020204" pitchFamily="49" charset="0"/>
                <a:cs typeface="Menlo" panose="020B0609030804020204" pitchFamily="49" charset="0"/>
              </a:rPr>
              <a:t>ival</a:t>
            </a:r>
            <a:endPar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&amp;</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refVal2</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error: a reference must </a:t>
            </a:r>
          </a:p>
          <a:p>
            <a:pPr marL="0" indent="0">
              <a:spcBef>
                <a:spcPts val="2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be initialized.</a:t>
            </a:r>
          </a:p>
          <a:p>
            <a:pPr marL="0" indent="0">
              <a:spcBef>
                <a:spcPts val="200"/>
              </a:spcBef>
              <a:buNone/>
            </a:pPr>
            <a:endPar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refVal</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2</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assigns 2 to </a:t>
            </a:r>
            <a:r>
              <a:rPr lang="en-US" sz="1800" i="1" dirty="0" err="1">
                <a:solidFill>
                  <a:srgbClr val="999988"/>
                </a:solidFill>
                <a:latin typeface="Menlo" panose="020B0609030804020204" pitchFamily="49" charset="0"/>
                <a:ea typeface="Menlo" panose="020B0609030804020204" pitchFamily="49" charset="0"/>
                <a:cs typeface="Menlo" panose="020B0609030804020204" pitchFamily="49" charset="0"/>
              </a:rPr>
              <a:t>ival</a:t>
            </a:r>
            <a:endPar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ii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refVal</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same as ii = </a:t>
            </a:r>
            <a:r>
              <a:rPr lang="en-US" sz="1800" i="1" dirty="0" err="1">
                <a:solidFill>
                  <a:srgbClr val="999988"/>
                </a:solidFill>
                <a:latin typeface="Menlo" panose="020B0609030804020204" pitchFamily="49" charset="0"/>
                <a:ea typeface="Menlo" panose="020B0609030804020204" pitchFamily="49" charset="0"/>
                <a:cs typeface="Menlo" panose="020B0609030804020204" pitchFamily="49" charset="0"/>
              </a:rPr>
              <a:t>ival</a:t>
            </a:r>
            <a:endPar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&amp;</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refVal3</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refVal</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binds refVal3 </a:t>
            </a:r>
          </a:p>
          <a:p>
            <a:pPr marL="0" indent="0">
              <a:spcBef>
                <a:spcPts val="2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to </a:t>
            </a:r>
            <a:r>
              <a:rPr lang="en-US" sz="1800" i="1" dirty="0" err="1">
                <a:solidFill>
                  <a:srgbClr val="999988"/>
                </a:solidFill>
                <a:latin typeface="Menlo" panose="020B0609030804020204" pitchFamily="49" charset="0"/>
                <a:ea typeface="Menlo" panose="020B0609030804020204" pitchFamily="49" charset="0"/>
                <a:cs typeface="Menlo" panose="020B0609030804020204" pitchFamily="49" charset="0"/>
              </a:rPr>
              <a:t>ival</a:t>
            </a:r>
            <a:endParaRPr lang="en-US" sz="1800" dirty="0">
              <a:latin typeface="Menlo" panose="020B0609030804020204" pitchFamily="49" charset="0"/>
              <a:ea typeface="Menlo" panose="020B0609030804020204" pitchFamily="49" charset="0"/>
              <a:cs typeface="Menlo" panose="020B0609030804020204" pitchFamily="49" charset="0"/>
            </a:endParaRPr>
          </a:p>
        </p:txBody>
      </p:sp>
      <p:sp>
        <p:nvSpPr>
          <p:cNvPr id="5" name="Content Placeholder 4">
            <a:extLst>
              <a:ext uri="{FF2B5EF4-FFF2-40B4-BE49-F238E27FC236}">
                <a16:creationId xmlns:a16="http://schemas.microsoft.com/office/drawing/2014/main" id="{BA61B9B2-33D8-AA44-9976-2BE16415C49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185631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F45B-A59C-D04F-A030-28DE1C8CEB35}"/>
              </a:ext>
            </a:extLst>
          </p:cNvPr>
          <p:cNvSpPr>
            <a:spLocks noGrp="1"/>
          </p:cNvSpPr>
          <p:nvPr>
            <p:ph type="title"/>
          </p:nvPr>
        </p:nvSpPr>
        <p:spPr/>
        <p:txBody>
          <a:bodyPr/>
          <a:lstStyle/>
          <a:p>
            <a:r>
              <a:rPr lang="en-US" dirty="0"/>
              <a:t>Reference Definitions</a:t>
            </a:r>
          </a:p>
        </p:txBody>
      </p:sp>
      <p:sp>
        <p:nvSpPr>
          <p:cNvPr id="3" name="Content Placeholder 2">
            <a:extLst>
              <a:ext uri="{FF2B5EF4-FFF2-40B4-BE49-F238E27FC236}">
                <a16:creationId xmlns:a16="http://schemas.microsoft.com/office/drawing/2014/main" id="{C5135712-2FD2-C442-BB61-C5E2AE18CB7F}"/>
              </a:ext>
            </a:extLst>
          </p:cNvPr>
          <p:cNvSpPr>
            <a:spLocks noGrp="1"/>
          </p:cNvSpPr>
          <p:nvPr>
            <p:ph sz="half" idx="1"/>
          </p:nvPr>
        </p:nvSpPr>
        <p:spPr/>
        <p:txBody>
          <a:bodyPr>
            <a:normAutofit/>
          </a:bodyPr>
          <a:lstStyle/>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1024</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i2</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2048</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&amp;</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r</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r2</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i2</a:t>
            </a:r>
            <a:r>
              <a:rPr lang="en-US" sz="1800" dirty="0">
                <a:latin typeface="Menlo" panose="020B0609030804020204" pitchFamily="49" charset="0"/>
                <a:ea typeface="Menlo" panose="020B0609030804020204" pitchFamily="49" charset="0"/>
                <a:cs typeface="Menlo" panose="020B0609030804020204" pitchFamily="49" charset="0"/>
              </a:rPr>
              <a:t>;</a:t>
            </a:r>
            <a:endPar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i3</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1024</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&amp;</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ri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i3</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&amp;</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r3</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i3</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&amp;</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r4</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i2</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endPar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&amp;</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refVal4</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10</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endParaRPr lang="en-US" sz="1800" dirty="0">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double</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dval</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3.14</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&amp;</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refVal5</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dval</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a:t>
            </a:r>
            <a:endParaRPr lang="en-US" sz="1800" dirty="0"/>
          </a:p>
        </p:txBody>
      </p:sp>
      <p:sp>
        <p:nvSpPr>
          <p:cNvPr id="4" name="Content Placeholder 3">
            <a:extLst>
              <a:ext uri="{FF2B5EF4-FFF2-40B4-BE49-F238E27FC236}">
                <a16:creationId xmlns:a16="http://schemas.microsoft.com/office/drawing/2014/main" id="{85C4963B-CAB9-6243-804A-F89A2E1332FE}"/>
              </a:ext>
            </a:extLst>
          </p:cNvPr>
          <p:cNvSpPr>
            <a:spLocks noGrp="1"/>
          </p:cNvSpPr>
          <p:nvPr>
            <p:ph sz="half" idx="2"/>
          </p:nvPr>
        </p:nvSpPr>
        <p:spPr>
          <a:xfrm>
            <a:off x="4389120" y="1825625"/>
            <a:ext cx="6964680" cy="4351338"/>
          </a:xfrm>
        </p:spPr>
        <p:txBody>
          <a:bodyPr>
            <a:normAutofit/>
          </a:bodyPr>
          <a:lstStyle/>
          <a:p>
            <a:pPr marL="0" indent="0">
              <a:spcBef>
                <a:spcPts val="200"/>
              </a:spcBef>
              <a:buNone/>
            </a:pPr>
            <a:r>
              <a:rPr lang="en-US" sz="1900" i="1" dirty="0">
                <a:solidFill>
                  <a:srgbClr val="999988"/>
                </a:solidFill>
                <a:latin typeface="Menlo" panose="020B0609030804020204" pitchFamily="49" charset="0"/>
                <a:ea typeface="Menlo" panose="020B0609030804020204" pitchFamily="49" charset="0"/>
                <a:cs typeface="Menlo" panose="020B0609030804020204" pitchFamily="49" charset="0"/>
              </a:rPr>
              <a:t>// </a:t>
            </a:r>
            <a:r>
              <a:rPr lang="en-US" sz="1900" i="1" dirty="0" err="1">
                <a:solidFill>
                  <a:srgbClr val="999988"/>
                </a:solidFill>
                <a:latin typeface="Menlo" panose="020B0609030804020204" pitchFamily="49" charset="0"/>
                <a:ea typeface="Menlo" panose="020B0609030804020204" pitchFamily="49" charset="0"/>
                <a:cs typeface="Menlo" panose="020B0609030804020204" pitchFamily="49" charset="0"/>
              </a:rPr>
              <a:t>i</a:t>
            </a:r>
            <a:r>
              <a:rPr lang="en-US" sz="1900" i="1" dirty="0">
                <a:solidFill>
                  <a:srgbClr val="999988"/>
                </a:solidFill>
                <a:latin typeface="Menlo" panose="020B0609030804020204" pitchFamily="49" charset="0"/>
                <a:ea typeface="Menlo" panose="020B0609030804020204" pitchFamily="49" charset="0"/>
                <a:cs typeface="Menlo" panose="020B0609030804020204" pitchFamily="49" charset="0"/>
              </a:rPr>
              <a:t> and i2 are both </a:t>
            </a:r>
            <a:r>
              <a:rPr lang="en-US" sz="1900" i="1" dirty="0" err="1">
                <a:solidFill>
                  <a:srgbClr val="999988"/>
                </a:solidFill>
                <a:latin typeface="Menlo" panose="020B0609030804020204" pitchFamily="49" charset="0"/>
                <a:ea typeface="Menlo" panose="020B0609030804020204" pitchFamily="49" charset="0"/>
                <a:cs typeface="Menlo" panose="020B0609030804020204" pitchFamily="49" charset="0"/>
              </a:rPr>
              <a:t>ints</a:t>
            </a:r>
            <a:endParaRPr lang="en-US" sz="19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1900" i="1" dirty="0">
                <a:solidFill>
                  <a:srgbClr val="999988"/>
                </a:solidFill>
                <a:latin typeface="Menlo" panose="020B0609030804020204" pitchFamily="49" charset="0"/>
                <a:ea typeface="Menlo" panose="020B0609030804020204" pitchFamily="49" charset="0"/>
                <a:cs typeface="Menlo" panose="020B0609030804020204" pitchFamily="49" charset="0"/>
              </a:rPr>
              <a:t>// r is a reference bound to </a:t>
            </a:r>
            <a:r>
              <a:rPr lang="en-US" sz="1900" i="1" dirty="0" err="1">
                <a:solidFill>
                  <a:srgbClr val="999988"/>
                </a:solidFill>
                <a:latin typeface="Menlo" panose="020B0609030804020204" pitchFamily="49" charset="0"/>
                <a:ea typeface="Menlo" panose="020B0609030804020204" pitchFamily="49" charset="0"/>
                <a:cs typeface="Menlo" panose="020B0609030804020204" pitchFamily="49" charset="0"/>
              </a:rPr>
              <a:t>i</a:t>
            </a:r>
            <a:r>
              <a:rPr lang="en-US" sz="1900" i="1" dirty="0">
                <a:solidFill>
                  <a:srgbClr val="999988"/>
                </a:solidFill>
                <a:latin typeface="Menlo" panose="020B0609030804020204" pitchFamily="49" charset="0"/>
                <a:ea typeface="Menlo" panose="020B0609030804020204" pitchFamily="49" charset="0"/>
                <a:cs typeface="Menlo" panose="020B0609030804020204" pitchFamily="49" charset="0"/>
              </a:rPr>
              <a:t>; r2 is an int.</a:t>
            </a:r>
          </a:p>
          <a:p>
            <a:pPr marL="0" indent="0">
              <a:spcBef>
                <a:spcPts val="200"/>
              </a:spcBef>
              <a:buNone/>
            </a:pPr>
            <a:r>
              <a:rPr lang="en-US" sz="1900" i="1" dirty="0">
                <a:solidFill>
                  <a:srgbClr val="999988"/>
                </a:solidFill>
                <a:latin typeface="Menlo" panose="020B0609030804020204" pitchFamily="49" charset="0"/>
                <a:ea typeface="Menlo" panose="020B0609030804020204" pitchFamily="49" charset="0"/>
                <a:cs typeface="Menlo" panose="020B0609030804020204" pitchFamily="49" charset="0"/>
              </a:rPr>
              <a:t>// i3 is an int, </a:t>
            </a:r>
            <a:r>
              <a:rPr lang="en-US" sz="1900" i="1" dirty="0" err="1">
                <a:solidFill>
                  <a:srgbClr val="999988"/>
                </a:solidFill>
                <a:latin typeface="Menlo" panose="020B0609030804020204" pitchFamily="49" charset="0"/>
                <a:ea typeface="Menlo" panose="020B0609030804020204" pitchFamily="49" charset="0"/>
                <a:cs typeface="Menlo" panose="020B0609030804020204" pitchFamily="49" charset="0"/>
              </a:rPr>
              <a:t>ri</a:t>
            </a:r>
            <a:r>
              <a:rPr lang="en-US" sz="1900" i="1" dirty="0">
                <a:solidFill>
                  <a:srgbClr val="999988"/>
                </a:solidFill>
                <a:latin typeface="Menlo" panose="020B0609030804020204" pitchFamily="49" charset="0"/>
                <a:ea typeface="Menlo" panose="020B0609030804020204" pitchFamily="49" charset="0"/>
                <a:cs typeface="Menlo" panose="020B0609030804020204" pitchFamily="49" charset="0"/>
              </a:rPr>
              <a:t> is a reference bound to i3</a:t>
            </a:r>
          </a:p>
          <a:p>
            <a:pPr marL="0" indent="0">
              <a:spcBef>
                <a:spcPts val="200"/>
              </a:spcBef>
              <a:buNone/>
            </a:pPr>
            <a:r>
              <a:rPr lang="en-US" sz="1900" i="1" dirty="0">
                <a:solidFill>
                  <a:srgbClr val="999988"/>
                </a:solidFill>
                <a:latin typeface="Menlo" panose="020B0609030804020204" pitchFamily="49" charset="0"/>
                <a:ea typeface="Menlo" panose="020B0609030804020204" pitchFamily="49" charset="0"/>
                <a:cs typeface="Menlo" panose="020B0609030804020204" pitchFamily="49" charset="0"/>
              </a:rPr>
              <a:t>// both r3 and r4 are references.</a:t>
            </a:r>
          </a:p>
          <a:p>
            <a:pPr marL="0" indent="0">
              <a:spcBef>
                <a:spcPts val="200"/>
              </a:spcBef>
              <a:buNone/>
            </a:pPr>
            <a:endParaRPr lang="en-US" sz="19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1900" i="1" dirty="0">
                <a:solidFill>
                  <a:srgbClr val="999988"/>
                </a:solidFill>
                <a:latin typeface="Menlo" panose="020B0609030804020204" pitchFamily="49" charset="0"/>
                <a:ea typeface="Menlo" panose="020B0609030804020204" pitchFamily="49" charset="0"/>
                <a:cs typeface="Menlo" panose="020B0609030804020204" pitchFamily="49" charset="0"/>
              </a:rPr>
              <a:t>// error: initializer must be an object</a:t>
            </a:r>
          </a:p>
          <a:p>
            <a:pPr marL="0" indent="0">
              <a:spcBef>
                <a:spcPts val="200"/>
              </a:spcBef>
              <a:buNone/>
            </a:pPr>
            <a:endParaRPr lang="en-US" sz="19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1900" i="1" dirty="0">
                <a:solidFill>
                  <a:srgbClr val="999988"/>
                </a:solidFill>
                <a:latin typeface="Menlo" panose="020B0609030804020204" pitchFamily="49" charset="0"/>
                <a:ea typeface="Menlo" panose="020B0609030804020204" pitchFamily="49" charset="0"/>
                <a:cs typeface="Menlo" panose="020B0609030804020204" pitchFamily="49" charset="0"/>
              </a:rPr>
              <a:t>// error: initializer must be an int object</a:t>
            </a:r>
            <a:endParaRPr lang="en-US" sz="1900" dirty="0">
              <a:latin typeface="Menlo" panose="020B0609030804020204" pitchFamily="49" charset="0"/>
              <a:ea typeface="Menlo" panose="020B0609030804020204" pitchFamily="49" charset="0"/>
              <a:cs typeface="Menlo" panose="020B0609030804020204" pitchFamily="49" charset="0"/>
            </a:endParaRPr>
          </a:p>
          <a:p>
            <a:endParaRPr lang="en-US" dirty="0"/>
          </a:p>
        </p:txBody>
      </p:sp>
      <p:sp>
        <p:nvSpPr>
          <p:cNvPr id="5" name="Content Placeholder 4">
            <a:extLst>
              <a:ext uri="{FF2B5EF4-FFF2-40B4-BE49-F238E27FC236}">
                <a16:creationId xmlns:a16="http://schemas.microsoft.com/office/drawing/2014/main" id="{FC5E3171-FC18-AE42-B9C6-BDB2A05E5F76}"/>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184044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F5A3-9A1A-0A47-BE4B-19867A94CC63}"/>
              </a:ext>
            </a:extLst>
          </p:cNvPr>
          <p:cNvSpPr>
            <a:spLocks noGrp="1"/>
          </p:cNvSpPr>
          <p:nvPr>
            <p:ph type="title"/>
          </p:nvPr>
        </p:nvSpPr>
        <p:spPr/>
        <p:txBody>
          <a:bodyPr/>
          <a:lstStyle/>
          <a:p>
            <a:r>
              <a:rPr lang="en-US" dirty="0"/>
              <a:t>Today We’ll Cover:</a:t>
            </a:r>
          </a:p>
        </p:txBody>
      </p:sp>
      <p:sp>
        <p:nvSpPr>
          <p:cNvPr id="3" name="Content Placeholder 2">
            <a:extLst>
              <a:ext uri="{FF2B5EF4-FFF2-40B4-BE49-F238E27FC236}">
                <a16:creationId xmlns:a16="http://schemas.microsoft.com/office/drawing/2014/main" id="{D66C3C38-F5B6-7149-BF60-94426C0EBD7C}"/>
              </a:ext>
            </a:extLst>
          </p:cNvPr>
          <p:cNvSpPr>
            <a:spLocks noGrp="1"/>
          </p:cNvSpPr>
          <p:nvPr>
            <p:ph sz="half" idx="1"/>
          </p:nvPr>
        </p:nvSpPr>
        <p:spPr/>
        <p:txBody>
          <a:bodyPr/>
          <a:lstStyle/>
          <a:p>
            <a:r>
              <a:rPr lang="en-US" dirty="0"/>
              <a:t>Types</a:t>
            </a:r>
          </a:p>
          <a:p>
            <a:pPr lvl="1"/>
            <a:r>
              <a:rPr lang="en-US" dirty="0"/>
              <a:t>tell us what data mean</a:t>
            </a:r>
          </a:p>
          <a:p>
            <a:pPr lvl="2"/>
            <a:r>
              <a:rPr lang="en-US" dirty="0"/>
              <a:t>are </a:t>
            </a:r>
            <a:r>
              <a:rPr lang="en-US" dirty="0" err="1"/>
              <a:t>i</a:t>
            </a:r>
            <a:r>
              <a:rPr lang="en-US" dirty="0"/>
              <a:t> and j `int`s? `</a:t>
            </a:r>
            <a:r>
              <a:rPr lang="en-US" dirty="0" err="1"/>
              <a:t>Sales_item`s</a:t>
            </a:r>
            <a:r>
              <a:rPr lang="en-US" dirty="0"/>
              <a:t>?</a:t>
            </a:r>
          </a:p>
          <a:p>
            <a:pPr lvl="1"/>
            <a:r>
              <a:rPr lang="en-US" dirty="0"/>
              <a:t>what operations we can perform</a:t>
            </a:r>
          </a:p>
          <a:p>
            <a:pPr lvl="2"/>
            <a:r>
              <a:rPr lang="en-US" dirty="0"/>
              <a:t>what does it mean to add </a:t>
            </a:r>
            <a:r>
              <a:rPr lang="en-US" dirty="0" err="1"/>
              <a:t>i</a:t>
            </a:r>
            <a:r>
              <a:rPr lang="en-US" dirty="0"/>
              <a:t> and j?</a:t>
            </a:r>
          </a:p>
          <a:p>
            <a:r>
              <a:rPr lang="en-US" dirty="0"/>
              <a:t>Variables</a:t>
            </a:r>
          </a:p>
          <a:p>
            <a:pPr lvl="1"/>
            <a:r>
              <a:rPr lang="en-US" dirty="0"/>
              <a:t>named storage of a certain type</a:t>
            </a:r>
          </a:p>
          <a:p>
            <a:r>
              <a:rPr lang="en-US" dirty="0"/>
              <a:t>Compound Types</a:t>
            </a:r>
          </a:p>
          <a:p>
            <a:pPr lvl="1"/>
            <a:r>
              <a:rPr lang="en-US" dirty="0"/>
              <a:t>references and pointers</a:t>
            </a:r>
          </a:p>
        </p:txBody>
      </p:sp>
      <p:sp>
        <p:nvSpPr>
          <p:cNvPr id="4" name="Content Placeholder 3">
            <a:extLst>
              <a:ext uri="{FF2B5EF4-FFF2-40B4-BE49-F238E27FC236}">
                <a16:creationId xmlns:a16="http://schemas.microsoft.com/office/drawing/2014/main" id="{8DA0A224-66FB-9943-8CEE-BAEC9907476A}"/>
              </a:ext>
            </a:extLst>
          </p:cNvPr>
          <p:cNvSpPr>
            <a:spLocks noGrp="1"/>
          </p:cNvSpPr>
          <p:nvPr>
            <p:ph sz="half" idx="2"/>
          </p:nvPr>
        </p:nvSpPr>
        <p:spPr>
          <a:xfrm>
            <a:off x="6315419" y="2209609"/>
            <a:ext cx="5181600" cy="4351338"/>
          </a:xfrm>
        </p:spPr>
        <p:txBody>
          <a:bodyPr>
            <a:normAutofit/>
          </a:bodyPr>
          <a:lstStyle/>
          <a:p>
            <a:pPr marL="0" indent="0">
              <a:buNone/>
            </a:pP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j</a:t>
            </a:r>
            <a:r>
              <a:rPr lang="en-US" sz="1800" dirty="0">
                <a:latin typeface="Menlo" panose="020B0609030804020204" pitchFamily="49" charset="0"/>
                <a:ea typeface="Menlo" panose="020B0609030804020204" pitchFamily="49" charset="0"/>
                <a:cs typeface="Menlo" panose="020B0609030804020204" pitchFamily="49" charset="0"/>
              </a:rPr>
              <a:t>;</a:t>
            </a:r>
          </a:p>
        </p:txBody>
      </p:sp>
      <p:sp>
        <p:nvSpPr>
          <p:cNvPr id="5" name="Content Placeholder 4">
            <a:extLst>
              <a:ext uri="{FF2B5EF4-FFF2-40B4-BE49-F238E27FC236}">
                <a16:creationId xmlns:a16="http://schemas.microsoft.com/office/drawing/2014/main" id="{E8588ADF-5953-B644-BDF5-2AD6E6D3F116}"/>
              </a:ext>
            </a:extLst>
          </p:cNvPr>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396355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EDADB-65A1-8F46-AED1-41E15E6AEBCE}"/>
              </a:ext>
            </a:extLst>
          </p:cNvPr>
          <p:cNvSpPr>
            <a:spLocks noGrp="1"/>
          </p:cNvSpPr>
          <p:nvPr>
            <p:ph type="title"/>
          </p:nvPr>
        </p:nvSpPr>
        <p:spPr/>
        <p:txBody>
          <a:bodyPr/>
          <a:lstStyle/>
          <a:p>
            <a:r>
              <a:rPr lang="en-US" dirty="0"/>
              <a:t>2.3.2 Pointers</a:t>
            </a:r>
          </a:p>
        </p:txBody>
      </p:sp>
      <p:sp>
        <p:nvSpPr>
          <p:cNvPr id="3" name="Content Placeholder 2">
            <a:extLst>
              <a:ext uri="{FF2B5EF4-FFF2-40B4-BE49-F238E27FC236}">
                <a16:creationId xmlns:a16="http://schemas.microsoft.com/office/drawing/2014/main" id="{94F46850-1956-9341-81FF-CEBBACA56A31}"/>
              </a:ext>
            </a:extLst>
          </p:cNvPr>
          <p:cNvSpPr>
            <a:spLocks noGrp="1"/>
          </p:cNvSpPr>
          <p:nvPr>
            <p:ph sz="half" idx="1"/>
          </p:nvPr>
        </p:nvSpPr>
        <p:spPr/>
        <p:txBody>
          <a:bodyPr>
            <a:normAutofit/>
          </a:bodyPr>
          <a:lstStyle/>
          <a:p>
            <a:r>
              <a:rPr lang="en-US" dirty="0"/>
              <a:t>“Points to” another type</a:t>
            </a:r>
          </a:p>
          <a:p>
            <a:pPr lvl="1"/>
            <a:r>
              <a:rPr lang="en-US" dirty="0"/>
              <a:t>use `*` to specify</a:t>
            </a:r>
          </a:p>
          <a:p>
            <a:pPr lvl="1"/>
            <a:r>
              <a:rPr lang="en-US" dirty="0"/>
              <a:t>are objects in their own right</a:t>
            </a:r>
          </a:p>
          <a:p>
            <a:pPr lvl="2"/>
            <a:r>
              <a:rPr lang="en-US" dirty="0"/>
              <a:t>can assign, copy, don’t have to initialize</a:t>
            </a:r>
          </a:p>
          <a:p>
            <a:r>
              <a:rPr lang="en-US" dirty="0"/>
              <a:t>Hold “address of” an object</a:t>
            </a:r>
          </a:p>
          <a:p>
            <a:pPr lvl="1"/>
            <a:r>
              <a:rPr lang="en-US" dirty="0"/>
              <a:t>use address of (`&amp;`) operator</a:t>
            </a:r>
          </a:p>
          <a:p>
            <a:pPr lvl="1"/>
            <a:r>
              <a:rPr lang="en-US" dirty="0"/>
              <a:t>types must match</a:t>
            </a:r>
          </a:p>
        </p:txBody>
      </p:sp>
      <p:sp>
        <p:nvSpPr>
          <p:cNvPr id="4" name="Content Placeholder 3">
            <a:extLst>
              <a:ext uri="{FF2B5EF4-FFF2-40B4-BE49-F238E27FC236}">
                <a16:creationId xmlns:a16="http://schemas.microsoft.com/office/drawing/2014/main" id="{21066BF3-B9E1-6545-A88A-59D274A6B9AA}"/>
              </a:ext>
            </a:extLst>
          </p:cNvPr>
          <p:cNvSpPr>
            <a:spLocks noGrp="1"/>
          </p:cNvSpPr>
          <p:nvPr>
            <p:ph sz="half" idx="2"/>
          </p:nvPr>
        </p:nvSpPr>
        <p:spPr/>
        <p:txBody>
          <a:bodyPr>
            <a:normAutofit fontScale="92500" lnSpcReduction="10000"/>
          </a:bodyPr>
          <a:lstStyle/>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ip1</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ip2</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both ip1 and ip2 </a:t>
            </a:r>
          </a:p>
          <a:p>
            <a:pPr marL="0" indent="0">
              <a:spcBef>
                <a:spcPts val="2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are pointers to int</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double</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dp</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dp2</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dp2 is a pointer </a:t>
            </a:r>
          </a:p>
          <a:p>
            <a:pPr marL="0" indent="0">
              <a:spcBef>
                <a:spcPts val="2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to double; </a:t>
            </a:r>
            <a:r>
              <a:rPr lang="en-US" sz="1800" i="1" dirty="0" err="1">
                <a:solidFill>
                  <a:srgbClr val="999988"/>
                </a:solidFill>
                <a:latin typeface="Menlo" panose="020B0609030804020204" pitchFamily="49" charset="0"/>
                <a:ea typeface="Menlo" panose="020B0609030804020204" pitchFamily="49" charset="0"/>
                <a:cs typeface="Menlo" panose="020B0609030804020204" pitchFamily="49" charset="0"/>
              </a:rPr>
              <a:t>dp</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is a double</a:t>
            </a:r>
          </a:p>
          <a:p>
            <a:pPr marL="0" indent="0">
              <a:spcBef>
                <a:spcPts val="200"/>
              </a:spcBef>
              <a:buNone/>
            </a:pPr>
            <a:endPar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ival</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42</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&amp;</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ival</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p holds the address </a:t>
            </a:r>
          </a:p>
          <a:p>
            <a:pPr marL="0" indent="0">
              <a:spcBef>
                <a:spcPts val="2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of </a:t>
            </a:r>
            <a:r>
              <a:rPr lang="en-US" sz="1800" i="1" dirty="0" err="1">
                <a:solidFill>
                  <a:srgbClr val="999988"/>
                </a:solidFill>
                <a:latin typeface="Menlo" panose="020B0609030804020204" pitchFamily="49" charset="0"/>
                <a:ea typeface="Menlo" panose="020B0609030804020204" pitchFamily="49" charset="0"/>
                <a:cs typeface="Menlo" panose="020B0609030804020204" pitchFamily="49" charset="0"/>
              </a:rPr>
              <a:t>ival</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p is a pointer to </a:t>
            </a:r>
            <a:r>
              <a:rPr lang="en-US" sz="1800" i="1" dirty="0" err="1">
                <a:solidFill>
                  <a:srgbClr val="999988"/>
                </a:solidFill>
                <a:latin typeface="Menlo" panose="020B0609030804020204" pitchFamily="49" charset="0"/>
                <a:ea typeface="Menlo" panose="020B0609030804020204" pitchFamily="49" charset="0"/>
                <a:cs typeface="Menlo" panose="020B0609030804020204" pitchFamily="49" charset="0"/>
              </a:rPr>
              <a:t>ival</a:t>
            </a:r>
            <a:endPar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endPar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double</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dval</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double</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&amp;</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dval</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double</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pd2</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pd</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endPar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error: types of pi </a:t>
            </a:r>
          </a:p>
          <a:p>
            <a:pPr marL="0" indent="0">
              <a:spcBef>
                <a:spcPts val="2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and pd differ</a:t>
            </a:r>
          </a:p>
          <a:p>
            <a:pPr marL="0" indent="0">
              <a:spcBef>
                <a:spcPts val="200"/>
              </a:spcBef>
              <a:buNone/>
            </a:pP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&amp;</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dval</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error: assigning the </a:t>
            </a:r>
          </a:p>
          <a:p>
            <a:pPr marL="0" indent="0">
              <a:spcBef>
                <a:spcPts val="2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address of a double to a pointer </a:t>
            </a:r>
          </a:p>
          <a:p>
            <a:pPr marL="0" indent="0">
              <a:spcBef>
                <a:spcPts val="2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to int</a:t>
            </a:r>
          </a:p>
        </p:txBody>
      </p:sp>
      <p:sp>
        <p:nvSpPr>
          <p:cNvPr id="5" name="Content Placeholder 4">
            <a:extLst>
              <a:ext uri="{FF2B5EF4-FFF2-40B4-BE49-F238E27FC236}">
                <a16:creationId xmlns:a16="http://schemas.microsoft.com/office/drawing/2014/main" id="{4CC156F2-7B64-6548-8C2D-52B2BCE40891}"/>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74776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5" end="1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16" end="1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4C05-817F-EF41-9A2E-CF3EC8CEC21E}"/>
              </a:ext>
            </a:extLst>
          </p:cNvPr>
          <p:cNvSpPr>
            <a:spLocks noGrp="1"/>
          </p:cNvSpPr>
          <p:nvPr>
            <p:ph type="title"/>
          </p:nvPr>
        </p:nvSpPr>
        <p:spPr/>
        <p:txBody>
          <a:bodyPr/>
          <a:lstStyle/>
          <a:p>
            <a:r>
              <a:rPr lang="en-US" dirty="0"/>
              <a:t>Using a Pointer to Access</a:t>
            </a:r>
            <a:br>
              <a:rPr lang="en-US" dirty="0"/>
            </a:br>
            <a:r>
              <a:rPr lang="en-US" dirty="0"/>
              <a:t> an Object</a:t>
            </a:r>
          </a:p>
        </p:txBody>
      </p:sp>
      <p:sp>
        <p:nvSpPr>
          <p:cNvPr id="3" name="Content Placeholder 2">
            <a:extLst>
              <a:ext uri="{FF2B5EF4-FFF2-40B4-BE49-F238E27FC236}">
                <a16:creationId xmlns:a16="http://schemas.microsoft.com/office/drawing/2014/main" id="{5118CFC6-FC47-314A-900C-A2A48DA8F494}"/>
              </a:ext>
            </a:extLst>
          </p:cNvPr>
          <p:cNvSpPr>
            <a:spLocks noGrp="1"/>
          </p:cNvSpPr>
          <p:nvPr>
            <p:ph sz="half" idx="1"/>
          </p:nvPr>
        </p:nvSpPr>
        <p:spPr>
          <a:xfrm>
            <a:off x="838200" y="1825625"/>
            <a:ext cx="11181202" cy="4351338"/>
          </a:xfrm>
        </p:spPr>
        <p:txBody>
          <a:bodyPr>
            <a:normAutofit fontScale="85000" lnSpcReduction="20000"/>
          </a:bodyPr>
          <a:lstStyle/>
          <a:p>
            <a:r>
              <a:rPr lang="en-US" dirty="0"/>
              <a:t>Use </a:t>
            </a:r>
            <a:r>
              <a:rPr lang="en-US" b="1" dirty="0"/>
              <a:t>dereference operator</a:t>
            </a:r>
            <a:r>
              <a:rPr lang="en-US" dirty="0"/>
              <a:t> (`*`)</a:t>
            </a:r>
            <a:endParaRPr lang="en-US" b="1" dirty="0"/>
          </a:p>
          <a:p>
            <a:r>
              <a:rPr lang="en-US" dirty="0"/>
              <a:t>Confusing, but &amp; and * have different meanings depending on context</a:t>
            </a:r>
          </a:p>
          <a:p>
            <a:endParaRPr lang="en-US" dirty="0"/>
          </a:p>
          <a:p>
            <a:pPr marL="0" indent="0">
              <a:spcBef>
                <a:spcPts val="200"/>
              </a:spcBef>
              <a:buNone/>
            </a:pPr>
            <a:r>
              <a:rPr lang="en-US" sz="21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dirty="0" err="1">
                <a:solidFill>
                  <a:srgbClr val="333333"/>
                </a:solidFill>
                <a:latin typeface="Menlo" panose="020B0609030804020204" pitchFamily="49" charset="0"/>
                <a:ea typeface="Menlo" panose="020B0609030804020204" pitchFamily="49" charset="0"/>
                <a:cs typeface="Menlo" panose="020B0609030804020204" pitchFamily="49" charset="0"/>
              </a:rPr>
              <a:t>ival</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b="1" dirty="0">
                <a:latin typeface="Menlo" panose="020B0609030804020204" pitchFamily="49" charset="0"/>
                <a:ea typeface="Menlo" panose="020B0609030804020204" pitchFamily="49" charset="0"/>
                <a:cs typeface="Menlo" panose="020B0609030804020204" pitchFamily="49" charset="0"/>
              </a:rPr>
              <a:t>=</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dirty="0">
                <a:solidFill>
                  <a:srgbClr val="009999"/>
                </a:solidFill>
                <a:latin typeface="Menlo" panose="020B0609030804020204" pitchFamily="49" charset="0"/>
                <a:ea typeface="Menlo" panose="020B0609030804020204" pitchFamily="49" charset="0"/>
                <a:cs typeface="Menlo" panose="020B0609030804020204" pitchFamily="49" charset="0"/>
              </a:rPr>
              <a:t>42</a:t>
            </a:r>
            <a:r>
              <a:rPr lang="en-US" sz="21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21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b="1" dirty="0">
                <a:latin typeface="Menlo" panose="020B0609030804020204" pitchFamily="49" charset="0"/>
                <a:ea typeface="Menlo" panose="020B0609030804020204" pitchFamily="49" charset="0"/>
                <a:cs typeface="Menlo" panose="020B0609030804020204" pitchFamily="49" charset="0"/>
              </a:rPr>
              <a:t>*</a:t>
            </a:r>
            <a:r>
              <a:rPr lang="en-US" sz="2100" dirty="0">
                <a:solidFill>
                  <a:srgbClr val="333333"/>
                </a:solidFill>
                <a:latin typeface="Menlo" panose="020B0609030804020204" pitchFamily="49" charset="0"/>
                <a:ea typeface="Menlo" panose="020B0609030804020204" pitchFamily="49" charset="0"/>
                <a:cs typeface="Menlo" panose="020B0609030804020204" pitchFamily="49" charset="0"/>
              </a:rPr>
              <a:t>p</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b="1" dirty="0">
                <a:latin typeface="Menlo" panose="020B0609030804020204" pitchFamily="49" charset="0"/>
                <a:ea typeface="Menlo" panose="020B0609030804020204" pitchFamily="49" charset="0"/>
                <a:cs typeface="Menlo" panose="020B0609030804020204" pitchFamily="49" charset="0"/>
              </a:rPr>
              <a:t>=</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b="1" dirty="0">
                <a:latin typeface="Menlo" panose="020B0609030804020204" pitchFamily="49" charset="0"/>
                <a:ea typeface="Menlo" panose="020B0609030804020204" pitchFamily="49" charset="0"/>
                <a:cs typeface="Menlo" panose="020B0609030804020204" pitchFamily="49" charset="0"/>
              </a:rPr>
              <a:t>&amp;</a:t>
            </a:r>
            <a:r>
              <a:rPr lang="en-US" sz="2100" dirty="0" err="1">
                <a:solidFill>
                  <a:srgbClr val="333333"/>
                </a:solidFill>
                <a:latin typeface="Menlo" panose="020B0609030804020204" pitchFamily="49" charset="0"/>
                <a:ea typeface="Menlo" panose="020B0609030804020204" pitchFamily="49" charset="0"/>
                <a:cs typeface="Menlo" panose="020B0609030804020204" pitchFamily="49" charset="0"/>
              </a:rPr>
              <a:t>ival</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i="1" dirty="0">
                <a:solidFill>
                  <a:srgbClr val="999988"/>
                </a:solidFill>
                <a:latin typeface="Menlo" panose="020B0609030804020204" pitchFamily="49" charset="0"/>
                <a:ea typeface="Menlo" panose="020B0609030804020204" pitchFamily="49" charset="0"/>
                <a:cs typeface="Menlo" panose="020B0609030804020204" pitchFamily="49" charset="0"/>
              </a:rPr>
              <a:t>// p is a pointer to </a:t>
            </a:r>
            <a:r>
              <a:rPr lang="en-US" sz="2100" i="1" dirty="0" err="1">
                <a:solidFill>
                  <a:srgbClr val="999988"/>
                </a:solidFill>
                <a:latin typeface="Menlo" panose="020B0609030804020204" pitchFamily="49" charset="0"/>
                <a:ea typeface="Menlo" panose="020B0609030804020204" pitchFamily="49" charset="0"/>
                <a:cs typeface="Menlo" panose="020B0609030804020204" pitchFamily="49" charset="0"/>
              </a:rPr>
              <a:t>ival</a:t>
            </a:r>
            <a:endParaRPr lang="en-US" sz="21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2100" dirty="0" err="1">
                <a:solidFill>
                  <a:srgbClr val="333333"/>
                </a:solidFill>
                <a:latin typeface="Menlo" panose="020B0609030804020204" pitchFamily="49" charset="0"/>
                <a:ea typeface="Menlo" panose="020B0609030804020204" pitchFamily="49" charset="0"/>
                <a:cs typeface="Menlo" panose="020B0609030804020204" pitchFamily="49" charset="0"/>
              </a:rPr>
              <a:t>cout</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b="1" dirty="0">
                <a:latin typeface="Menlo" panose="020B0609030804020204" pitchFamily="49" charset="0"/>
                <a:ea typeface="Menlo" panose="020B0609030804020204" pitchFamily="49" charset="0"/>
                <a:cs typeface="Menlo" panose="020B0609030804020204" pitchFamily="49" charset="0"/>
              </a:rPr>
              <a:t>&lt;&lt;</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b="1" dirty="0">
                <a:latin typeface="Menlo" panose="020B0609030804020204" pitchFamily="49" charset="0"/>
                <a:ea typeface="Menlo" panose="020B0609030804020204" pitchFamily="49" charset="0"/>
                <a:cs typeface="Menlo" panose="020B0609030804020204" pitchFamily="49" charset="0"/>
              </a:rPr>
              <a:t>*</a:t>
            </a:r>
            <a:r>
              <a:rPr lang="en-US" sz="2100" dirty="0">
                <a:solidFill>
                  <a:srgbClr val="333333"/>
                </a:solidFill>
                <a:latin typeface="Menlo" panose="020B0609030804020204" pitchFamily="49" charset="0"/>
                <a:ea typeface="Menlo" panose="020B0609030804020204" pitchFamily="49" charset="0"/>
                <a:cs typeface="Menlo" panose="020B0609030804020204" pitchFamily="49" charset="0"/>
              </a:rPr>
              <a:t>p</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i="1" dirty="0">
                <a:solidFill>
                  <a:srgbClr val="999988"/>
                </a:solidFill>
                <a:latin typeface="Menlo" panose="020B0609030804020204" pitchFamily="49" charset="0"/>
                <a:ea typeface="Menlo" panose="020B0609030804020204" pitchFamily="49" charset="0"/>
                <a:cs typeface="Menlo" panose="020B0609030804020204" pitchFamily="49" charset="0"/>
              </a:rPr>
              <a:t>// * yields the object to which p points, i.e., 42</a:t>
            </a:r>
          </a:p>
          <a:p>
            <a:pPr marL="0" indent="0">
              <a:spcBef>
                <a:spcPts val="200"/>
              </a:spcBef>
              <a:buNone/>
            </a:pPr>
            <a:endParaRPr lang="en-US" sz="21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2100" b="1" dirty="0">
                <a:latin typeface="Menlo" panose="020B0609030804020204" pitchFamily="49" charset="0"/>
                <a:ea typeface="Menlo" panose="020B0609030804020204" pitchFamily="49" charset="0"/>
                <a:cs typeface="Menlo" panose="020B0609030804020204" pitchFamily="49" charset="0"/>
              </a:rPr>
              <a:t>*</a:t>
            </a:r>
            <a:r>
              <a:rPr lang="en-US" sz="2100" dirty="0">
                <a:solidFill>
                  <a:srgbClr val="333333"/>
                </a:solidFill>
                <a:latin typeface="Menlo" panose="020B0609030804020204" pitchFamily="49" charset="0"/>
                <a:ea typeface="Menlo" panose="020B0609030804020204" pitchFamily="49" charset="0"/>
                <a:cs typeface="Menlo" panose="020B0609030804020204" pitchFamily="49" charset="0"/>
              </a:rPr>
              <a:t>p</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b="1" dirty="0">
                <a:latin typeface="Menlo" panose="020B0609030804020204" pitchFamily="49" charset="0"/>
                <a:ea typeface="Menlo" panose="020B0609030804020204" pitchFamily="49" charset="0"/>
                <a:cs typeface="Menlo" panose="020B0609030804020204" pitchFamily="49" charset="0"/>
              </a:rPr>
              <a:t>=</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i="1" dirty="0">
                <a:solidFill>
                  <a:srgbClr val="999988"/>
                </a:solidFill>
                <a:latin typeface="Menlo" panose="020B0609030804020204" pitchFamily="49" charset="0"/>
                <a:ea typeface="Menlo" panose="020B0609030804020204" pitchFamily="49" charset="0"/>
                <a:cs typeface="Menlo" panose="020B0609030804020204" pitchFamily="49" charset="0"/>
              </a:rPr>
              <a:t>// * yields the object, assign a new value to </a:t>
            </a:r>
            <a:r>
              <a:rPr lang="en-US" sz="2100" i="1" dirty="0" err="1">
                <a:solidFill>
                  <a:srgbClr val="999988"/>
                </a:solidFill>
                <a:latin typeface="Menlo" panose="020B0609030804020204" pitchFamily="49" charset="0"/>
                <a:ea typeface="Menlo" panose="020B0609030804020204" pitchFamily="49" charset="0"/>
                <a:cs typeface="Menlo" panose="020B0609030804020204" pitchFamily="49" charset="0"/>
              </a:rPr>
              <a:t>ival</a:t>
            </a:r>
            <a:r>
              <a:rPr lang="en-US" sz="2100" i="1" dirty="0">
                <a:solidFill>
                  <a:srgbClr val="999988"/>
                </a:solidFill>
                <a:latin typeface="Menlo" panose="020B0609030804020204" pitchFamily="49" charset="0"/>
                <a:ea typeface="Menlo" panose="020B0609030804020204" pitchFamily="49" charset="0"/>
                <a:cs typeface="Menlo" panose="020B0609030804020204" pitchFamily="49" charset="0"/>
              </a:rPr>
              <a:t> through p</a:t>
            </a:r>
            <a:r>
              <a:rPr lang="en-US" sz="2100" dirty="0">
                <a:latin typeface="Menlo" panose="020B0609030804020204" pitchFamily="49" charset="0"/>
                <a:ea typeface="Menlo" panose="020B0609030804020204" pitchFamily="49" charset="0"/>
                <a:cs typeface="Menlo" panose="020B0609030804020204" pitchFamily="49" charset="0"/>
              </a:rPr>
              <a:t> </a:t>
            </a:r>
          </a:p>
          <a:p>
            <a:pPr marL="0" indent="0">
              <a:spcBef>
                <a:spcPts val="200"/>
              </a:spcBef>
              <a:buNone/>
            </a:pPr>
            <a:r>
              <a:rPr lang="en-US" sz="2100" dirty="0" err="1">
                <a:solidFill>
                  <a:srgbClr val="333333"/>
                </a:solidFill>
                <a:latin typeface="Menlo" panose="020B0609030804020204" pitchFamily="49" charset="0"/>
                <a:ea typeface="Menlo" panose="020B0609030804020204" pitchFamily="49" charset="0"/>
                <a:cs typeface="Menlo" panose="020B0609030804020204" pitchFamily="49" charset="0"/>
              </a:rPr>
              <a:t>cout</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b="1" dirty="0">
                <a:latin typeface="Menlo" panose="020B0609030804020204" pitchFamily="49" charset="0"/>
                <a:ea typeface="Menlo" panose="020B0609030804020204" pitchFamily="49" charset="0"/>
                <a:cs typeface="Menlo" panose="020B0609030804020204" pitchFamily="49" charset="0"/>
              </a:rPr>
              <a:t>&lt;&lt;</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b="1" dirty="0">
                <a:latin typeface="Menlo" panose="020B0609030804020204" pitchFamily="49" charset="0"/>
                <a:ea typeface="Menlo" panose="020B0609030804020204" pitchFamily="49" charset="0"/>
                <a:cs typeface="Menlo" panose="020B0609030804020204" pitchFamily="49" charset="0"/>
              </a:rPr>
              <a:t>*</a:t>
            </a:r>
            <a:r>
              <a:rPr lang="en-US" sz="2100" dirty="0">
                <a:solidFill>
                  <a:srgbClr val="333333"/>
                </a:solidFill>
                <a:latin typeface="Menlo" panose="020B0609030804020204" pitchFamily="49" charset="0"/>
                <a:ea typeface="Menlo" panose="020B0609030804020204" pitchFamily="49" charset="0"/>
                <a:cs typeface="Menlo" panose="020B0609030804020204" pitchFamily="49" charset="0"/>
              </a:rPr>
              <a:t>p</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i="1" dirty="0">
                <a:solidFill>
                  <a:srgbClr val="999988"/>
                </a:solidFill>
                <a:latin typeface="Menlo" panose="020B0609030804020204" pitchFamily="49" charset="0"/>
                <a:ea typeface="Menlo" panose="020B0609030804020204" pitchFamily="49" charset="0"/>
                <a:cs typeface="Menlo" panose="020B0609030804020204" pitchFamily="49" charset="0"/>
              </a:rPr>
              <a:t>// prints 0</a:t>
            </a:r>
          </a:p>
          <a:p>
            <a:pPr marL="0" indent="0">
              <a:spcBef>
                <a:spcPts val="200"/>
              </a:spcBef>
              <a:buNone/>
            </a:pPr>
            <a:endParaRPr lang="en-US" sz="21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21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b="1" dirty="0">
                <a:latin typeface="Menlo" panose="020B0609030804020204" pitchFamily="49" charset="0"/>
                <a:ea typeface="Menlo" panose="020B0609030804020204" pitchFamily="49" charset="0"/>
                <a:cs typeface="Menlo" panose="020B0609030804020204" pitchFamily="49" charset="0"/>
              </a:rPr>
              <a:t>=</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dirty="0">
                <a:solidFill>
                  <a:srgbClr val="009999"/>
                </a:solidFill>
                <a:latin typeface="Menlo" panose="020B0609030804020204" pitchFamily="49" charset="0"/>
                <a:ea typeface="Menlo" panose="020B0609030804020204" pitchFamily="49" charset="0"/>
                <a:cs typeface="Menlo" panose="020B0609030804020204" pitchFamily="49" charset="0"/>
              </a:rPr>
              <a:t>5</a:t>
            </a:r>
            <a:r>
              <a:rPr lang="en-US" sz="21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21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b="1" dirty="0">
                <a:latin typeface="Menlo" panose="020B0609030804020204" pitchFamily="49" charset="0"/>
                <a:ea typeface="Menlo" panose="020B0609030804020204" pitchFamily="49" charset="0"/>
                <a:cs typeface="Menlo" panose="020B0609030804020204" pitchFamily="49" charset="0"/>
              </a:rPr>
              <a:t>*</a:t>
            </a:r>
            <a:r>
              <a:rPr lang="en-US" sz="2100" dirty="0">
                <a:solidFill>
                  <a:srgbClr val="333333"/>
                </a:solidFill>
                <a:latin typeface="Menlo" panose="020B0609030804020204" pitchFamily="49" charset="0"/>
                <a:ea typeface="Menlo" panose="020B0609030804020204" pitchFamily="49" charset="0"/>
                <a:cs typeface="Menlo" panose="020B0609030804020204" pitchFamily="49" charset="0"/>
              </a:rPr>
              <a:t>p</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b="1" dirty="0">
                <a:latin typeface="Menlo" panose="020B0609030804020204" pitchFamily="49" charset="0"/>
                <a:ea typeface="Menlo" panose="020B0609030804020204" pitchFamily="49" charset="0"/>
                <a:cs typeface="Menlo" panose="020B0609030804020204" pitchFamily="49" charset="0"/>
              </a:rPr>
              <a:t>=</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b="1" dirty="0">
                <a:latin typeface="Menlo" panose="020B0609030804020204" pitchFamily="49" charset="0"/>
                <a:ea typeface="Menlo" panose="020B0609030804020204" pitchFamily="49" charset="0"/>
                <a:cs typeface="Menlo" panose="020B0609030804020204" pitchFamily="49" charset="0"/>
              </a:rPr>
              <a:t>&amp;</a:t>
            </a:r>
            <a:r>
              <a:rPr lang="en-US" sz="21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21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endParaRPr lang="en-US" sz="21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2100" i="1" dirty="0">
                <a:solidFill>
                  <a:srgbClr val="999988"/>
                </a:solidFill>
                <a:latin typeface="Menlo" panose="020B0609030804020204" pitchFamily="49" charset="0"/>
                <a:ea typeface="Menlo" panose="020B0609030804020204" pitchFamily="49" charset="0"/>
                <a:cs typeface="Menlo" panose="020B0609030804020204" pitchFamily="49" charset="0"/>
              </a:rPr>
              <a:t>// the following are equivalent... *p is the same as i</a:t>
            </a:r>
          </a:p>
          <a:p>
            <a:pPr marL="0" indent="0">
              <a:spcBef>
                <a:spcPts val="200"/>
              </a:spcBef>
              <a:buNone/>
            </a:pPr>
            <a:r>
              <a:rPr lang="en-US" sz="21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b="1" dirty="0">
                <a:latin typeface="Menlo" panose="020B0609030804020204" pitchFamily="49" charset="0"/>
                <a:ea typeface="Menlo" panose="020B0609030804020204" pitchFamily="49" charset="0"/>
                <a:cs typeface="Menlo" panose="020B0609030804020204" pitchFamily="49" charset="0"/>
              </a:rPr>
              <a:t>=</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b="1" dirty="0">
                <a:latin typeface="Menlo" panose="020B0609030804020204" pitchFamily="49" charset="0"/>
                <a:ea typeface="Menlo" panose="020B0609030804020204" pitchFamily="49" charset="0"/>
                <a:cs typeface="Menlo" panose="020B0609030804020204" pitchFamily="49" charset="0"/>
              </a:rPr>
              <a:t>+</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dirty="0">
                <a:solidFill>
                  <a:srgbClr val="009999"/>
                </a:solidFill>
                <a:latin typeface="Menlo" panose="020B0609030804020204" pitchFamily="49" charset="0"/>
                <a:ea typeface="Menlo" panose="020B0609030804020204" pitchFamily="49" charset="0"/>
                <a:cs typeface="Menlo" panose="020B0609030804020204" pitchFamily="49" charset="0"/>
              </a:rPr>
              <a:t>5</a:t>
            </a:r>
            <a:r>
              <a:rPr lang="en-US" sz="21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21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b="1" dirty="0">
                <a:latin typeface="Menlo" panose="020B0609030804020204" pitchFamily="49" charset="0"/>
                <a:ea typeface="Menlo" panose="020B0609030804020204" pitchFamily="49" charset="0"/>
                <a:cs typeface="Menlo" panose="020B0609030804020204" pitchFamily="49" charset="0"/>
              </a:rPr>
              <a:t>=</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b="1" dirty="0">
                <a:latin typeface="Menlo" panose="020B0609030804020204" pitchFamily="49" charset="0"/>
                <a:ea typeface="Menlo" panose="020B0609030804020204" pitchFamily="49" charset="0"/>
                <a:cs typeface="Menlo" panose="020B0609030804020204" pitchFamily="49" charset="0"/>
              </a:rPr>
              <a:t>*</a:t>
            </a:r>
            <a:r>
              <a:rPr lang="en-US" sz="2100" dirty="0">
                <a:solidFill>
                  <a:srgbClr val="333333"/>
                </a:solidFill>
                <a:latin typeface="Menlo" panose="020B0609030804020204" pitchFamily="49" charset="0"/>
                <a:ea typeface="Menlo" panose="020B0609030804020204" pitchFamily="49" charset="0"/>
                <a:cs typeface="Menlo" panose="020B0609030804020204" pitchFamily="49" charset="0"/>
              </a:rPr>
              <a:t>p</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b="1" dirty="0">
                <a:latin typeface="Menlo" panose="020B0609030804020204" pitchFamily="49" charset="0"/>
                <a:ea typeface="Menlo" panose="020B0609030804020204" pitchFamily="49" charset="0"/>
                <a:cs typeface="Menlo" panose="020B0609030804020204" pitchFamily="49" charset="0"/>
              </a:rPr>
              <a:t>+</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dirty="0">
                <a:solidFill>
                  <a:srgbClr val="009999"/>
                </a:solidFill>
                <a:latin typeface="Menlo" panose="020B0609030804020204" pitchFamily="49" charset="0"/>
                <a:ea typeface="Menlo" panose="020B0609030804020204" pitchFamily="49" charset="0"/>
                <a:cs typeface="Menlo" panose="020B0609030804020204" pitchFamily="49" charset="0"/>
              </a:rPr>
              <a:t>5</a:t>
            </a:r>
            <a:r>
              <a:rPr lang="en-US" sz="21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2100" b="1" dirty="0">
                <a:latin typeface="Menlo" panose="020B0609030804020204" pitchFamily="49" charset="0"/>
                <a:ea typeface="Menlo" panose="020B0609030804020204" pitchFamily="49" charset="0"/>
                <a:cs typeface="Menlo" panose="020B0609030804020204" pitchFamily="49" charset="0"/>
              </a:rPr>
              <a:t>*</a:t>
            </a:r>
            <a:r>
              <a:rPr lang="en-US" sz="2100" dirty="0">
                <a:solidFill>
                  <a:srgbClr val="333333"/>
                </a:solidFill>
                <a:latin typeface="Menlo" panose="020B0609030804020204" pitchFamily="49" charset="0"/>
                <a:ea typeface="Menlo" panose="020B0609030804020204" pitchFamily="49" charset="0"/>
                <a:cs typeface="Menlo" panose="020B0609030804020204" pitchFamily="49" charset="0"/>
              </a:rPr>
              <a:t>p</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b="1" dirty="0">
                <a:latin typeface="Menlo" panose="020B0609030804020204" pitchFamily="49" charset="0"/>
                <a:ea typeface="Menlo" panose="020B0609030804020204" pitchFamily="49" charset="0"/>
                <a:cs typeface="Menlo" panose="020B0609030804020204" pitchFamily="49" charset="0"/>
              </a:rPr>
              <a:t>=</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b="1" dirty="0">
                <a:latin typeface="Menlo" panose="020B0609030804020204" pitchFamily="49" charset="0"/>
                <a:ea typeface="Menlo" panose="020B0609030804020204" pitchFamily="49" charset="0"/>
                <a:cs typeface="Menlo" panose="020B0609030804020204" pitchFamily="49" charset="0"/>
              </a:rPr>
              <a:t>*</a:t>
            </a:r>
            <a:r>
              <a:rPr lang="en-US" sz="2100" dirty="0">
                <a:solidFill>
                  <a:srgbClr val="333333"/>
                </a:solidFill>
                <a:latin typeface="Menlo" panose="020B0609030804020204" pitchFamily="49" charset="0"/>
                <a:ea typeface="Menlo" panose="020B0609030804020204" pitchFamily="49" charset="0"/>
                <a:cs typeface="Menlo" panose="020B0609030804020204" pitchFamily="49" charset="0"/>
              </a:rPr>
              <a:t>p</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b="1" dirty="0">
                <a:latin typeface="Menlo" panose="020B0609030804020204" pitchFamily="49" charset="0"/>
                <a:ea typeface="Menlo" panose="020B0609030804020204" pitchFamily="49" charset="0"/>
                <a:cs typeface="Menlo" panose="020B0609030804020204" pitchFamily="49" charset="0"/>
              </a:rPr>
              <a:t>+</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dirty="0">
                <a:solidFill>
                  <a:srgbClr val="009999"/>
                </a:solidFill>
                <a:latin typeface="Menlo" panose="020B0609030804020204" pitchFamily="49" charset="0"/>
                <a:ea typeface="Menlo" panose="020B0609030804020204" pitchFamily="49" charset="0"/>
                <a:cs typeface="Menlo" panose="020B0609030804020204" pitchFamily="49" charset="0"/>
              </a:rPr>
              <a:t>5</a:t>
            </a:r>
            <a:r>
              <a:rPr lang="en-US" sz="2100" dirty="0">
                <a:latin typeface="Menlo" panose="020B0609030804020204" pitchFamily="49" charset="0"/>
                <a:ea typeface="Menlo" panose="020B0609030804020204" pitchFamily="49" charset="0"/>
                <a:cs typeface="Menlo" panose="020B0609030804020204" pitchFamily="49" charset="0"/>
              </a:rPr>
              <a:t>;</a:t>
            </a:r>
          </a:p>
        </p:txBody>
      </p:sp>
      <p:sp>
        <p:nvSpPr>
          <p:cNvPr id="5" name="Content Placeholder 4">
            <a:extLst>
              <a:ext uri="{FF2B5EF4-FFF2-40B4-BE49-F238E27FC236}">
                <a16:creationId xmlns:a16="http://schemas.microsoft.com/office/drawing/2014/main" id="{1B48B676-9C54-A34B-9206-F1C3D30C3EE5}"/>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98046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E0C6-8CBF-D744-93F2-181E09D1C2ED}"/>
              </a:ext>
            </a:extLst>
          </p:cNvPr>
          <p:cNvSpPr>
            <a:spLocks noGrp="1"/>
          </p:cNvSpPr>
          <p:nvPr>
            <p:ph type="title"/>
          </p:nvPr>
        </p:nvSpPr>
        <p:spPr/>
        <p:txBody>
          <a:bodyPr/>
          <a:lstStyle/>
          <a:p>
            <a:r>
              <a:rPr lang="en-US" dirty="0"/>
              <a:t>Null Pointers</a:t>
            </a:r>
          </a:p>
        </p:txBody>
      </p:sp>
      <p:sp>
        <p:nvSpPr>
          <p:cNvPr id="3" name="Content Placeholder 2">
            <a:extLst>
              <a:ext uri="{FF2B5EF4-FFF2-40B4-BE49-F238E27FC236}">
                <a16:creationId xmlns:a16="http://schemas.microsoft.com/office/drawing/2014/main" id="{C82EA7DB-C9CD-6042-A25C-A9AF6D2159A4}"/>
              </a:ext>
            </a:extLst>
          </p:cNvPr>
          <p:cNvSpPr>
            <a:spLocks noGrp="1"/>
          </p:cNvSpPr>
          <p:nvPr>
            <p:ph sz="half" idx="1"/>
          </p:nvPr>
        </p:nvSpPr>
        <p:spPr/>
        <p:txBody>
          <a:bodyPr/>
          <a:lstStyle/>
          <a:p>
            <a:r>
              <a:rPr lang="en-US" dirty="0"/>
              <a:t>Pointers can point to</a:t>
            </a:r>
          </a:p>
          <a:p>
            <a:pPr lvl="1"/>
            <a:r>
              <a:rPr lang="en-US" dirty="0"/>
              <a:t>an object</a:t>
            </a:r>
          </a:p>
          <a:p>
            <a:pPr lvl="1"/>
            <a:r>
              <a:rPr lang="en-US" dirty="0"/>
              <a:t>just past the end of an object</a:t>
            </a:r>
          </a:p>
          <a:p>
            <a:pPr lvl="1"/>
            <a:r>
              <a:rPr lang="en-US" dirty="0"/>
              <a:t>no object (null pointers)</a:t>
            </a:r>
          </a:p>
          <a:p>
            <a:pPr lvl="1"/>
            <a:r>
              <a:rPr lang="en-US" dirty="0"/>
              <a:t>otherwise it’s invalid.</a:t>
            </a:r>
          </a:p>
          <a:p>
            <a:r>
              <a:rPr lang="en-US" dirty="0"/>
              <a:t>Pro tip: initialize all pointers</a:t>
            </a:r>
          </a:p>
          <a:p>
            <a:pPr lvl="1"/>
            <a:r>
              <a:rPr lang="en-US" dirty="0"/>
              <a:t>use null pointers if no object available yet</a:t>
            </a:r>
          </a:p>
          <a:p>
            <a:pPr lvl="2"/>
            <a:r>
              <a:rPr lang="en-US" dirty="0"/>
              <a:t>(program can check if pointer is null before accessing it)</a:t>
            </a:r>
          </a:p>
          <a:p>
            <a:pPr marL="0" indent="0">
              <a:buNone/>
            </a:pPr>
            <a:endParaRPr lang="en-US" dirty="0"/>
          </a:p>
        </p:txBody>
      </p:sp>
      <p:sp>
        <p:nvSpPr>
          <p:cNvPr id="4" name="Content Placeholder 3">
            <a:extLst>
              <a:ext uri="{FF2B5EF4-FFF2-40B4-BE49-F238E27FC236}">
                <a16:creationId xmlns:a16="http://schemas.microsoft.com/office/drawing/2014/main" id="{56175C04-C9D6-474E-A78B-403E0BDF4EF6}"/>
              </a:ext>
            </a:extLst>
          </p:cNvPr>
          <p:cNvSpPr>
            <a:spLocks noGrp="1"/>
          </p:cNvSpPr>
          <p:nvPr>
            <p:ph sz="half" idx="2"/>
          </p:nvPr>
        </p:nvSpPr>
        <p:spPr>
          <a:xfrm>
            <a:off x="6172200" y="2269475"/>
            <a:ext cx="5181600" cy="3907488"/>
          </a:xfrm>
        </p:spPr>
        <p:txBody>
          <a:bodyPr>
            <a:normAutofit/>
          </a:bodyPr>
          <a:lstStyle/>
          <a:p>
            <a:pPr marL="0" indent="0">
              <a:spcBef>
                <a:spcPts val="2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equivalent definitions:</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p1</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err="1">
                <a:latin typeface="Menlo" panose="020B0609030804020204" pitchFamily="49" charset="0"/>
                <a:ea typeface="Menlo" panose="020B0609030804020204" pitchFamily="49" charset="0"/>
                <a:cs typeface="Menlo" panose="020B0609030804020204" pitchFamily="49" charset="0"/>
              </a:rPr>
              <a:t>nullptr</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p1</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1800" dirty="0">
                <a:latin typeface="Menlo" panose="020B0609030804020204" pitchFamily="49" charset="0"/>
                <a:ea typeface="Menlo" panose="020B0609030804020204" pitchFamily="49" charset="0"/>
                <a:cs typeface="Menlo" panose="020B0609030804020204" pitchFamily="49" charset="0"/>
              </a:rPr>
              <a:t>;</a:t>
            </a:r>
          </a:p>
        </p:txBody>
      </p:sp>
      <p:sp>
        <p:nvSpPr>
          <p:cNvPr id="5" name="Content Placeholder 4">
            <a:extLst>
              <a:ext uri="{FF2B5EF4-FFF2-40B4-BE49-F238E27FC236}">
                <a16:creationId xmlns:a16="http://schemas.microsoft.com/office/drawing/2014/main" id="{4AFDFAB6-C2AF-654A-8623-5FA801DB48AE}"/>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81769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4A164-21DF-FF47-BC2A-6DACE6599537}"/>
              </a:ext>
            </a:extLst>
          </p:cNvPr>
          <p:cNvSpPr>
            <a:spLocks noGrp="1"/>
          </p:cNvSpPr>
          <p:nvPr>
            <p:ph type="title"/>
          </p:nvPr>
        </p:nvSpPr>
        <p:spPr/>
        <p:txBody>
          <a:bodyPr/>
          <a:lstStyle/>
          <a:p>
            <a:r>
              <a:rPr lang="en-US" dirty="0"/>
              <a:t>Assignment and Pointers</a:t>
            </a:r>
          </a:p>
        </p:txBody>
      </p:sp>
      <p:sp>
        <p:nvSpPr>
          <p:cNvPr id="3" name="Content Placeholder 2">
            <a:extLst>
              <a:ext uri="{FF2B5EF4-FFF2-40B4-BE49-F238E27FC236}">
                <a16:creationId xmlns:a16="http://schemas.microsoft.com/office/drawing/2014/main" id="{2B945532-A728-2844-9C8B-C9192F383CBD}"/>
              </a:ext>
            </a:extLst>
          </p:cNvPr>
          <p:cNvSpPr>
            <a:spLocks noGrp="1"/>
          </p:cNvSpPr>
          <p:nvPr>
            <p:ph sz="half" idx="1"/>
          </p:nvPr>
        </p:nvSpPr>
        <p:spPr/>
        <p:txBody>
          <a:bodyPr/>
          <a:lstStyle/>
          <a:p>
            <a:r>
              <a:rPr lang="en-US" dirty="0"/>
              <a:t>Once initialized…</a:t>
            </a:r>
          </a:p>
          <a:p>
            <a:pPr lvl="1"/>
            <a:r>
              <a:rPr lang="en-US" dirty="0"/>
              <a:t>References can’t refer to different objects</a:t>
            </a:r>
          </a:p>
          <a:p>
            <a:pPr lvl="1"/>
            <a:r>
              <a:rPr lang="en-US" dirty="0"/>
              <a:t>Pointers can.</a:t>
            </a:r>
          </a:p>
          <a:p>
            <a:pPr lvl="2"/>
            <a:r>
              <a:rPr lang="en-US" dirty="0"/>
              <a:t>change address held by pointer</a:t>
            </a:r>
          </a:p>
        </p:txBody>
      </p:sp>
      <p:sp>
        <p:nvSpPr>
          <p:cNvPr id="4" name="Content Placeholder 3">
            <a:extLst>
              <a:ext uri="{FF2B5EF4-FFF2-40B4-BE49-F238E27FC236}">
                <a16:creationId xmlns:a16="http://schemas.microsoft.com/office/drawing/2014/main" id="{A8D02C93-16EB-1C4F-967F-535FBD102314}"/>
              </a:ext>
            </a:extLst>
          </p:cNvPr>
          <p:cNvSpPr>
            <a:spLocks noGrp="1"/>
          </p:cNvSpPr>
          <p:nvPr>
            <p:ph sz="half" idx="2"/>
          </p:nvPr>
        </p:nvSpPr>
        <p:spPr/>
        <p:txBody>
          <a:bodyPr>
            <a:normAutofit/>
          </a:bodyPr>
          <a:lstStyle/>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42</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null pointer</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pi2</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&amp;</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pi3</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pi3 uninitialized</a:t>
            </a:r>
          </a:p>
          <a:p>
            <a:pPr marL="0" indent="0">
              <a:spcBef>
                <a:spcPts val="200"/>
              </a:spcBef>
              <a:buNone/>
            </a:pP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pi3</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pi2</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pi3 and pi2 now point </a:t>
            </a:r>
          </a:p>
          <a:p>
            <a:pPr marL="0" indent="0">
              <a:spcBef>
                <a:spcPts val="2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to the same object</a:t>
            </a:r>
          </a:p>
          <a:p>
            <a:pPr marL="0" indent="0">
              <a:spcBef>
                <a:spcPts val="200"/>
              </a:spcBef>
              <a:buNone/>
            </a:pP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pi2</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pi2 now a null pointer</a:t>
            </a:r>
            <a:endParaRPr lang="en-US" sz="1800" dirty="0">
              <a:latin typeface="Menlo" panose="020B0609030804020204" pitchFamily="49" charset="0"/>
              <a:ea typeface="Menlo" panose="020B0609030804020204" pitchFamily="49" charset="0"/>
              <a:cs typeface="Menlo" panose="020B0609030804020204" pitchFamily="49" charset="0"/>
            </a:endParaRPr>
          </a:p>
        </p:txBody>
      </p:sp>
      <p:sp>
        <p:nvSpPr>
          <p:cNvPr id="5" name="Content Placeholder 4">
            <a:extLst>
              <a:ext uri="{FF2B5EF4-FFF2-40B4-BE49-F238E27FC236}">
                <a16:creationId xmlns:a16="http://schemas.microsoft.com/office/drawing/2014/main" id="{41399B2D-DCCA-EE4F-89E0-21BCCCF274BD}"/>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57669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BE08-90FE-2144-887F-A2B9B301DEE9}"/>
              </a:ext>
            </a:extLst>
          </p:cNvPr>
          <p:cNvSpPr>
            <a:spLocks noGrp="1"/>
          </p:cNvSpPr>
          <p:nvPr>
            <p:ph type="title"/>
          </p:nvPr>
        </p:nvSpPr>
        <p:spPr/>
        <p:txBody>
          <a:bodyPr/>
          <a:lstStyle/>
          <a:p>
            <a:r>
              <a:rPr lang="en-US" dirty="0"/>
              <a:t>Other Pointer Stuff</a:t>
            </a:r>
          </a:p>
        </p:txBody>
      </p:sp>
      <p:sp>
        <p:nvSpPr>
          <p:cNvPr id="3" name="Content Placeholder 2">
            <a:extLst>
              <a:ext uri="{FF2B5EF4-FFF2-40B4-BE49-F238E27FC236}">
                <a16:creationId xmlns:a16="http://schemas.microsoft.com/office/drawing/2014/main" id="{00D5AE19-E7D4-B447-9619-85746CC14094}"/>
              </a:ext>
            </a:extLst>
          </p:cNvPr>
          <p:cNvSpPr>
            <a:spLocks noGrp="1"/>
          </p:cNvSpPr>
          <p:nvPr>
            <p:ph sz="half" idx="1"/>
          </p:nvPr>
        </p:nvSpPr>
        <p:spPr/>
        <p:txBody>
          <a:bodyPr/>
          <a:lstStyle/>
          <a:p>
            <a:r>
              <a:rPr lang="en-US" dirty="0"/>
              <a:t>Can use pointer in condition</a:t>
            </a:r>
          </a:p>
          <a:p>
            <a:r>
              <a:rPr lang="en-US" dirty="0"/>
              <a:t>Can use `==` and `!=`</a:t>
            </a:r>
          </a:p>
          <a:p>
            <a:r>
              <a:rPr lang="en-US" dirty="0"/>
              <a:t>`void*` pointers</a:t>
            </a:r>
          </a:p>
          <a:p>
            <a:pPr lvl="1"/>
            <a:r>
              <a:rPr lang="en-US" dirty="0"/>
              <a:t>special pointer type</a:t>
            </a:r>
          </a:p>
          <a:p>
            <a:pPr lvl="1"/>
            <a:r>
              <a:rPr lang="en-US" dirty="0"/>
              <a:t>can point to any object</a:t>
            </a:r>
          </a:p>
          <a:p>
            <a:pPr lvl="2"/>
            <a:r>
              <a:rPr lang="en-US" dirty="0"/>
              <a:t>can’t access object though!</a:t>
            </a:r>
          </a:p>
        </p:txBody>
      </p:sp>
      <p:sp>
        <p:nvSpPr>
          <p:cNvPr id="4" name="Content Placeholder 3">
            <a:extLst>
              <a:ext uri="{FF2B5EF4-FFF2-40B4-BE49-F238E27FC236}">
                <a16:creationId xmlns:a16="http://schemas.microsoft.com/office/drawing/2014/main" id="{F24249FD-D5B0-324C-931F-2247795D434A}"/>
              </a:ext>
            </a:extLst>
          </p:cNvPr>
          <p:cNvSpPr>
            <a:spLocks noGrp="1"/>
          </p:cNvSpPr>
          <p:nvPr>
            <p:ph sz="half" idx="2"/>
          </p:nvPr>
        </p:nvSpPr>
        <p:spPr>
          <a:xfrm>
            <a:off x="5519451" y="1825625"/>
            <a:ext cx="6408145" cy="4351338"/>
          </a:xfrm>
        </p:spPr>
        <p:txBody>
          <a:bodyPr>
            <a:normAutofit/>
          </a:bodyPr>
          <a:lstStyle/>
          <a:p>
            <a:pPr marL="0" indent="0">
              <a:spcBef>
                <a:spcPts val="200"/>
              </a:spcBef>
              <a:buNone/>
            </a:pPr>
            <a:r>
              <a:rPr lang="en-US" sz="1800" b="1" dirty="0">
                <a:solidFill>
                  <a:srgbClr val="333333"/>
                </a:solidFill>
                <a:latin typeface="Menlo" panose="020B0609030804020204" pitchFamily="49" charset="0"/>
                <a:ea typeface="Menlo" panose="020B0609030804020204" pitchFamily="49" charset="0"/>
                <a:cs typeface="Menlo" panose="020B0609030804020204" pitchFamily="49" charset="0"/>
              </a:rPr>
              <a:t>if</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(p)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true if pointer is not a </a:t>
            </a:r>
            <a:r>
              <a:rPr lang="en-US" sz="1800" i="1" dirty="0" err="1">
                <a:solidFill>
                  <a:srgbClr val="999988"/>
                </a:solidFill>
                <a:latin typeface="Menlo" panose="020B0609030804020204" pitchFamily="49" charset="0"/>
                <a:ea typeface="Menlo" panose="020B0609030804020204" pitchFamily="49" charset="0"/>
                <a:cs typeface="Menlo" panose="020B0609030804020204" pitchFamily="49" charset="0"/>
              </a:rPr>
              <a:t>nullptr</a:t>
            </a:r>
            <a:endPar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a:t>
            </a:r>
          </a:p>
          <a:p>
            <a:pPr marL="0" indent="0">
              <a:spcBef>
                <a:spcPts val="200"/>
              </a:spcBef>
              <a:buNone/>
            </a:pPr>
            <a:r>
              <a:rPr lang="en-US" sz="1800" b="1" dirty="0">
                <a:solidFill>
                  <a:srgbClr val="333333"/>
                </a:solidFill>
                <a:latin typeface="Menlo" panose="020B0609030804020204" pitchFamily="49" charset="0"/>
                <a:ea typeface="Menlo" panose="020B0609030804020204" pitchFamily="49" charset="0"/>
                <a:cs typeface="Menlo" panose="020B0609030804020204" pitchFamily="49" charset="0"/>
              </a:rPr>
              <a:t>if</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(p1 </a:t>
            </a:r>
            <a:r>
              <a:rPr lang="en-US" sz="1800" b="1" dirty="0">
                <a:solidFill>
                  <a:srgbClr val="333333"/>
                </a:solidFill>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p2);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true if p1 and p2 point </a:t>
            </a:r>
          </a:p>
          <a:p>
            <a:pPr marL="0" indent="0">
              <a:spcBef>
                <a:spcPts val="2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to same object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a:t>
            </a:r>
          </a:p>
          <a:p>
            <a:pPr marL="0" indent="0">
              <a:spcBef>
                <a:spcPts val="200"/>
              </a:spcBef>
              <a:buNone/>
            </a:pPr>
            <a:endParaRPr lang="en-US" sz="1800" dirty="0">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double</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obj</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3.14</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&amp;</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obj</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void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pv</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&amp;</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obj</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obj can be an object of </a:t>
            </a:r>
          </a:p>
          <a:p>
            <a:pPr marL="0" indent="0">
              <a:spcBef>
                <a:spcPts val="2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any type</a:t>
            </a:r>
          </a:p>
          <a:p>
            <a:pPr marL="0" indent="0">
              <a:spcBef>
                <a:spcPts val="200"/>
              </a:spcBef>
              <a:buNone/>
            </a:pP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pv</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a:t>
            </a:r>
            <a:r>
              <a:rPr lang="en-US" sz="1800" i="1" dirty="0" err="1">
                <a:solidFill>
                  <a:srgbClr val="999988"/>
                </a:solidFill>
                <a:latin typeface="Menlo" panose="020B0609030804020204" pitchFamily="49" charset="0"/>
                <a:ea typeface="Menlo" panose="020B0609030804020204" pitchFamily="49" charset="0"/>
                <a:cs typeface="Menlo" panose="020B0609030804020204" pitchFamily="49" charset="0"/>
              </a:rPr>
              <a:t>pv</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can hold a pointer to any type</a:t>
            </a:r>
            <a:endParaRPr lang="en-US" sz="1800" dirty="0">
              <a:latin typeface="Menlo" panose="020B0609030804020204" pitchFamily="49" charset="0"/>
              <a:ea typeface="Menlo" panose="020B0609030804020204" pitchFamily="49" charset="0"/>
              <a:cs typeface="Menlo" panose="020B0609030804020204" pitchFamily="49" charset="0"/>
            </a:endParaRPr>
          </a:p>
        </p:txBody>
      </p:sp>
      <p:sp>
        <p:nvSpPr>
          <p:cNvPr id="5" name="Content Placeholder 4">
            <a:extLst>
              <a:ext uri="{FF2B5EF4-FFF2-40B4-BE49-F238E27FC236}">
                <a16:creationId xmlns:a16="http://schemas.microsoft.com/office/drawing/2014/main" id="{25949750-7CED-FE43-9CD8-75AAEEDC251C}"/>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862956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FEBE5-181A-8448-9F15-DC7ABFC418EF}"/>
              </a:ext>
            </a:extLst>
          </p:cNvPr>
          <p:cNvSpPr>
            <a:spLocks noGrp="1"/>
          </p:cNvSpPr>
          <p:nvPr>
            <p:ph type="title"/>
          </p:nvPr>
        </p:nvSpPr>
        <p:spPr/>
        <p:txBody>
          <a:bodyPr/>
          <a:lstStyle/>
          <a:p>
            <a:r>
              <a:rPr lang="en-US" dirty="0"/>
              <a:t>2.3.3 Understanding Compound</a:t>
            </a:r>
            <a:br>
              <a:rPr lang="en-US" dirty="0"/>
            </a:br>
            <a:r>
              <a:rPr lang="en-US" dirty="0"/>
              <a:t>Type Declarations</a:t>
            </a:r>
          </a:p>
        </p:txBody>
      </p:sp>
      <p:sp>
        <p:nvSpPr>
          <p:cNvPr id="3" name="Content Placeholder 2">
            <a:extLst>
              <a:ext uri="{FF2B5EF4-FFF2-40B4-BE49-F238E27FC236}">
                <a16:creationId xmlns:a16="http://schemas.microsoft.com/office/drawing/2014/main" id="{2036CDE0-C719-F845-B742-FB88C8838108}"/>
              </a:ext>
            </a:extLst>
          </p:cNvPr>
          <p:cNvSpPr>
            <a:spLocks noGrp="1"/>
          </p:cNvSpPr>
          <p:nvPr>
            <p:ph sz="half" idx="1"/>
          </p:nvPr>
        </p:nvSpPr>
        <p:spPr>
          <a:xfrm>
            <a:off x="838200" y="1825625"/>
            <a:ext cx="9726976" cy="4351338"/>
          </a:xfrm>
        </p:spPr>
        <p:txBody>
          <a:bodyPr>
            <a:normAutofit/>
          </a:bodyPr>
          <a:lstStyle/>
          <a:p>
            <a:r>
              <a:rPr lang="en-US" dirty="0"/>
              <a:t>Legal, but may be misleading: </a:t>
            </a:r>
          </a:p>
          <a:p>
            <a:pPr lvl="1"/>
            <a:r>
              <a:rPr lang="en-US" dirty="0"/>
              <a:t>* modifies `p`, not the type.</a:t>
            </a:r>
          </a:p>
          <a:p>
            <a:pPr marL="457200" lvl="1" indent="0">
              <a:buNone/>
            </a:pPr>
            <a:endParaRPr lang="en-US" dirty="0"/>
          </a:p>
          <a:p>
            <a:pPr marL="0" indent="0">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b="1" dirty="0">
                <a:solidFill>
                  <a:srgbClr val="333333"/>
                </a:solidFill>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p; </a:t>
            </a:r>
          </a:p>
          <a:p>
            <a:pPr marL="0" indent="0">
              <a:buNone/>
            </a:pPr>
            <a:endParaRPr lang="en-US" dirty="0"/>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p1</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p2</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p1 is a pointer to int; p2 is an int.</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p1</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p2</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both p1, p2 are pointers to int</a:t>
            </a:r>
            <a:br>
              <a:rPr lang="en-US" dirty="0"/>
            </a:br>
            <a:endParaRPr lang="en-US" dirty="0"/>
          </a:p>
        </p:txBody>
      </p:sp>
      <p:sp>
        <p:nvSpPr>
          <p:cNvPr id="5" name="Content Placeholder 4">
            <a:extLst>
              <a:ext uri="{FF2B5EF4-FFF2-40B4-BE49-F238E27FC236}">
                <a16:creationId xmlns:a16="http://schemas.microsoft.com/office/drawing/2014/main" id="{7AE6CFE4-A20C-6146-B21B-9D2F58DAABA7}"/>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92853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FEBE5-181A-8448-9F15-DC7ABFC418EF}"/>
              </a:ext>
            </a:extLst>
          </p:cNvPr>
          <p:cNvSpPr>
            <a:spLocks noGrp="1"/>
          </p:cNvSpPr>
          <p:nvPr>
            <p:ph type="title"/>
          </p:nvPr>
        </p:nvSpPr>
        <p:spPr/>
        <p:txBody>
          <a:bodyPr/>
          <a:lstStyle/>
          <a:p>
            <a:r>
              <a:rPr lang="en-US" dirty="0"/>
              <a:t>2.3.3 Understanding Compound</a:t>
            </a:r>
            <a:br>
              <a:rPr lang="en-US" dirty="0"/>
            </a:br>
            <a:r>
              <a:rPr lang="en-US" dirty="0"/>
              <a:t>Type Declarations</a:t>
            </a:r>
          </a:p>
        </p:txBody>
      </p:sp>
      <p:sp>
        <p:nvSpPr>
          <p:cNvPr id="3" name="Content Placeholder 2">
            <a:extLst>
              <a:ext uri="{FF2B5EF4-FFF2-40B4-BE49-F238E27FC236}">
                <a16:creationId xmlns:a16="http://schemas.microsoft.com/office/drawing/2014/main" id="{2036CDE0-C719-F845-B742-FB88C8838108}"/>
              </a:ext>
            </a:extLst>
          </p:cNvPr>
          <p:cNvSpPr>
            <a:spLocks noGrp="1"/>
          </p:cNvSpPr>
          <p:nvPr>
            <p:ph sz="half" idx="1"/>
          </p:nvPr>
        </p:nvSpPr>
        <p:spPr>
          <a:xfrm>
            <a:off x="838200" y="1825625"/>
            <a:ext cx="10432055" cy="4351338"/>
          </a:xfrm>
        </p:spPr>
        <p:txBody>
          <a:bodyPr>
            <a:normAutofit fontScale="92500" lnSpcReduction="20000"/>
          </a:bodyPr>
          <a:lstStyle/>
          <a:p>
            <a:r>
              <a:rPr lang="en-US" dirty="0"/>
              <a:t>Pointers to pointers:</a:t>
            </a:r>
          </a:p>
          <a:p>
            <a:endParaRPr lang="en-US" dirty="0"/>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ival</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1024</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&amp;</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ival</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pi points to an int</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ppi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&amp;</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a:t>
            </a:r>
            <a:r>
              <a:rPr lang="en-US" sz="1800" i="1" dirty="0" err="1">
                <a:solidFill>
                  <a:srgbClr val="999988"/>
                </a:solidFill>
                <a:latin typeface="Menlo" panose="020B0609030804020204" pitchFamily="49" charset="0"/>
                <a:ea typeface="Menlo" panose="020B0609030804020204" pitchFamily="49" charset="0"/>
                <a:cs typeface="Menlo" panose="020B0609030804020204" pitchFamily="49" charset="0"/>
              </a:rPr>
              <a:t>ppi</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points to a pointer to an int.</a:t>
            </a:r>
            <a:br>
              <a:rPr lang="en-US" dirty="0"/>
            </a:br>
            <a:endParaRPr lang="en-US" dirty="0"/>
          </a:p>
          <a:p>
            <a:pPr marL="0" indent="0">
              <a:spcBef>
                <a:spcPts val="200"/>
              </a:spcBef>
              <a:buNone/>
            </a:pPr>
            <a:endParaRPr lang="en-US" dirty="0"/>
          </a:p>
          <a:p>
            <a:pPr>
              <a:spcBef>
                <a:spcPts val="200"/>
              </a:spcBef>
            </a:pPr>
            <a:r>
              <a:rPr lang="en-US" dirty="0"/>
              <a:t>References to pointers:</a:t>
            </a:r>
          </a:p>
          <a:p>
            <a:pPr marL="0" indent="0">
              <a:spcBef>
                <a:spcPts val="200"/>
              </a:spcBef>
              <a:buNone/>
            </a:pPr>
            <a:endParaRPr lang="en-US" dirty="0"/>
          </a:p>
          <a:p>
            <a:pPr marL="0" indent="0">
              <a:spcBef>
                <a:spcPts val="200"/>
              </a:spcBef>
              <a:buNone/>
            </a:pPr>
            <a:r>
              <a:rPr lang="en-US" sz="19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900" dirty="0">
                <a:latin typeface="Menlo" panose="020B0609030804020204" pitchFamily="49" charset="0"/>
                <a:ea typeface="Menlo" panose="020B0609030804020204" pitchFamily="49" charset="0"/>
                <a:cs typeface="Menlo" panose="020B0609030804020204" pitchFamily="49" charset="0"/>
              </a:rPr>
              <a:t> </a:t>
            </a:r>
            <a:r>
              <a:rPr lang="en-US" sz="19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1900" dirty="0">
                <a:latin typeface="Menlo" panose="020B0609030804020204" pitchFamily="49" charset="0"/>
                <a:ea typeface="Menlo" panose="020B0609030804020204" pitchFamily="49" charset="0"/>
                <a:cs typeface="Menlo" panose="020B0609030804020204" pitchFamily="49" charset="0"/>
              </a:rPr>
              <a:t> </a:t>
            </a:r>
            <a:r>
              <a:rPr lang="en-US" sz="1900" b="1" dirty="0">
                <a:latin typeface="Menlo" panose="020B0609030804020204" pitchFamily="49" charset="0"/>
                <a:ea typeface="Menlo" panose="020B0609030804020204" pitchFamily="49" charset="0"/>
                <a:cs typeface="Menlo" panose="020B0609030804020204" pitchFamily="49" charset="0"/>
              </a:rPr>
              <a:t>=</a:t>
            </a:r>
            <a:r>
              <a:rPr lang="en-US" sz="1900" dirty="0">
                <a:latin typeface="Menlo" panose="020B0609030804020204" pitchFamily="49" charset="0"/>
                <a:ea typeface="Menlo" panose="020B0609030804020204" pitchFamily="49" charset="0"/>
                <a:cs typeface="Menlo" panose="020B0609030804020204" pitchFamily="49" charset="0"/>
              </a:rPr>
              <a:t> </a:t>
            </a:r>
            <a:r>
              <a:rPr lang="en-US" sz="1900" dirty="0">
                <a:solidFill>
                  <a:srgbClr val="009999"/>
                </a:solidFill>
                <a:latin typeface="Menlo" panose="020B0609030804020204" pitchFamily="49" charset="0"/>
                <a:ea typeface="Menlo" panose="020B0609030804020204" pitchFamily="49" charset="0"/>
                <a:cs typeface="Menlo" panose="020B0609030804020204" pitchFamily="49" charset="0"/>
              </a:rPr>
              <a:t>42</a:t>
            </a:r>
            <a:r>
              <a:rPr lang="en-US" sz="19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9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900" dirty="0">
                <a:latin typeface="Menlo" panose="020B0609030804020204" pitchFamily="49" charset="0"/>
                <a:ea typeface="Menlo" panose="020B0609030804020204" pitchFamily="49" charset="0"/>
                <a:cs typeface="Menlo" panose="020B0609030804020204" pitchFamily="49" charset="0"/>
              </a:rPr>
              <a:t> </a:t>
            </a:r>
            <a:r>
              <a:rPr lang="en-US" sz="1900" b="1" dirty="0">
                <a:latin typeface="Menlo" panose="020B0609030804020204" pitchFamily="49" charset="0"/>
                <a:ea typeface="Menlo" panose="020B0609030804020204" pitchFamily="49" charset="0"/>
                <a:cs typeface="Menlo" panose="020B0609030804020204" pitchFamily="49" charset="0"/>
              </a:rPr>
              <a:t>*</a:t>
            </a:r>
            <a:r>
              <a:rPr lang="en-US" sz="1900" dirty="0">
                <a:solidFill>
                  <a:srgbClr val="333333"/>
                </a:solidFill>
                <a:latin typeface="Menlo" panose="020B0609030804020204" pitchFamily="49" charset="0"/>
                <a:ea typeface="Menlo" panose="020B0609030804020204" pitchFamily="49" charset="0"/>
                <a:cs typeface="Menlo" panose="020B0609030804020204" pitchFamily="49" charset="0"/>
              </a:rPr>
              <a:t>p</a:t>
            </a:r>
            <a:r>
              <a:rPr lang="en-US" sz="1900" dirty="0">
                <a:latin typeface="Menlo" panose="020B0609030804020204" pitchFamily="49" charset="0"/>
                <a:ea typeface="Menlo" panose="020B0609030804020204" pitchFamily="49" charset="0"/>
                <a:cs typeface="Menlo" panose="020B0609030804020204" pitchFamily="49" charset="0"/>
              </a:rPr>
              <a:t>; </a:t>
            </a:r>
            <a:r>
              <a:rPr lang="en-US" sz="1900" i="1" dirty="0">
                <a:solidFill>
                  <a:srgbClr val="999988"/>
                </a:solidFill>
                <a:latin typeface="Menlo" panose="020B0609030804020204" pitchFamily="49" charset="0"/>
                <a:ea typeface="Menlo" panose="020B0609030804020204" pitchFamily="49" charset="0"/>
                <a:cs typeface="Menlo" panose="020B0609030804020204" pitchFamily="49" charset="0"/>
              </a:rPr>
              <a:t>// p is a pointer to int</a:t>
            </a:r>
          </a:p>
          <a:p>
            <a:pPr marL="0" indent="0">
              <a:spcBef>
                <a:spcPts val="200"/>
              </a:spcBef>
              <a:buNone/>
            </a:pPr>
            <a:r>
              <a:rPr lang="en-US" sz="19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900" dirty="0">
                <a:latin typeface="Menlo" panose="020B0609030804020204" pitchFamily="49" charset="0"/>
                <a:ea typeface="Menlo" panose="020B0609030804020204" pitchFamily="49" charset="0"/>
                <a:cs typeface="Menlo" panose="020B0609030804020204" pitchFamily="49" charset="0"/>
              </a:rPr>
              <a:t> </a:t>
            </a:r>
            <a:r>
              <a:rPr lang="en-US" sz="1900" b="1" dirty="0">
                <a:latin typeface="Menlo" panose="020B0609030804020204" pitchFamily="49" charset="0"/>
                <a:ea typeface="Menlo" panose="020B0609030804020204" pitchFamily="49" charset="0"/>
                <a:cs typeface="Menlo" panose="020B0609030804020204" pitchFamily="49" charset="0"/>
              </a:rPr>
              <a:t>*&amp;</a:t>
            </a:r>
            <a:r>
              <a:rPr lang="en-US" sz="1900" dirty="0">
                <a:solidFill>
                  <a:srgbClr val="333333"/>
                </a:solidFill>
                <a:latin typeface="Menlo" panose="020B0609030804020204" pitchFamily="49" charset="0"/>
                <a:ea typeface="Menlo" panose="020B0609030804020204" pitchFamily="49" charset="0"/>
                <a:cs typeface="Menlo" panose="020B0609030804020204" pitchFamily="49" charset="0"/>
              </a:rPr>
              <a:t>r</a:t>
            </a:r>
            <a:r>
              <a:rPr lang="en-US" sz="1900" dirty="0">
                <a:latin typeface="Menlo" panose="020B0609030804020204" pitchFamily="49" charset="0"/>
                <a:ea typeface="Menlo" panose="020B0609030804020204" pitchFamily="49" charset="0"/>
                <a:cs typeface="Menlo" panose="020B0609030804020204" pitchFamily="49" charset="0"/>
              </a:rPr>
              <a:t> </a:t>
            </a:r>
            <a:r>
              <a:rPr lang="en-US" sz="1900" b="1" dirty="0">
                <a:latin typeface="Menlo" panose="020B0609030804020204" pitchFamily="49" charset="0"/>
                <a:ea typeface="Menlo" panose="020B0609030804020204" pitchFamily="49" charset="0"/>
                <a:cs typeface="Menlo" panose="020B0609030804020204" pitchFamily="49" charset="0"/>
              </a:rPr>
              <a:t>=</a:t>
            </a:r>
            <a:r>
              <a:rPr lang="en-US" sz="1900" dirty="0">
                <a:latin typeface="Menlo" panose="020B0609030804020204" pitchFamily="49" charset="0"/>
                <a:ea typeface="Menlo" panose="020B0609030804020204" pitchFamily="49" charset="0"/>
                <a:cs typeface="Menlo" panose="020B0609030804020204" pitchFamily="49" charset="0"/>
              </a:rPr>
              <a:t> </a:t>
            </a:r>
            <a:r>
              <a:rPr lang="en-US" sz="1900" dirty="0">
                <a:solidFill>
                  <a:srgbClr val="333333"/>
                </a:solidFill>
                <a:latin typeface="Menlo" panose="020B0609030804020204" pitchFamily="49" charset="0"/>
                <a:ea typeface="Menlo" panose="020B0609030804020204" pitchFamily="49" charset="0"/>
                <a:cs typeface="Menlo" panose="020B0609030804020204" pitchFamily="49" charset="0"/>
              </a:rPr>
              <a:t>p</a:t>
            </a:r>
            <a:r>
              <a:rPr lang="en-US" sz="1900" dirty="0">
                <a:latin typeface="Menlo" panose="020B0609030804020204" pitchFamily="49" charset="0"/>
                <a:ea typeface="Menlo" panose="020B0609030804020204" pitchFamily="49" charset="0"/>
                <a:cs typeface="Menlo" panose="020B0609030804020204" pitchFamily="49" charset="0"/>
              </a:rPr>
              <a:t>; </a:t>
            </a:r>
            <a:r>
              <a:rPr lang="en-US" sz="1900" i="1" dirty="0">
                <a:solidFill>
                  <a:srgbClr val="999988"/>
                </a:solidFill>
                <a:latin typeface="Menlo" panose="020B0609030804020204" pitchFamily="49" charset="0"/>
                <a:ea typeface="Menlo" panose="020B0609030804020204" pitchFamily="49" charset="0"/>
                <a:cs typeface="Menlo" panose="020B0609030804020204" pitchFamily="49" charset="0"/>
              </a:rPr>
              <a:t>// r is a reference to the pointer p</a:t>
            </a:r>
          </a:p>
          <a:p>
            <a:pPr marL="0" indent="0">
              <a:spcBef>
                <a:spcPts val="200"/>
              </a:spcBef>
              <a:buNone/>
            </a:pPr>
            <a:r>
              <a:rPr lang="en-US" sz="1900" dirty="0">
                <a:solidFill>
                  <a:srgbClr val="333333"/>
                </a:solidFill>
                <a:latin typeface="Menlo" panose="020B0609030804020204" pitchFamily="49" charset="0"/>
                <a:ea typeface="Menlo" panose="020B0609030804020204" pitchFamily="49" charset="0"/>
                <a:cs typeface="Menlo" panose="020B0609030804020204" pitchFamily="49" charset="0"/>
              </a:rPr>
              <a:t>r</a:t>
            </a:r>
            <a:r>
              <a:rPr lang="en-US" sz="1900" dirty="0">
                <a:latin typeface="Menlo" panose="020B0609030804020204" pitchFamily="49" charset="0"/>
                <a:ea typeface="Menlo" panose="020B0609030804020204" pitchFamily="49" charset="0"/>
                <a:cs typeface="Menlo" panose="020B0609030804020204" pitchFamily="49" charset="0"/>
              </a:rPr>
              <a:t> </a:t>
            </a:r>
            <a:r>
              <a:rPr lang="en-US" sz="1900" b="1" dirty="0">
                <a:latin typeface="Menlo" panose="020B0609030804020204" pitchFamily="49" charset="0"/>
                <a:ea typeface="Menlo" panose="020B0609030804020204" pitchFamily="49" charset="0"/>
                <a:cs typeface="Menlo" panose="020B0609030804020204" pitchFamily="49" charset="0"/>
              </a:rPr>
              <a:t>=</a:t>
            </a:r>
            <a:r>
              <a:rPr lang="en-US" sz="1900" dirty="0">
                <a:latin typeface="Menlo" panose="020B0609030804020204" pitchFamily="49" charset="0"/>
                <a:ea typeface="Menlo" panose="020B0609030804020204" pitchFamily="49" charset="0"/>
                <a:cs typeface="Menlo" panose="020B0609030804020204" pitchFamily="49" charset="0"/>
              </a:rPr>
              <a:t> </a:t>
            </a:r>
            <a:r>
              <a:rPr lang="en-US" sz="1900" b="1" dirty="0">
                <a:latin typeface="Menlo" panose="020B0609030804020204" pitchFamily="49" charset="0"/>
                <a:ea typeface="Menlo" panose="020B0609030804020204" pitchFamily="49" charset="0"/>
                <a:cs typeface="Menlo" panose="020B0609030804020204" pitchFamily="49" charset="0"/>
              </a:rPr>
              <a:t>&amp;</a:t>
            </a:r>
            <a:r>
              <a:rPr lang="en-US" sz="19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1900" dirty="0">
                <a:latin typeface="Menlo" panose="020B0609030804020204" pitchFamily="49" charset="0"/>
                <a:ea typeface="Menlo" panose="020B0609030804020204" pitchFamily="49" charset="0"/>
                <a:cs typeface="Menlo" panose="020B0609030804020204" pitchFamily="49" charset="0"/>
              </a:rPr>
              <a:t>; </a:t>
            </a:r>
            <a:r>
              <a:rPr lang="en-US" sz="1900" i="1" dirty="0">
                <a:solidFill>
                  <a:srgbClr val="999988"/>
                </a:solidFill>
                <a:latin typeface="Menlo" panose="020B0609030804020204" pitchFamily="49" charset="0"/>
                <a:ea typeface="Menlo" panose="020B0609030804020204" pitchFamily="49" charset="0"/>
                <a:cs typeface="Menlo" panose="020B0609030804020204" pitchFamily="49" charset="0"/>
              </a:rPr>
              <a:t>// r refers to a pointer; assigning &amp;</a:t>
            </a:r>
            <a:r>
              <a:rPr lang="en-US" sz="1900" i="1" dirty="0" err="1">
                <a:solidFill>
                  <a:srgbClr val="999988"/>
                </a:solidFill>
                <a:latin typeface="Menlo" panose="020B0609030804020204" pitchFamily="49" charset="0"/>
                <a:ea typeface="Menlo" panose="020B0609030804020204" pitchFamily="49" charset="0"/>
                <a:cs typeface="Menlo" panose="020B0609030804020204" pitchFamily="49" charset="0"/>
              </a:rPr>
              <a:t>i</a:t>
            </a:r>
            <a:r>
              <a:rPr lang="en-US" sz="1900" i="1" dirty="0">
                <a:solidFill>
                  <a:srgbClr val="999988"/>
                </a:solidFill>
                <a:latin typeface="Menlo" panose="020B0609030804020204" pitchFamily="49" charset="0"/>
                <a:ea typeface="Menlo" panose="020B0609030804020204" pitchFamily="49" charset="0"/>
                <a:cs typeface="Menlo" panose="020B0609030804020204" pitchFamily="49" charset="0"/>
              </a:rPr>
              <a:t> to r makes p point to i</a:t>
            </a:r>
          </a:p>
          <a:p>
            <a:pPr marL="0" indent="0">
              <a:spcBef>
                <a:spcPts val="200"/>
              </a:spcBef>
              <a:buNone/>
            </a:pPr>
            <a:r>
              <a:rPr lang="en-US" sz="1900" b="1" dirty="0">
                <a:latin typeface="Menlo" panose="020B0609030804020204" pitchFamily="49" charset="0"/>
                <a:ea typeface="Menlo" panose="020B0609030804020204" pitchFamily="49" charset="0"/>
                <a:cs typeface="Menlo" panose="020B0609030804020204" pitchFamily="49" charset="0"/>
              </a:rPr>
              <a:t>*</a:t>
            </a:r>
            <a:r>
              <a:rPr lang="en-US" sz="1900" dirty="0">
                <a:solidFill>
                  <a:srgbClr val="333333"/>
                </a:solidFill>
                <a:latin typeface="Menlo" panose="020B0609030804020204" pitchFamily="49" charset="0"/>
                <a:ea typeface="Menlo" panose="020B0609030804020204" pitchFamily="49" charset="0"/>
                <a:cs typeface="Menlo" panose="020B0609030804020204" pitchFamily="49" charset="0"/>
              </a:rPr>
              <a:t>r</a:t>
            </a:r>
            <a:r>
              <a:rPr lang="en-US" sz="1900" dirty="0">
                <a:latin typeface="Menlo" panose="020B0609030804020204" pitchFamily="49" charset="0"/>
                <a:ea typeface="Menlo" panose="020B0609030804020204" pitchFamily="49" charset="0"/>
                <a:cs typeface="Menlo" panose="020B0609030804020204" pitchFamily="49" charset="0"/>
              </a:rPr>
              <a:t> </a:t>
            </a:r>
            <a:r>
              <a:rPr lang="en-US" sz="1900" b="1" dirty="0">
                <a:latin typeface="Menlo" panose="020B0609030804020204" pitchFamily="49" charset="0"/>
                <a:ea typeface="Menlo" panose="020B0609030804020204" pitchFamily="49" charset="0"/>
                <a:cs typeface="Menlo" panose="020B0609030804020204" pitchFamily="49" charset="0"/>
              </a:rPr>
              <a:t>=</a:t>
            </a:r>
            <a:r>
              <a:rPr lang="en-US" sz="1900" dirty="0">
                <a:latin typeface="Menlo" panose="020B0609030804020204" pitchFamily="49" charset="0"/>
                <a:ea typeface="Menlo" panose="020B0609030804020204" pitchFamily="49" charset="0"/>
                <a:cs typeface="Menlo" panose="020B0609030804020204" pitchFamily="49" charset="0"/>
              </a:rPr>
              <a:t> </a:t>
            </a:r>
            <a:r>
              <a:rPr lang="en-US" sz="19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1900" dirty="0">
                <a:latin typeface="Menlo" panose="020B0609030804020204" pitchFamily="49" charset="0"/>
                <a:ea typeface="Menlo" panose="020B0609030804020204" pitchFamily="49" charset="0"/>
                <a:cs typeface="Menlo" panose="020B0609030804020204" pitchFamily="49" charset="0"/>
              </a:rPr>
              <a:t>; </a:t>
            </a:r>
            <a:r>
              <a:rPr lang="en-US" sz="1900" i="1" dirty="0">
                <a:solidFill>
                  <a:srgbClr val="999988"/>
                </a:solidFill>
                <a:latin typeface="Menlo" panose="020B0609030804020204" pitchFamily="49" charset="0"/>
                <a:ea typeface="Menlo" panose="020B0609030804020204" pitchFamily="49" charset="0"/>
                <a:cs typeface="Menlo" panose="020B0609030804020204" pitchFamily="49" charset="0"/>
              </a:rPr>
              <a:t>// dereferencing r yields </a:t>
            </a:r>
            <a:r>
              <a:rPr lang="en-US" sz="1900" i="1" dirty="0" err="1">
                <a:solidFill>
                  <a:srgbClr val="999988"/>
                </a:solidFill>
                <a:latin typeface="Menlo" panose="020B0609030804020204" pitchFamily="49" charset="0"/>
                <a:ea typeface="Menlo" panose="020B0609030804020204" pitchFamily="49" charset="0"/>
                <a:cs typeface="Menlo" panose="020B0609030804020204" pitchFamily="49" charset="0"/>
              </a:rPr>
              <a:t>i</a:t>
            </a:r>
            <a:r>
              <a:rPr lang="en-US" sz="1900" i="1" dirty="0">
                <a:solidFill>
                  <a:srgbClr val="999988"/>
                </a:solidFill>
                <a:latin typeface="Menlo" panose="020B0609030804020204" pitchFamily="49" charset="0"/>
                <a:ea typeface="Menlo" panose="020B0609030804020204" pitchFamily="49" charset="0"/>
                <a:cs typeface="Menlo" panose="020B0609030804020204" pitchFamily="49" charset="0"/>
              </a:rPr>
              <a:t>, the object to which p points; changes </a:t>
            </a:r>
          </a:p>
          <a:p>
            <a:pPr marL="0" indent="0">
              <a:spcBef>
                <a:spcPts val="200"/>
              </a:spcBef>
              <a:buNone/>
            </a:pPr>
            <a:r>
              <a:rPr lang="en-US" sz="1900" i="1" dirty="0">
                <a:solidFill>
                  <a:srgbClr val="999988"/>
                </a:solidFill>
                <a:latin typeface="Menlo" panose="020B0609030804020204" pitchFamily="49" charset="0"/>
                <a:ea typeface="Menlo" panose="020B0609030804020204" pitchFamily="49" charset="0"/>
                <a:cs typeface="Menlo" panose="020B0609030804020204" pitchFamily="49" charset="0"/>
              </a:rPr>
              <a:t>    </a:t>
            </a:r>
            <a:r>
              <a:rPr lang="en-US" sz="1900" i="1" dirty="0" err="1">
                <a:solidFill>
                  <a:srgbClr val="999988"/>
                </a:solidFill>
                <a:latin typeface="Menlo" panose="020B0609030804020204" pitchFamily="49" charset="0"/>
                <a:ea typeface="Menlo" panose="020B0609030804020204" pitchFamily="49" charset="0"/>
                <a:cs typeface="Menlo" panose="020B0609030804020204" pitchFamily="49" charset="0"/>
              </a:rPr>
              <a:t>i</a:t>
            </a:r>
            <a:r>
              <a:rPr lang="en-US" sz="1900" i="1" dirty="0">
                <a:solidFill>
                  <a:srgbClr val="999988"/>
                </a:solidFill>
                <a:latin typeface="Menlo" panose="020B0609030804020204" pitchFamily="49" charset="0"/>
                <a:ea typeface="Menlo" panose="020B0609030804020204" pitchFamily="49" charset="0"/>
                <a:cs typeface="Menlo" panose="020B0609030804020204" pitchFamily="49" charset="0"/>
              </a:rPr>
              <a:t> to 0</a:t>
            </a:r>
            <a:endParaRPr lang="en-US" sz="1900" dirty="0">
              <a:latin typeface="Menlo" panose="020B0609030804020204" pitchFamily="49" charset="0"/>
              <a:ea typeface="Menlo" panose="020B0609030804020204" pitchFamily="49" charset="0"/>
              <a:cs typeface="Menlo" panose="020B0609030804020204" pitchFamily="49" charset="0"/>
            </a:endParaRPr>
          </a:p>
        </p:txBody>
      </p:sp>
      <p:sp>
        <p:nvSpPr>
          <p:cNvPr id="5" name="Content Placeholder 4">
            <a:extLst>
              <a:ext uri="{FF2B5EF4-FFF2-40B4-BE49-F238E27FC236}">
                <a16:creationId xmlns:a16="http://schemas.microsoft.com/office/drawing/2014/main" id="{7AE6CFE4-A20C-6146-B21B-9D2F58DAABA7}"/>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129291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CA82-B583-AF4B-B3C8-4380AE56E4D8}"/>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03531C6E-E3C5-D24C-B4B1-974DDE2A6EB2}"/>
              </a:ext>
            </a:extLst>
          </p:cNvPr>
          <p:cNvSpPr>
            <a:spLocks noGrp="1"/>
          </p:cNvSpPr>
          <p:nvPr>
            <p:ph sz="half" idx="1"/>
          </p:nvPr>
        </p:nvSpPr>
        <p:spPr/>
        <p:txBody>
          <a:bodyPr>
            <a:normAutofit lnSpcReduction="10000"/>
          </a:bodyPr>
          <a:lstStyle/>
          <a:p>
            <a:r>
              <a:rPr lang="en-US" dirty="0"/>
              <a:t>Today we learned about</a:t>
            </a:r>
          </a:p>
          <a:p>
            <a:pPr lvl="1"/>
            <a:r>
              <a:rPr lang="en-US" dirty="0"/>
              <a:t>Types</a:t>
            </a:r>
          </a:p>
          <a:p>
            <a:pPr lvl="2"/>
            <a:r>
              <a:rPr lang="en-US" dirty="0"/>
              <a:t>integral</a:t>
            </a:r>
          </a:p>
          <a:p>
            <a:pPr lvl="2"/>
            <a:r>
              <a:rPr lang="en-US" dirty="0"/>
              <a:t>floating-point</a:t>
            </a:r>
          </a:p>
          <a:p>
            <a:pPr lvl="2"/>
            <a:r>
              <a:rPr lang="en-US" dirty="0"/>
              <a:t>type conversions</a:t>
            </a:r>
          </a:p>
          <a:p>
            <a:pPr lvl="1"/>
            <a:r>
              <a:rPr lang="en-US" dirty="0"/>
              <a:t>Variables</a:t>
            </a:r>
          </a:p>
          <a:p>
            <a:pPr lvl="2"/>
            <a:r>
              <a:rPr lang="en-US" dirty="0"/>
              <a:t>Initialization</a:t>
            </a:r>
          </a:p>
          <a:p>
            <a:pPr lvl="2"/>
            <a:r>
              <a:rPr lang="en-US" dirty="0"/>
              <a:t>Naming</a:t>
            </a:r>
          </a:p>
          <a:p>
            <a:pPr lvl="2"/>
            <a:r>
              <a:rPr lang="en-US" dirty="0"/>
              <a:t>Scopes</a:t>
            </a:r>
          </a:p>
          <a:p>
            <a:pPr lvl="1"/>
            <a:r>
              <a:rPr lang="en-US" dirty="0"/>
              <a:t>Compound Types</a:t>
            </a:r>
          </a:p>
          <a:p>
            <a:pPr lvl="2"/>
            <a:r>
              <a:rPr lang="en-US" dirty="0"/>
              <a:t>References</a:t>
            </a:r>
          </a:p>
          <a:p>
            <a:pPr lvl="2"/>
            <a:r>
              <a:rPr lang="en-US" dirty="0"/>
              <a:t>Pointers</a:t>
            </a:r>
          </a:p>
          <a:p>
            <a:endParaRPr lang="en-US" dirty="0"/>
          </a:p>
        </p:txBody>
      </p:sp>
      <p:sp>
        <p:nvSpPr>
          <p:cNvPr id="4" name="Content Placeholder 3">
            <a:extLst>
              <a:ext uri="{FF2B5EF4-FFF2-40B4-BE49-F238E27FC236}">
                <a16:creationId xmlns:a16="http://schemas.microsoft.com/office/drawing/2014/main" id="{9357B4D3-D8C2-2C41-9727-4645F575D640}"/>
              </a:ext>
            </a:extLst>
          </p:cNvPr>
          <p:cNvSpPr>
            <a:spLocks noGrp="1"/>
          </p:cNvSpPr>
          <p:nvPr>
            <p:ph sz="half" idx="2"/>
          </p:nvPr>
        </p:nvSpPr>
        <p:spPr/>
        <p:txBody>
          <a:bodyPr/>
          <a:lstStyle/>
          <a:p>
            <a:r>
              <a:rPr lang="en-US" dirty="0"/>
              <a:t>Homework!</a:t>
            </a:r>
          </a:p>
          <a:p>
            <a:pPr lvl="1"/>
            <a:r>
              <a:rPr lang="en-US" dirty="0"/>
              <a:t>Read Chapter 2.1-2.3</a:t>
            </a:r>
          </a:p>
          <a:p>
            <a:pPr lvl="1"/>
            <a:r>
              <a:rPr lang="en-US" dirty="0"/>
              <a:t>Do exercises</a:t>
            </a:r>
          </a:p>
          <a:p>
            <a:pPr lvl="2"/>
            <a:r>
              <a:rPr lang="en-US" dirty="0"/>
              <a:t>(mostly written, few programs)</a:t>
            </a:r>
          </a:p>
        </p:txBody>
      </p:sp>
      <p:sp>
        <p:nvSpPr>
          <p:cNvPr id="5" name="Content Placeholder 4">
            <a:extLst>
              <a:ext uri="{FF2B5EF4-FFF2-40B4-BE49-F238E27FC236}">
                <a16:creationId xmlns:a16="http://schemas.microsoft.com/office/drawing/2014/main" id="{F45B61E3-3596-554E-A513-F0A333D8817A}"/>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34236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BCB3-EFCC-AE43-8107-47555E17EEE0}"/>
              </a:ext>
            </a:extLst>
          </p:cNvPr>
          <p:cNvSpPr>
            <a:spLocks noGrp="1"/>
          </p:cNvSpPr>
          <p:nvPr>
            <p:ph type="title"/>
          </p:nvPr>
        </p:nvSpPr>
        <p:spPr/>
        <p:txBody>
          <a:bodyPr/>
          <a:lstStyle/>
          <a:p>
            <a:r>
              <a:rPr lang="en-US" dirty="0"/>
              <a:t>2.1 Primitive Built-in Types</a:t>
            </a:r>
          </a:p>
        </p:txBody>
      </p:sp>
      <p:sp>
        <p:nvSpPr>
          <p:cNvPr id="3" name="Content Placeholder 2">
            <a:extLst>
              <a:ext uri="{FF2B5EF4-FFF2-40B4-BE49-F238E27FC236}">
                <a16:creationId xmlns:a16="http://schemas.microsoft.com/office/drawing/2014/main" id="{07F71B8A-CA2F-2F46-8916-D66870B58CEB}"/>
              </a:ext>
            </a:extLst>
          </p:cNvPr>
          <p:cNvSpPr>
            <a:spLocks noGrp="1"/>
          </p:cNvSpPr>
          <p:nvPr>
            <p:ph sz="half" idx="1"/>
          </p:nvPr>
        </p:nvSpPr>
        <p:spPr/>
        <p:txBody>
          <a:bodyPr/>
          <a:lstStyle/>
          <a:p>
            <a:r>
              <a:rPr lang="en-US" dirty="0"/>
              <a:t>Arithmetic Types</a:t>
            </a:r>
          </a:p>
          <a:p>
            <a:pPr lvl="1"/>
            <a:r>
              <a:rPr lang="en-US" dirty="0"/>
              <a:t>Integral Types</a:t>
            </a:r>
          </a:p>
          <a:p>
            <a:pPr lvl="2"/>
            <a:r>
              <a:rPr lang="en-US" dirty="0"/>
              <a:t>bool, char, short, int, long, long long</a:t>
            </a:r>
          </a:p>
          <a:p>
            <a:pPr lvl="2"/>
            <a:r>
              <a:rPr lang="en-US" dirty="0"/>
              <a:t>Number of bits depends on type</a:t>
            </a:r>
          </a:p>
          <a:p>
            <a:pPr lvl="1"/>
            <a:r>
              <a:rPr lang="en-US" dirty="0"/>
              <a:t>Floating-point Types</a:t>
            </a:r>
          </a:p>
          <a:p>
            <a:pPr lvl="2"/>
            <a:r>
              <a:rPr lang="en-US" dirty="0"/>
              <a:t>float, double, long double</a:t>
            </a:r>
          </a:p>
          <a:p>
            <a:pPr lvl="2"/>
            <a:r>
              <a:rPr lang="en-US" dirty="0"/>
              <a:t>Number of minimum significant digits depends on type</a:t>
            </a:r>
          </a:p>
          <a:p>
            <a:pPr lvl="1"/>
            <a:r>
              <a:rPr lang="en-US" dirty="0"/>
              <a:t>Signed and Unsigned Types</a:t>
            </a:r>
          </a:p>
          <a:p>
            <a:pPr lvl="2"/>
            <a:r>
              <a:rPr lang="en-US" dirty="0"/>
              <a:t>signed can be negative or positive</a:t>
            </a:r>
          </a:p>
          <a:p>
            <a:pPr lvl="2"/>
            <a:r>
              <a:rPr lang="en-US" dirty="0"/>
              <a:t>unsigned only &gt;= 0</a:t>
            </a:r>
          </a:p>
        </p:txBody>
      </p:sp>
      <p:sp>
        <p:nvSpPr>
          <p:cNvPr id="4" name="Content Placeholder 3">
            <a:extLst>
              <a:ext uri="{FF2B5EF4-FFF2-40B4-BE49-F238E27FC236}">
                <a16:creationId xmlns:a16="http://schemas.microsoft.com/office/drawing/2014/main" id="{9BD0F3B0-2482-614A-8A5B-164E829B6969}"/>
              </a:ext>
            </a:extLst>
          </p:cNvPr>
          <p:cNvSpPr>
            <a:spLocks noGrp="1"/>
          </p:cNvSpPr>
          <p:nvPr>
            <p:ph sz="half" idx="2"/>
          </p:nvPr>
        </p:nvSpPr>
        <p:spPr/>
        <p:txBody>
          <a:bodyPr/>
          <a:lstStyle/>
          <a:p>
            <a:r>
              <a:rPr lang="en-US" dirty="0"/>
              <a:t>Rules of thumb:</a:t>
            </a:r>
          </a:p>
          <a:p>
            <a:pPr lvl="1"/>
            <a:r>
              <a:rPr lang="en-US" dirty="0"/>
              <a:t>…don’t use unsigned types</a:t>
            </a:r>
          </a:p>
          <a:p>
            <a:pPr lvl="1"/>
            <a:r>
              <a:rPr lang="en-US" dirty="0"/>
              <a:t>use </a:t>
            </a:r>
            <a:r>
              <a:rPr lang="en-US" dirty="0" err="1"/>
              <a:t>ints</a:t>
            </a:r>
            <a:r>
              <a:rPr lang="en-US" dirty="0"/>
              <a:t> for integer arithmetic</a:t>
            </a:r>
          </a:p>
          <a:p>
            <a:pPr lvl="1"/>
            <a:r>
              <a:rPr lang="en-US" dirty="0"/>
              <a:t>use doubles for floating-point computations</a:t>
            </a:r>
          </a:p>
        </p:txBody>
      </p:sp>
      <p:sp>
        <p:nvSpPr>
          <p:cNvPr id="5" name="Content Placeholder 4">
            <a:extLst>
              <a:ext uri="{FF2B5EF4-FFF2-40B4-BE49-F238E27FC236}">
                <a16:creationId xmlns:a16="http://schemas.microsoft.com/office/drawing/2014/main" id="{E965BD87-F9D6-034B-B96A-0DA9977109A7}"/>
              </a:ext>
            </a:extLst>
          </p:cNvPr>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235248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F5F6-39E2-124A-8839-0EC5B14100CB}"/>
              </a:ext>
            </a:extLst>
          </p:cNvPr>
          <p:cNvSpPr>
            <a:spLocks noGrp="1"/>
          </p:cNvSpPr>
          <p:nvPr>
            <p:ph type="title"/>
          </p:nvPr>
        </p:nvSpPr>
        <p:spPr/>
        <p:txBody>
          <a:bodyPr/>
          <a:lstStyle/>
          <a:p>
            <a:r>
              <a:rPr lang="en-US" dirty="0"/>
              <a:t>2.1.2 Type Conversions</a:t>
            </a:r>
          </a:p>
        </p:txBody>
      </p:sp>
      <p:sp>
        <p:nvSpPr>
          <p:cNvPr id="3" name="Content Placeholder 2">
            <a:extLst>
              <a:ext uri="{FF2B5EF4-FFF2-40B4-BE49-F238E27FC236}">
                <a16:creationId xmlns:a16="http://schemas.microsoft.com/office/drawing/2014/main" id="{4FD74B91-AFD4-F74D-BD5F-E5B105F2FB6C}"/>
              </a:ext>
            </a:extLst>
          </p:cNvPr>
          <p:cNvSpPr>
            <a:spLocks noGrp="1"/>
          </p:cNvSpPr>
          <p:nvPr>
            <p:ph sz="half" idx="1"/>
          </p:nvPr>
        </p:nvSpPr>
        <p:spPr/>
        <p:txBody>
          <a:bodyPr>
            <a:normAutofit lnSpcReduction="10000"/>
          </a:bodyPr>
          <a:lstStyle/>
          <a:p>
            <a:r>
              <a:rPr lang="en-US" dirty="0"/>
              <a:t>can happen automatically:</a:t>
            </a:r>
          </a:p>
          <a:p>
            <a:pPr lvl="1"/>
            <a:r>
              <a:rPr lang="en-US" dirty="0"/>
              <a:t>when another type is expected</a:t>
            </a:r>
          </a:p>
          <a:p>
            <a:pPr lvl="1"/>
            <a:r>
              <a:rPr lang="en-US" dirty="0"/>
              <a:t>if the conversion exists</a:t>
            </a:r>
          </a:p>
          <a:p>
            <a:r>
              <a:rPr lang="en-US" dirty="0"/>
              <a:t>Can you guess what happens?</a:t>
            </a:r>
          </a:p>
          <a:p>
            <a:pPr marL="0" indent="0">
              <a:spcBef>
                <a:spcPts val="4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b is `true`</a:t>
            </a:r>
          </a:p>
          <a:p>
            <a:pPr marL="0" indent="0">
              <a:spcBef>
                <a:spcPts val="4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a:t>
            </a:r>
            <a:r>
              <a:rPr lang="en-US" sz="1800" i="1" dirty="0" err="1">
                <a:solidFill>
                  <a:srgbClr val="999988"/>
                </a:solidFill>
                <a:latin typeface="Menlo" panose="020B0609030804020204" pitchFamily="49" charset="0"/>
                <a:ea typeface="Menlo" panose="020B0609030804020204" pitchFamily="49" charset="0"/>
                <a:cs typeface="Menlo" panose="020B0609030804020204" pitchFamily="49" charset="0"/>
              </a:rPr>
              <a:t>i</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has value 1</a:t>
            </a:r>
          </a:p>
          <a:p>
            <a:pPr marL="0" indent="0">
              <a:spcBef>
                <a:spcPts val="4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a:t>
            </a:r>
            <a:r>
              <a:rPr lang="en-US" sz="1800" i="1" dirty="0" err="1">
                <a:solidFill>
                  <a:srgbClr val="999988"/>
                </a:solidFill>
                <a:latin typeface="Menlo" panose="020B0609030804020204" pitchFamily="49" charset="0"/>
                <a:ea typeface="Menlo" panose="020B0609030804020204" pitchFamily="49" charset="0"/>
                <a:cs typeface="Menlo" panose="020B0609030804020204" pitchFamily="49" charset="0"/>
              </a:rPr>
              <a:t>i</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has value 3</a:t>
            </a:r>
          </a:p>
          <a:p>
            <a:pPr marL="0" indent="0">
              <a:spcBef>
                <a:spcPts val="4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pi has value 3</a:t>
            </a:r>
          </a:p>
          <a:p>
            <a:pPr marL="0" indent="0">
              <a:spcBef>
                <a:spcPts val="4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assuming 8-bit chars, c has value 255</a:t>
            </a:r>
          </a:p>
          <a:p>
            <a:pPr marL="0" indent="0">
              <a:spcBef>
                <a:spcPts val="4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assuming 8-bit chars, value of c2 is undefined.</a:t>
            </a:r>
          </a:p>
          <a:p>
            <a:pPr marL="0" indent="0">
              <a:spcBef>
                <a:spcPts val="400"/>
              </a:spcBef>
              <a:buNone/>
            </a:pPr>
            <a:endPar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400"/>
              </a:spcBef>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condition will evaluate as true</a:t>
            </a:r>
          </a:p>
        </p:txBody>
      </p:sp>
      <p:sp>
        <p:nvSpPr>
          <p:cNvPr id="4" name="Content Placeholder 3">
            <a:extLst>
              <a:ext uri="{FF2B5EF4-FFF2-40B4-BE49-F238E27FC236}">
                <a16:creationId xmlns:a16="http://schemas.microsoft.com/office/drawing/2014/main" id="{40B58BA0-A943-8445-ADF0-BF5AC9A002C7}"/>
              </a:ext>
            </a:extLst>
          </p:cNvPr>
          <p:cNvSpPr>
            <a:spLocks noGrp="1"/>
          </p:cNvSpPr>
          <p:nvPr>
            <p:ph sz="half" idx="2"/>
          </p:nvPr>
        </p:nvSpPr>
        <p:spPr/>
        <p:txBody>
          <a:bodyPr>
            <a:normAutofit/>
          </a:bodyPr>
          <a:lstStyle/>
          <a:p>
            <a:pPr marL="0" indent="0">
              <a:spcBef>
                <a:spcPts val="4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bool</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b</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42</a:t>
            </a:r>
            <a:r>
              <a:rPr lang="en-US" sz="1800" dirty="0">
                <a:latin typeface="Menlo" panose="020B0609030804020204" pitchFamily="49" charset="0"/>
                <a:ea typeface="Menlo" panose="020B0609030804020204" pitchFamily="49" charset="0"/>
                <a:cs typeface="Menlo" panose="020B0609030804020204" pitchFamily="49" charset="0"/>
              </a:rPr>
              <a:t>; </a:t>
            </a:r>
          </a:p>
          <a:p>
            <a:pPr marL="0" indent="0">
              <a:spcBef>
                <a:spcPts val="4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b;</a:t>
            </a:r>
          </a:p>
          <a:p>
            <a:pPr marL="0" indent="0">
              <a:spcBef>
                <a:spcPts val="400"/>
              </a:spcBef>
              <a:buNone/>
            </a:pP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3.14;</a:t>
            </a:r>
            <a:r>
              <a:rPr lang="en-US" sz="1800" dirty="0">
                <a:latin typeface="Menlo" panose="020B0609030804020204" pitchFamily="49" charset="0"/>
                <a:ea typeface="Menlo" panose="020B0609030804020204" pitchFamily="49" charset="0"/>
                <a:cs typeface="Menlo" panose="020B0609030804020204" pitchFamily="49" charset="0"/>
              </a:rPr>
              <a:t> </a:t>
            </a:r>
          </a:p>
          <a:p>
            <a:pPr marL="0" indent="0">
              <a:spcBef>
                <a:spcPts val="4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double</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pi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a:t>
            </a:r>
            <a:endPar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4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unsigned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char</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c</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1;</a:t>
            </a:r>
            <a:endPar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4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signed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char</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c2</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256;</a:t>
            </a:r>
          </a:p>
          <a:p>
            <a:pPr marL="0" indent="0">
              <a:spcBef>
                <a:spcPts val="400"/>
              </a:spcBef>
              <a:buNone/>
            </a:pPr>
            <a:endParaRPr lang="en-US" sz="1800" dirty="0">
              <a:solidFill>
                <a:srgbClr val="009999"/>
              </a:solidFill>
              <a:latin typeface="Menlo" panose="020B0609030804020204" pitchFamily="49" charset="0"/>
              <a:ea typeface="Menlo" panose="020B0609030804020204" pitchFamily="49" charset="0"/>
              <a:cs typeface="Menlo" panose="020B0609030804020204" pitchFamily="49" charset="0"/>
            </a:endParaRPr>
          </a:p>
          <a:p>
            <a:pPr marL="0" indent="0">
              <a:spcBef>
                <a:spcPts val="4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42</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400"/>
              </a:spcBef>
              <a:buNone/>
            </a:pPr>
            <a:r>
              <a:rPr lang="en-US" sz="1800" b="1" dirty="0">
                <a:latin typeface="Menlo" panose="020B0609030804020204" pitchFamily="49" charset="0"/>
                <a:ea typeface="Menlo" panose="020B0609030804020204" pitchFamily="49" charset="0"/>
                <a:cs typeface="Menlo" panose="020B0609030804020204" pitchFamily="49" charset="0"/>
              </a:rPr>
              <a:t>if</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400"/>
              </a:spcBef>
              <a:buNone/>
            </a:pP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1800" dirty="0">
                <a:latin typeface="Menlo" panose="020B0609030804020204" pitchFamily="49" charset="0"/>
                <a:ea typeface="Menlo" panose="020B0609030804020204" pitchFamily="49" charset="0"/>
                <a:cs typeface="Menlo" panose="020B0609030804020204" pitchFamily="49" charset="0"/>
              </a:rPr>
              <a:t>;</a:t>
            </a:r>
          </a:p>
        </p:txBody>
      </p:sp>
      <p:sp>
        <p:nvSpPr>
          <p:cNvPr id="5" name="Content Placeholder 4">
            <a:extLst>
              <a:ext uri="{FF2B5EF4-FFF2-40B4-BE49-F238E27FC236}">
                <a16:creationId xmlns:a16="http://schemas.microsoft.com/office/drawing/2014/main" id="{F9ACB142-E482-7643-ADEE-ED1FE2E99F84}"/>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886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F666-E0A6-DA47-A564-72F4D8C199F0}"/>
              </a:ext>
            </a:extLst>
          </p:cNvPr>
          <p:cNvSpPr>
            <a:spLocks noGrp="1"/>
          </p:cNvSpPr>
          <p:nvPr>
            <p:ph type="title"/>
          </p:nvPr>
        </p:nvSpPr>
        <p:spPr/>
        <p:txBody>
          <a:bodyPr/>
          <a:lstStyle/>
          <a:p>
            <a:r>
              <a:rPr lang="en-US" dirty="0"/>
              <a:t>Expressions with unsigned types</a:t>
            </a:r>
          </a:p>
        </p:txBody>
      </p:sp>
      <p:sp>
        <p:nvSpPr>
          <p:cNvPr id="3" name="Content Placeholder 2">
            <a:extLst>
              <a:ext uri="{FF2B5EF4-FFF2-40B4-BE49-F238E27FC236}">
                <a16:creationId xmlns:a16="http://schemas.microsoft.com/office/drawing/2014/main" id="{4C01E45F-CE7F-DB47-B8AA-F7649CA2A44B}"/>
              </a:ext>
            </a:extLst>
          </p:cNvPr>
          <p:cNvSpPr>
            <a:spLocks noGrp="1"/>
          </p:cNvSpPr>
          <p:nvPr>
            <p:ph sz="half" idx="1"/>
          </p:nvPr>
        </p:nvSpPr>
        <p:spPr/>
        <p:txBody>
          <a:bodyPr/>
          <a:lstStyle/>
          <a:p>
            <a:r>
              <a:rPr lang="en-US" dirty="0"/>
              <a:t>Unexpected things can happen…</a:t>
            </a:r>
          </a:p>
          <a:p>
            <a:pPr marL="457200" lvl="1" indent="0">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prints -84</a:t>
            </a:r>
          </a:p>
          <a:p>
            <a:pPr marL="457200" lvl="1" indent="0">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if 32 bit </a:t>
            </a:r>
            <a:r>
              <a:rPr lang="en-US" sz="1800" i="1" dirty="0" err="1">
                <a:solidFill>
                  <a:srgbClr val="999988"/>
                </a:solidFill>
                <a:latin typeface="Menlo" panose="020B0609030804020204" pitchFamily="49" charset="0"/>
                <a:ea typeface="Menlo" panose="020B0609030804020204" pitchFamily="49" charset="0"/>
                <a:cs typeface="Menlo" panose="020B0609030804020204" pitchFamily="49" charset="0"/>
              </a:rPr>
              <a:t>ints</a:t>
            </a: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prints 4294967264 (wraps around)</a:t>
            </a:r>
          </a:p>
          <a:p>
            <a:pPr lvl="1"/>
            <a:endParaRPr lang="en-US" dirty="0"/>
          </a:p>
          <a:p>
            <a:pPr marL="457200" lvl="1" indent="0">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goes down to zero... then decrements past it!</a:t>
            </a:r>
          </a:p>
          <a:p>
            <a:pPr marL="457200" lvl="1" indent="0">
              <a:buNone/>
            </a:pPr>
            <a:endPar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457200" lvl="1" indent="0">
              <a:buNone/>
            </a:pPr>
            <a:r>
              <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rPr>
              <a:t>// safer version with while</a:t>
            </a:r>
          </a:p>
        </p:txBody>
      </p:sp>
      <p:sp>
        <p:nvSpPr>
          <p:cNvPr id="4" name="Content Placeholder 3">
            <a:extLst>
              <a:ext uri="{FF2B5EF4-FFF2-40B4-BE49-F238E27FC236}">
                <a16:creationId xmlns:a16="http://schemas.microsoft.com/office/drawing/2014/main" id="{31272FBE-4DC2-7947-A50A-90B9BB1FF464}"/>
              </a:ext>
            </a:extLst>
          </p:cNvPr>
          <p:cNvSpPr>
            <a:spLocks noGrp="1"/>
          </p:cNvSpPr>
          <p:nvPr>
            <p:ph sz="half" idx="2"/>
          </p:nvPr>
        </p:nvSpPr>
        <p:spPr/>
        <p:txBody>
          <a:bodyPr>
            <a:normAutofit/>
          </a:bodyPr>
          <a:lstStyle/>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unsigned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u</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10</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42</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std</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cout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&lt;&lt;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&lt;&lt;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std</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endl</a:t>
            </a:r>
            <a:r>
              <a:rPr lang="en-US" sz="1800" dirty="0">
                <a:latin typeface="Menlo" panose="020B0609030804020204" pitchFamily="49" charset="0"/>
                <a:ea typeface="Menlo" panose="020B0609030804020204" pitchFamily="49" charset="0"/>
                <a:cs typeface="Menlo" panose="020B0609030804020204" pitchFamily="49" charset="0"/>
              </a:rPr>
              <a:t>; </a:t>
            </a:r>
          </a:p>
          <a:p>
            <a:pPr marL="0" indent="0">
              <a:spcBef>
                <a:spcPts val="200"/>
              </a:spcBef>
              <a:buNone/>
            </a:pP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std</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cout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&lt;&lt;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u</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&lt;&lt;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std</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endl</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endParaRPr lang="en-US" sz="1800" i="1" dirty="0">
              <a:solidFill>
                <a:srgbClr val="999988"/>
              </a:solidFill>
              <a:latin typeface="Menlo" panose="020B0609030804020204" pitchFamily="49" charset="0"/>
              <a:ea typeface="Menlo" panose="020B0609030804020204" pitchFamily="49" charset="0"/>
              <a:cs typeface="Menlo" panose="020B0609030804020204" pitchFamily="49" charset="0"/>
            </a:endParaRPr>
          </a:p>
          <a:p>
            <a:pPr marL="0" indent="0">
              <a:spcBef>
                <a:spcPts val="400"/>
              </a:spcBef>
              <a:buNone/>
            </a:pPr>
            <a:r>
              <a:rPr lang="en-US" sz="1800" b="1" dirty="0">
                <a:latin typeface="Menlo" panose="020B0609030804020204" pitchFamily="49" charset="0"/>
                <a:ea typeface="Menlo" panose="020B0609030804020204" pitchFamily="49" charset="0"/>
                <a:cs typeface="Menlo" panose="020B0609030804020204" pitchFamily="49" charset="0"/>
              </a:rPr>
              <a:t>for</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unsigned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u</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10</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u</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&gt;=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u</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400"/>
              </a:spcBef>
              <a:buNone/>
            </a:pP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std</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cout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&lt;&lt;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u</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&lt;&lt;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std</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endl</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400"/>
              </a:spcBef>
              <a:buNone/>
            </a:pPr>
            <a:endParaRPr lang="en-US" sz="1800" dirty="0">
              <a:latin typeface="Menlo" panose="020B0609030804020204" pitchFamily="49" charset="0"/>
              <a:ea typeface="Menlo" panose="020B0609030804020204" pitchFamily="49" charset="0"/>
              <a:cs typeface="Menlo" panose="020B0609030804020204" pitchFamily="49" charset="0"/>
            </a:endParaRPr>
          </a:p>
          <a:p>
            <a:pPr marL="0" indent="0">
              <a:spcBef>
                <a:spcPts val="4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unsigned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u</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11</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400"/>
              </a:spcBef>
              <a:buNone/>
            </a:pPr>
            <a:r>
              <a:rPr lang="en-US" sz="1800" b="1" dirty="0">
                <a:latin typeface="Menlo" panose="020B0609030804020204" pitchFamily="49" charset="0"/>
                <a:ea typeface="Menlo" panose="020B0609030804020204" pitchFamily="49" charset="0"/>
                <a:cs typeface="Menlo" panose="020B0609030804020204" pitchFamily="49" charset="0"/>
              </a:rPr>
              <a:t>while</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u</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&gt;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1800" dirty="0">
                <a:latin typeface="Menlo" panose="020B0609030804020204" pitchFamily="49" charset="0"/>
                <a:ea typeface="Menlo" panose="020B0609030804020204" pitchFamily="49" charset="0"/>
                <a:cs typeface="Menlo" panose="020B0609030804020204" pitchFamily="49" charset="0"/>
              </a:rPr>
              <a:t>) {</a:t>
            </a:r>
          </a:p>
          <a:p>
            <a:pPr marL="0" indent="0">
              <a:spcBef>
                <a:spcPts val="400"/>
              </a:spcBef>
              <a:buNone/>
            </a:pPr>
            <a:r>
              <a:rPr lang="en-US" sz="1800" b="1"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u</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400"/>
              </a:spcBef>
              <a:buNone/>
            </a:pP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std</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cout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&lt;&lt;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u</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&lt;&lt;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std</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endl</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400"/>
              </a:spcBef>
              <a:buNone/>
            </a:pPr>
            <a:r>
              <a:rPr lang="en-US" sz="1800" dirty="0">
                <a:latin typeface="Menlo" panose="020B0609030804020204" pitchFamily="49" charset="0"/>
                <a:ea typeface="Menlo" panose="020B0609030804020204" pitchFamily="49" charset="0"/>
                <a:cs typeface="Menlo" panose="020B0609030804020204" pitchFamily="49" charset="0"/>
              </a:rPr>
              <a:t>}</a:t>
            </a:r>
          </a:p>
        </p:txBody>
      </p:sp>
      <p:sp>
        <p:nvSpPr>
          <p:cNvPr id="5" name="Content Placeholder 4">
            <a:extLst>
              <a:ext uri="{FF2B5EF4-FFF2-40B4-BE49-F238E27FC236}">
                <a16:creationId xmlns:a16="http://schemas.microsoft.com/office/drawing/2014/main" id="{E7166DAD-2640-184D-9ED8-DAC0683D6328}"/>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18117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CA06-8048-5842-865D-2F5507836716}"/>
              </a:ext>
            </a:extLst>
          </p:cNvPr>
          <p:cNvSpPr>
            <a:spLocks noGrp="1"/>
          </p:cNvSpPr>
          <p:nvPr>
            <p:ph type="title"/>
          </p:nvPr>
        </p:nvSpPr>
        <p:spPr/>
        <p:txBody>
          <a:bodyPr/>
          <a:lstStyle/>
          <a:p>
            <a:r>
              <a:rPr lang="en-US" dirty="0"/>
              <a:t>Expressions with unsigned types</a:t>
            </a:r>
          </a:p>
        </p:txBody>
      </p:sp>
      <p:sp>
        <p:nvSpPr>
          <p:cNvPr id="3" name="Content Placeholder 2">
            <a:extLst>
              <a:ext uri="{FF2B5EF4-FFF2-40B4-BE49-F238E27FC236}">
                <a16:creationId xmlns:a16="http://schemas.microsoft.com/office/drawing/2014/main" id="{105DEEDF-00E2-BE4E-9CF9-3E287ED58B16}"/>
              </a:ext>
            </a:extLst>
          </p:cNvPr>
          <p:cNvSpPr>
            <a:spLocks noGrp="1"/>
          </p:cNvSpPr>
          <p:nvPr>
            <p:ph idx="1"/>
          </p:nvPr>
        </p:nvSpPr>
        <p:spPr>
          <a:xfrm>
            <a:off x="1790700" y="1856105"/>
            <a:ext cx="8610600" cy="4351338"/>
          </a:xfrm>
        </p:spPr>
        <p:txBody>
          <a:bodyPr/>
          <a:lstStyle/>
          <a:p>
            <a:pPr marL="0" indent="0">
              <a:buNone/>
            </a:pPr>
            <a:r>
              <a:rPr lang="en-US" dirty="0">
                <a:solidFill>
                  <a:schemeClr val="tx2"/>
                </a:solidFill>
              </a:rPr>
              <a:t>“</a:t>
            </a:r>
            <a:r>
              <a:rPr lang="en-US" sz="2000" dirty="0">
                <a:solidFill>
                  <a:schemeClr val="tx2"/>
                </a:solidFill>
              </a:rPr>
              <a:t>Many notable bugs in video game history happened due to wrap around behavior with unsigned integers… In the PC game Civilization, Gandhi was known for being the first one to use nuclear weapons, which seems contrary to his normally passive nature. Gandhi’s aggression setting was normally set at 1, but if he chose a democratic government, he’d get a -2 modifier. This wrapped around his aggression setting to 255, making him maximally aggressive!”</a:t>
            </a:r>
          </a:p>
          <a:p>
            <a:pPr marL="0" indent="0">
              <a:buNone/>
            </a:pPr>
            <a:endParaRPr lang="en-US" dirty="0"/>
          </a:p>
          <a:p>
            <a:pPr marL="0" indent="0">
              <a:buNone/>
            </a:pPr>
            <a:r>
              <a:rPr lang="en-US" sz="1800" dirty="0"/>
              <a:t>from: </a:t>
            </a:r>
            <a:r>
              <a:rPr lang="en-US" sz="1800" u="sng" dirty="0">
                <a:hlinkClick r:id="rId2"/>
              </a:rPr>
              <a:t>https://www.learncpp.com/cpp-tutorial/unsigned-integers-and-why-to-avoid-them/</a:t>
            </a:r>
            <a:endParaRPr lang="en-US" sz="1800" u="sng" dirty="0"/>
          </a:p>
          <a:p>
            <a:pPr marL="0" indent="0">
              <a:buNone/>
            </a:pPr>
            <a:r>
              <a:rPr lang="en-US" sz="1800" dirty="0"/>
              <a:t>also: </a:t>
            </a:r>
            <a:r>
              <a:rPr lang="en-US" sz="1800" dirty="0">
                <a:hlinkClick r:id="rId3"/>
              </a:rPr>
              <a:t>https://</a:t>
            </a:r>
            <a:r>
              <a:rPr lang="en-US" sz="1800" dirty="0" err="1">
                <a:hlinkClick r:id="rId3"/>
              </a:rPr>
              <a:t>kotaku.com</a:t>
            </a:r>
            <a:r>
              <a:rPr lang="en-US" sz="1800" dirty="0">
                <a:hlinkClick r:id="rId3"/>
              </a:rPr>
              <a:t>/why-gandhi-is-such-an-asshole-in-civilization-1653818245</a:t>
            </a:r>
            <a:endParaRPr lang="en-US" sz="1800" dirty="0"/>
          </a:p>
        </p:txBody>
      </p:sp>
    </p:spTree>
    <p:extLst>
      <p:ext uri="{BB962C8B-B14F-4D97-AF65-F5344CB8AC3E}">
        <p14:creationId xmlns:p14="http://schemas.microsoft.com/office/powerpoint/2010/main" val="388279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3670-4810-F443-98C7-E246F1E4F09F}"/>
              </a:ext>
            </a:extLst>
          </p:cNvPr>
          <p:cNvSpPr>
            <a:spLocks noGrp="1"/>
          </p:cNvSpPr>
          <p:nvPr>
            <p:ph type="title"/>
          </p:nvPr>
        </p:nvSpPr>
        <p:spPr/>
        <p:txBody>
          <a:bodyPr/>
          <a:lstStyle/>
          <a:p>
            <a:r>
              <a:rPr lang="en-US" dirty="0"/>
              <a:t>2.1.3 Literals</a:t>
            </a:r>
          </a:p>
        </p:txBody>
      </p:sp>
      <p:sp>
        <p:nvSpPr>
          <p:cNvPr id="3" name="Content Placeholder 2">
            <a:extLst>
              <a:ext uri="{FF2B5EF4-FFF2-40B4-BE49-F238E27FC236}">
                <a16:creationId xmlns:a16="http://schemas.microsoft.com/office/drawing/2014/main" id="{5A817E70-0CC8-534E-9745-488E031B3066}"/>
              </a:ext>
            </a:extLst>
          </p:cNvPr>
          <p:cNvSpPr>
            <a:spLocks noGrp="1"/>
          </p:cNvSpPr>
          <p:nvPr>
            <p:ph sz="half" idx="1"/>
          </p:nvPr>
        </p:nvSpPr>
        <p:spPr/>
        <p:txBody>
          <a:bodyPr/>
          <a:lstStyle/>
          <a:p>
            <a:r>
              <a:rPr lang="en-US" dirty="0"/>
              <a:t>Value is self-evident</a:t>
            </a:r>
          </a:p>
          <a:p>
            <a:pPr lvl="1"/>
            <a:r>
              <a:rPr lang="en-US" dirty="0"/>
              <a:t>integer literals</a:t>
            </a:r>
          </a:p>
          <a:p>
            <a:pPr lvl="2"/>
            <a:r>
              <a:rPr lang="en-US" dirty="0"/>
              <a:t>…the author really likes 42</a:t>
            </a:r>
          </a:p>
          <a:p>
            <a:pPr lvl="1"/>
            <a:r>
              <a:rPr lang="en-US" dirty="0"/>
              <a:t>floating-point literals</a:t>
            </a:r>
          </a:p>
          <a:p>
            <a:pPr lvl="1"/>
            <a:r>
              <a:rPr lang="en-US" dirty="0"/>
              <a:t>character literals</a:t>
            </a:r>
          </a:p>
          <a:p>
            <a:pPr lvl="1"/>
            <a:r>
              <a:rPr lang="en-US" dirty="0"/>
              <a:t>string literals</a:t>
            </a:r>
          </a:p>
          <a:p>
            <a:pPr lvl="2"/>
            <a:r>
              <a:rPr lang="en-US" dirty="0"/>
              <a:t>we’ll cover more later</a:t>
            </a:r>
          </a:p>
          <a:p>
            <a:pPr lvl="1"/>
            <a:r>
              <a:rPr lang="en-US" dirty="0"/>
              <a:t>bool literals</a:t>
            </a:r>
          </a:p>
        </p:txBody>
      </p:sp>
      <p:sp>
        <p:nvSpPr>
          <p:cNvPr id="4" name="Content Placeholder 3">
            <a:extLst>
              <a:ext uri="{FF2B5EF4-FFF2-40B4-BE49-F238E27FC236}">
                <a16:creationId xmlns:a16="http://schemas.microsoft.com/office/drawing/2014/main" id="{3B4E143F-31CF-A94C-AC39-FBB61077F85B}"/>
              </a:ext>
            </a:extLst>
          </p:cNvPr>
          <p:cNvSpPr>
            <a:spLocks noGrp="1"/>
          </p:cNvSpPr>
          <p:nvPr>
            <p:ph sz="half" idx="2"/>
          </p:nvPr>
        </p:nvSpPr>
        <p:spPr>
          <a:xfrm>
            <a:off x="5297214" y="2190750"/>
            <a:ext cx="7556938" cy="4351338"/>
          </a:xfrm>
        </p:spPr>
        <p:txBody>
          <a:bodyPr>
            <a:normAutofit/>
          </a:bodyPr>
          <a:lstStyle/>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i</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a:t>
            </a:r>
            <a:r>
              <a:rPr lang="en-US" sz="1800" b="1" dirty="0">
                <a:solidFill>
                  <a:srgbClr val="333333"/>
                </a:solidFill>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20</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a:t>
            </a:r>
          </a:p>
          <a:p>
            <a:pPr marL="0" indent="0">
              <a:spcBef>
                <a:spcPts val="200"/>
              </a:spcBef>
              <a:buNone/>
            </a:pPr>
            <a:endParaRPr lang="en-US" sz="1800" dirty="0">
              <a:solidFill>
                <a:srgbClr val="333333"/>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double</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d </a:t>
            </a:r>
            <a:r>
              <a:rPr lang="en-US" sz="1800" b="1" dirty="0">
                <a:solidFill>
                  <a:srgbClr val="333333"/>
                </a:solidFill>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3.14159</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a:t>
            </a:r>
          </a:p>
          <a:p>
            <a:pPr marL="0" indent="0">
              <a:spcBef>
                <a:spcPts val="200"/>
              </a:spcBef>
              <a:buNone/>
            </a:pPr>
            <a:endParaRPr lang="en-US" sz="1800" dirty="0">
              <a:solidFill>
                <a:srgbClr val="333333"/>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char</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c </a:t>
            </a:r>
            <a:r>
              <a:rPr lang="en-US" sz="1800" b="1" dirty="0">
                <a:solidFill>
                  <a:srgbClr val="333333"/>
                </a:solidFill>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a:t>
            </a:r>
            <a:r>
              <a:rPr lang="en-US" sz="1800" dirty="0">
                <a:solidFill>
                  <a:srgbClr val="DD1144"/>
                </a:solidFill>
                <a:latin typeface="Menlo" panose="020B0609030804020204" pitchFamily="49" charset="0"/>
                <a:ea typeface="Menlo" panose="020B0609030804020204" pitchFamily="49" charset="0"/>
                <a:cs typeface="Menlo" panose="020B0609030804020204" pitchFamily="49" charset="0"/>
              </a:rPr>
              <a:t>'a'</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a:t>
            </a:r>
          </a:p>
          <a:p>
            <a:pPr marL="0" indent="0">
              <a:spcBef>
                <a:spcPts val="200"/>
              </a:spcBef>
              <a:buNone/>
            </a:pPr>
            <a:endParaRPr lang="en-US" sz="1800" dirty="0">
              <a:solidFill>
                <a:srgbClr val="333333"/>
              </a:solidFill>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std</a:t>
            </a:r>
            <a:r>
              <a:rPr lang="en-US" sz="1800" b="1" dirty="0">
                <a:solidFill>
                  <a:srgbClr val="333333"/>
                </a:solidFill>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string s </a:t>
            </a:r>
            <a:r>
              <a:rPr lang="en-US" sz="1800" b="1" dirty="0">
                <a:solidFill>
                  <a:srgbClr val="333333"/>
                </a:solidFill>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a:t>
            </a:r>
            <a:r>
              <a:rPr lang="en-US" sz="1800" dirty="0">
                <a:solidFill>
                  <a:srgbClr val="DD1144"/>
                </a:solidFill>
                <a:latin typeface="Menlo" panose="020B0609030804020204" pitchFamily="49" charset="0"/>
                <a:ea typeface="Menlo" panose="020B0609030804020204" pitchFamily="49" charset="0"/>
                <a:cs typeface="Menlo" panose="020B0609030804020204" pitchFamily="49" charset="0"/>
              </a:rPr>
              <a:t>"Hello World!"</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a:t>
            </a:r>
            <a:br>
              <a:rPr lang="en-US" sz="1800" dirty="0">
                <a:latin typeface="Menlo" panose="020B0609030804020204" pitchFamily="49" charset="0"/>
                <a:ea typeface="Menlo" panose="020B0609030804020204" pitchFamily="49" charset="0"/>
                <a:cs typeface="Menlo" panose="020B0609030804020204" pitchFamily="49" charset="0"/>
              </a:rPr>
            </a:br>
            <a:endParaRPr lang="en-US" sz="1800" dirty="0">
              <a:latin typeface="Menlo" panose="020B0609030804020204" pitchFamily="49" charset="0"/>
              <a:ea typeface="Menlo" panose="020B0609030804020204" pitchFamily="49" charset="0"/>
              <a:cs typeface="Menlo" panose="020B0609030804020204" pitchFamily="49" charset="0"/>
            </a:endParaRPr>
          </a:p>
          <a:p>
            <a:pPr marL="0" indent="0">
              <a:spcBef>
                <a:spcPts val="200"/>
              </a:spcBef>
              <a:buNone/>
            </a:pPr>
            <a:br>
              <a:rPr lang="en-US" sz="1800" dirty="0">
                <a:latin typeface="Menlo" panose="020B0609030804020204" pitchFamily="49" charset="0"/>
                <a:ea typeface="Menlo" panose="020B0609030804020204" pitchFamily="49" charset="0"/>
                <a:cs typeface="Menlo" panose="020B0609030804020204" pitchFamily="49" charset="0"/>
              </a:rPr>
            </a:b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bool</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b1 </a:t>
            </a:r>
            <a:r>
              <a:rPr lang="en-US" sz="1800" b="1" dirty="0">
                <a:solidFill>
                  <a:srgbClr val="333333"/>
                </a:solidFill>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a:t>
            </a:r>
            <a:r>
              <a:rPr lang="en-US" sz="1800" dirty="0">
                <a:solidFill>
                  <a:srgbClr val="0086B3"/>
                </a:solidFill>
                <a:latin typeface="Menlo" panose="020B0609030804020204" pitchFamily="49" charset="0"/>
                <a:ea typeface="Menlo" panose="020B0609030804020204" pitchFamily="49" charset="0"/>
                <a:cs typeface="Menlo" panose="020B0609030804020204" pitchFamily="49" charset="0"/>
              </a:rPr>
              <a:t>true</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a:t>
            </a: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bool</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b2 </a:t>
            </a:r>
            <a:r>
              <a:rPr lang="en-US" sz="1800" b="1" dirty="0">
                <a:solidFill>
                  <a:srgbClr val="333333"/>
                </a:solidFill>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a:t>
            </a:r>
            <a:r>
              <a:rPr lang="en-US" sz="1800" dirty="0">
                <a:solidFill>
                  <a:srgbClr val="0086B3"/>
                </a:solidFill>
                <a:latin typeface="Menlo" panose="020B0609030804020204" pitchFamily="49" charset="0"/>
                <a:ea typeface="Menlo" panose="020B0609030804020204" pitchFamily="49" charset="0"/>
                <a:cs typeface="Menlo" panose="020B0609030804020204" pitchFamily="49" charset="0"/>
              </a:rPr>
              <a:t>false</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 </a:t>
            </a:r>
          </a:p>
          <a:p>
            <a:pPr marL="0" indent="0">
              <a:buNone/>
            </a:pPr>
            <a:br>
              <a:rPr lang="en-US" sz="1800" dirty="0"/>
            </a:br>
            <a:endParaRPr lang="en-US" sz="1800" dirty="0">
              <a:latin typeface="Menlo" panose="020B0609030804020204" pitchFamily="49" charset="0"/>
              <a:ea typeface="Menlo" panose="020B0609030804020204" pitchFamily="49" charset="0"/>
              <a:cs typeface="Menlo" panose="020B0609030804020204" pitchFamily="49" charset="0"/>
            </a:endParaRPr>
          </a:p>
        </p:txBody>
      </p:sp>
      <p:sp>
        <p:nvSpPr>
          <p:cNvPr id="5" name="Content Placeholder 4">
            <a:extLst>
              <a:ext uri="{FF2B5EF4-FFF2-40B4-BE49-F238E27FC236}">
                <a16:creationId xmlns:a16="http://schemas.microsoft.com/office/drawing/2014/main" id="{A53103B0-E1F9-6543-9801-3F0E37F09299}"/>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12294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116C-5317-D14A-A15A-8A47F297A051}"/>
              </a:ext>
            </a:extLst>
          </p:cNvPr>
          <p:cNvSpPr>
            <a:spLocks noGrp="1"/>
          </p:cNvSpPr>
          <p:nvPr>
            <p:ph type="title"/>
          </p:nvPr>
        </p:nvSpPr>
        <p:spPr/>
        <p:txBody>
          <a:bodyPr/>
          <a:lstStyle/>
          <a:p>
            <a:r>
              <a:rPr lang="en-US" dirty="0"/>
              <a:t>2.2 Variables</a:t>
            </a:r>
          </a:p>
        </p:txBody>
      </p:sp>
      <p:sp>
        <p:nvSpPr>
          <p:cNvPr id="3" name="Content Placeholder 2">
            <a:extLst>
              <a:ext uri="{FF2B5EF4-FFF2-40B4-BE49-F238E27FC236}">
                <a16:creationId xmlns:a16="http://schemas.microsoft.com/office/drawing/2014/main" id="{468E3A18-D06F-F241-823B-D4242CFFC73D}"/>
              </a:ext>
            </a:extLst>
          </p:cNvPr>
          <p:cNvSpPr>
            <a:spLocks noGrp="1"/>
          </p:cNvSpPr>
          <p:nvPr>
            <p:ph sz="half" idx="1"/>
          </p:nvPr>
        </p:nvSpPr>
        <p:spPr>
          <a:xfrm>
            <a:off x="838200" y="1825625"/>
            <a:ext cx="5334000" cy="4351338"/>
          </a:xfrm>
        </p:spPr>
        <p:txBody>
          <a:bodyPr/>
          <a:lstStyle/>
          <a:p>
            <a:r>
              <a:rPr lang="en-US" dirty="0"/>
              <a:t>Variables provide named storage</a:t>
            </a:r>
          </a:p>
          <a:p>
            <a:r>
              <a:rPr lang="en-US" dirty="0"/>
              <a:t>Variable type determines:</a:t>
            </a:r>
          </a:p>
          <a:p>
            <a:pPr lvl="1"/>
            <a:r>
              <a:rPr lang="en-US" dirty="0"/>
              <a:t>size + layout of memory</a:t>
            </a:r>
          </a:p>
          <a:p>
            <a:pPr lvl="1"/>
            <a:r>
              <a:rPr lang="en-US" dirty="0"/>
              <a:t>values that can be stored</a:t>
            </a:r>
          </a:p>
          <a:p>
            <a:pPr lvl="1"/>
            <a:r>
              <a:rPr lang="en-US" dirty="0"/>
              <a:t>operations we can apply</a:t>
            </a:r>
          </a:p>
        </p:txBody>
      </p:sp>
      <p:sp>
        <p:nvSpPr>
          <p:cNvPr id="4" name="Content Placeholder 3">
            <a:extLst>
              <a:ext uri="{FF2B5EF4-FFF2-40B4-BE49-F238E27FC236}">
                <a16:creationId xmlns:a16="http://schemas.microsoft.com/office/drawing/2014/main" id="{B50D3254-1C08-304A-9E9C-0FFB602EB8F7}"/>
              </a:ext>
            </a:extLst>
          </p:cNvPr>
          <p:cNvSpPr>
            <a:spLocks noGrp="1"/>
          </p:cNvSpPr>
          <p:nvPr>
            <p:ph sz="half" idx="2"/>
          </p:nvPr>
        </p:nvSpPr>
        <p:spPr/>
        <p:txBody>
          <a:bodyPr/>
          <a:lstStyle/>
          <a:p>
            <a:r>
              <a:rPr lang="en-US" dirty="0"/>
              <a:t>Variable Definitions</a:t>
            </a:r>
          </a:p>
          <a:p>
            <a:pPr lvl="1"/>
            <a:r>
              <a:rPr lang="en-US" i="1" dirty="0"/>
              <a:t>Type specifier</a:t>
            </a:r>
          </a:p>
          <a:p>
            <a:pPr lvl="1"/>
            <a:r>
              <a:rPr lang="en-US" dirty="0"/>
              <a:t>list of one or more variable names separated by commas.</a:t>
            </a:r>
          </a:p>
          <a:p>
            <a:pPr lvl="1"/>
            <a:r>
              <a:rPr lang="en-US" dirty="0"/>
              <a:t>(optional) an initial value.</a:t>
            </a:r>
          </a:p>
          <a:p>
            <a:pPr marL="457200" lvl="1" indent="0">
              <a:buNone/>
            </a:pPr>
            <a:endParaRPr lang="en-US" dirty="0"/>
          </a:p>
          <a:p>
            <a:pPr marL="0" indent="0">
              <a:spcBef>
                <a:spcPts val="200"/>
              </a:spcBef>
              <a:buNone/>
            </a:pPr>
            <a:r>
              <a:rPr lang="en-US" sz="1800" b="1" dirty="0">
                <a:solidFill>
                  <a:srgbClr val="445588"/>
                </a:solidFill>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sum</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value</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units_sold</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009999"/>
                </a:solidFill>
                <a:latin typeface="Menlo" panose="020B0609030804020204" pitchFamily="49" charset="0"/>
                <a:ea typeface="Menlo" panose="020B0609030804020204" pitchFamily="49" charset="0"/>
                <a:cs typeface="Menlo" panose="020B0609030804020204" pitchFamily="49" charset="0"/>
              </a:rPr>
              <a:t>0</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dirty="0" err="1">
                <a:solidFill>
                  <a:srgbClr val="333333"/>
                </a:solidFill>
                <a:latin typeface="Menlo" panose="020B0609030804020204" pitchFamily="49" charset="0"/>
                <a:ea typeface="Menlo" panose="020B0609030804020204" pitchFamily="49" charset="0"/>
                <a:cs typeface="Menlo" panose="020B0609030804020204" pitchFamily="49" charset="0"/>
              </a:rPr>
              <a:t>Sales_item</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item</a:t>
            </a:r>
            <a:r>
              <a:rPr lang="en-US" sz="18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std</a:t>
            </a: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string</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rgbClr val="333333"/>
                </a:solidFill>
                <a:latin typeface="Menlo" panose="020B0609030804020204" pitchFamily="49" charset="0"/>
                <a:ea typeface="Menlo" panose="020B0609030804020204" pitchFamily="49" charset="0"/>
                <a:cs typeface="Menlo" panose="020B0609030804020204" pitchFamily="49" charset="0"/>
              </a:rPr>
              <a:t>book</a:t>
            </a: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DD1144"/>
                </a:solidFill>
                <a:latin typeface="Menlo" panose="020B0609030804020204" pitchFamily="49" charset="0"/>
                <a:ea typeface="Menlo" panose="020B0609030804020204" pitchFamily="49" charset="0"/>
                <a:cs typeface="Menlo" panose="020B0609030804020204" pitchFamily="49" charset="0"/>
              </a:rPr>
              <a:t>"0-201-78345-X"</a:t>
            </a:r>
            <a:r>
              <a:rPr lang="en-US" sz="1800" dirty="0">
                <a:latin typeface="Menlo" panose="020B0609030804020204" pitchFamily="49" charset="0"/>
                <a:ea typeface="Menlo" panose="020B0609030804020204" pitchFamily="49" charset="0"/>
                <a:cs typeface="Menlo" panose="020B0609030804020204" pitchFamily="49" charset="0"/>
              </a:rPr>
              <a:t>);</a:t>
            </a:r>
          </a:p>
        </p:txBody>
      </p:sp>
      <p:sp>
        <p:nvSpPr>
          <p:cNvPr id="5" name="Content Placeholder 4">
            <a:extLst>
              <a:ext uri="{FF2B5EF4-FFF2-40B4-BE49-F238E27FC236}">
                <a16:creationId xmlns:a16="http://schemas.microsoft.com/office/drawing/2014/main" id="{D3676BEE-8E63-A14A-AD8C-610E9249CC9C}"/>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57587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FF73-838E-DA43-8AED-9956333C4477}"/>
              </a:ext>
            </a:extLst>
          </p:cNvPr>
          <p:cNvSpPr>
            <a:spLocks noGrp="1"/>
          </p:cNvSpPr>
          <p:nvPr>
            <p:ph type="title"/>
          </p:nvPr>
        </p:nvSpPr>
        <p:spPr/>
        <p:txBody>
          <a:bodyPr/>
          <a:lstStyle/>
          <a:p>
            <a:r>
              <a:rPr lang="en-US" dirty="0"/>
              <a:t>Variable Initialization</a:t>
            </a:r>
          </a:p>
        </p:txBody>
      </p:sp>
      <p:sp>
        <p:nvSpPr>
          <p:cNvPr id="3" name="Content Placeholder 2">
            <a:extLst>
              <a:ext uri="{FF2B5EF4-FFF2-40B4-BE49-F238E27FC236}">
                <a16:creationId xmlns:a16="http://schemas.microsoft.com/office/drawing/2014/main" id="{10041C20-DA2D-F343-9187-29D0D8BA178A}"/>
              </a:ext>
            </a:extLst>
          </p:cNvPr>
          <p:cNvSpPr>
            <a:spLocks noGrp="1"/>
          </p:cNvSpPr>
          <p:nvPr>
            <p:ph sz="half" idx="1"/>
          </p:nvPr>
        </p:nvSpPr>
        <p:spPr>
          <a:xfrm>
            <a:off x="639897" y="1844484"/>
            <a:ext cx="4978706" cy="4351338"/>
          </a:xfrm>
        </p:spPr>
        <p:txBody>
          <a:bodyPr/>
          <a:lstStyle/>
          <a:p>
            <a:r>
              <a:rPr lang="en-US" dirty="0"/>
              <a:t>Initializers</a:t>
            </a:r>
          </a:p>
          <a:p>
            <a:pPr lvl="1"/>
            <a:r>
              <a:rPr lang="en-US" dirty="0"/>
              <a:t>object gets value the moment it is created.</a:t>
            </a:r>
          </a:p>
          <a:p>
            <a:pPr lvl="1"/>
            <a:r>
              <a:rPr lang="en-US" dirty="0"/>
              <a:t>can be a complicated expression.</a:t>
            </a:r>
          </a:p>
          <a:p>
            <a:pPr lvl="1"/>
            <a:r>
              <a:rPr lang="en-US" dirty="0"/>
              <a:t>different from “assignment”!</a:t>
            </a:r>
          </a:p>
          <a:p>
            <a:pPr lvl="2"/>
            <a:r>
              <a:rPr lang="en-US" dirty="0"/>
              <a:t>both use `=` symbol...</a:t>
            </a:r>
          </a:p>
          <a:p>
            <a:pPr lvl="2"/>
            <a:r>
              <a:rPr lang="en-US" dirty="0"/>
              <a:t>initialization gives value when created</a:t>
            </a:r>
          </a:p>
          <a:p>
            <a:pPr lvl="2"/>
            <a:r>
              <a:rPr lang="en-US" dirty="0"/>
              <a:t>assignment replaces old value with new one</a:t>
            </a:r>
          </a:p>
          <a:p>
            <a:pPr lvl="2"/>
            <a:endParaRPr lang="en-US" dirty="0"/>
          </a:p>
        </p:txBody>
      </p:sp>
      <p:sp>
        <p:nvSpPr>
          <p:cNvPr id="4" name="Content Placeholder 3">
            <a:extLst>
              <a:ext uri="{FF2B5EF4-FFF2-40B4-BE49-F238E27FC236}">
                <a16:creationId xmlns:a16="http://schemas.microsoft.com/office/drawing/2014/main" id="{07416A06-8B20-9E41-931A-1CFFB5C1AC4B}"/>
              </a:ext>
            </a:extLst>
          </p:cNvPr>
          <p:cNvSpPr>
            <a:spLocks noGrp="1"/>
          </p:cNvSpPr>
          <p:nvPr>
            <p:ph sz="half" idx="2"/>
          </p:nvPr>
        </p:nvSpPr>
        <p:spPr>
          <a:xfrm>
            <a:off x="5618603" y="2138362"/>
            <a:ext cx="6400800" cy="4351338"/>
          </a:xfrm>
        </p:spPr>
        <p:txBody>
          <a:bodyPr>
            <a:normAutofit/>
          </a:bodyPr>
          <a:lstStyle/>
          <a:p>
            <a:pPr marL="0" indent="0">
              <a:spcBef>
                <a:spcPts val="200"/>
              </a:spcBef>
              <a:buNone/>
            </a:pPr>
            <a:r>
              <a:rPr lang="en-US" sz="1600" b="1" dirty="0">
                <a:solidFill>
                  <a:srgbClr val="445588"/>
                </a:solidFill>
                <a:latin typeface="Menlo" panose="020B0609030804020204" pitchFamily="49" charset="0"/>
                <a:ea typeface="Menlo" panose="020B0609030804020204" pitchFamily="49" charset="0"/>
                <a:cs typeface="Menlo" panose="020B0609030804020204" pitchFamily="49" charset="0"/>
              </a:rPr>
              <a:t>double</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rgbClr val="333333"/>
                </a:solidFill>
                <a:latin typeface="Menlo" panose="020B0609030804020204" pitchFamily="49" charset="0"/>
                <a:ea typeface="Menlo" panose="020B0609030804020204" pitchFamily="49" charset="0"/>
                <a:cs typeface="Menlo" panose="020B0609030804020204" pitchFamily="49" charset="0"/>
              </a:rPr>
              <a:t>price</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latin typeface="Menlo" panose="020B0609030804020204" pitchFamily="49" charset="0"/>
                <a:ea typeface="Menlo" panose="020B0609030804020204" pitchFamily="49" charset="0"/>
                <a:cs typeface="Menlo" panose="020B0609030804020204" pitchFamily="49" charset="0"/>
              </a:rPr>
              <a: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rgbClr val="009999"/>
                </a:solidFill>
                <a:latin typeface="Menlo" panose="020B0609030804020204" pitchFamily="49" charset="0"/>
                <a:ea typeface="Menlo" panose="020B0609030804020204" pitchFamily="49" charset="0"/>
                <a:cs typeface="Menlo" panose="020B0609030804020204" pitchFamily="49" charset="0"/>
              </a:rPr>
              <a:t>109.99</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rgbClr val="333333"/>
                </a:solidFill>
                <a:latin typeface="Menlo" panose="020B0609030804020204" pitchFamily="49" charset="0"/>
                <a:ea typeface="Menlo" panose="020B0609030804020204" pitchFamily="49" charset="0"/>
                <a:cs typeface="Menlo" panose="020B0609030804020204" pitchFamily="49" charset="0"/>
              </a:rPr>
              <a:t>discount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latin typeface="Menlo" panose="020B0609030804020204" pitchFamily="49" charset="0"/>
                <a:ea typeface="Menlo" panose="020B0609030804020204" pitchFamily="49" charset="0"/>
                <a:cs typeface="Menlo" panose="020B0609030804020204" pitchFamily="49" charset="0"/>
              </a:rPr>
              <a: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rgbClr val="333333"/>
                </a:solidFill>
                <a:latin typeface="Menlo" panose="020B0609030804020204" pitchFamily="49" charset="0"/>
                <a:ea typeface="Menlo" panose="020B0609030804020204" pitchFamily="49" charset="0"/>
                <a:cs typeface="Menlo" panose="020B0609030804020204" pitchFamily="49" charset="0"/>
              </a:rPr>
              <a:t>price</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latin typeface="Menlo" panose="020B0609030804020204" pitchFamily="49" charset="0"/>
                <a:ea typeface="Menlo" panose="020B0609030804020204" pitchFamily="49" charset="0"/>
                <a:cs typeface="Menlo" panose="020B0609030804020204" pitchFamily="49" charset="0"/>
              </a:rPr>
              <a: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rgbClr val="009999"/>
                </a:solidFill>
                <a:latin typeface="Menlo" panose="020B0609030804020204" pitchFamily="49" charset="0"/>
                <a:ea typeface="Menlo" panose="020B0609030804020204" pitchFamily="49" charset="0"/>
                <a:cs typeface="Menlo" panose="020B0609030804020204" pitchFamily="49" charset="0"/>
              </a:rPr>
              <a:t>0.16</a:t>
            </a:r>
            <a:r>
              <a:rPr lang="en-US" sz="1600" dirty="0">
                <a:latin typeface="Menlo" panose="020B0609030804020204" pitchFamily="49" charset="0"/>
                <a:ea typeface="Menlo" panose="020B0609030804020204" pitchFamily="49" charset="0"/>
                <a:cs typeface="Menlo" panose="020B0609030804020204" pitchFamily="49" charset="0"/>
              </a:rPr>
              <a:t>;</a:t>
            </a:r>
          </a:p>
          <a:p>
            <a:pPr marL="0" indent="0">
              <a:spcBef>
                <a:spcPts val="200"/>
              </a:spcBef>
              <a:buNone/>
            </a:pPr>
            <a:r>
              <a:rPr lang="en-US" sz="1600" b="1" dirty="0">
                <a:solidFill>
                  <a:srgbClr val="445588"/>
                </a:solidFill>
                <a:latin typeface="Menlo" panose="020B0609030804020204" pitchFamily="49" charset="0"/>
                <a:ea typeface="Menlo" panose="020B0609030804020204" pitchFamily="49" charset="0"/>
                <a:cs typeface="Menlo" panose="020B0609030804020204" pitchFamily="49" charset="0"/>
              </a:rPr>
              <a:t>double</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solidFill>
                  <a:srgbClr val="333333"/>
                </a:solidFill>
                <a:latin typeface="Menlo" panose="020B0609030804020204" pitchFamily="49" charset="0"/>
                <a:ea typeface="Menlo" panose="020B0609030804020204" pitchFamily="49" charset="0"/>
                <a:cs typeface="Menlo" panose="020B0609030804020204" pitchFamily="49" charset="0"/>
              </a:rPr>
              <a:t>salePrice</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latin typeface="Menlo" panose="020B0609030804020204" pitchFamily="49" charset="0"/>
                <a:ea typeface="Menlo" panose="020B0609030804020204" pitchFamily="49" charset="0"/>
                <a:cs typeface="Menlo" panose="020B0609030804020204" pitchFamily="49" charset="0"/>
              </a:rPr>
              <a: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solidFill>
                  <a:srgbClr val="333333"/>
                </a:solidFill>
                <a:latin typeface="Menlo" panose="020B0609030804020204" pitchFamily="49" charset="0"/>
                <a:ea typeface="Menlo" panose="020B0609030804020204" pitchFamily="49" charset="0"/>
                <a:cs typeface="Menlo" panose="020B0609030804020204" pitchFamily="49" charset="0"/>
              </a:rPr>
              <a:t>applyDiscount</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rgbClr val="333333"/>
                </a:solidFill>
                <a:latin typeface="Menlo" panose="020B0609030804020204" pitchFamily="49" charset="0"/>
                <a:ea typeface="Menlo" panose="020B0609030804020204" pitchFamily="49" charset="0"/>
                <a:cs typeface="Menlo" panose="020B0609030804020204" pitchFamily="49" charset="0"/>
              </a:rPr>
              <a:t>price</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rgbClr val="333333"/>
                </a:solidFill>
                <a:latin typeface="Menlo" panose="020B0609030804020204" pitchFamily="49" charset="0"/>
                <a:ea typeface="Menlo" panose="020B0609030804020204" pitchFamily="49" charset="0"/>
                <a:cs typeface="Menlo" panose="020B0609030804020204" pitchFamily="49" charset="0"/>
              </a:rPr>
              <a:t>discount</a:t>
            </a: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5" name="Content Placeholder 4">
            <a:extLst>
              <a:ext uri="{FF2B5EF4-FFF2-40B4-BE49-F238E27FC236}">
                <a16:creationId xmlns:a16="http://schemas.microsoft.com/office/drawing/2014/main" id="{9536E508-5C98-5348-BB61-C9198A4A5BF5}"/>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73221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1112</TotalTime>
  <Words>2372</Words>
  <Application>Microsoft Macintosh PowerPoint</Application>
  <PresentationFormat>Widescreen</PresentationFormat>
  <Paragraphs>389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Menlo</vt:lpstr>
      <vt:lpstr>Office Theme</vt:lpstr>
      <vt:lpstr>Variables and Basic Types</vt:lpstr>
      <vt:lpstr>Today We’ll Cover:</vt:lpstr>
      <vt:lpstr>2.1 Primitive Built-in Types</vt:lpstr>
      <vt:lpstr>2.1.2 Type Conversions</vt:lpstr>
      <vt:lpstr>Expressions with unsigned types</vt:lpstr>
      <vt:lpstr>Expressions with unsigned types</vt:lpstr>
      <vt:lpstr>2.1.3 Literals</vt:lpstr>
      <vt:lpstr>2.2 Variables</vt:lpstr>
      <vt:lpstr>Variable Initialization</vt:lpstr>
      <vt:lpstr>Variable Initialization</vt:lpstr>
      <vt:lpstr>Variable Initialization</vt:lpstr>
      <vt:lpstr>2.2.2 Variable Declarations  and Definitions</vt:lpstr>
      <vt:lpstr>2.2.3 Identifiers</vt:lpstr>
      <vt:lpstr>2.2.4 Scope of a Name</vt:lpstr>
      <vt:lpstr>2.2.4 Scope of a Name</vt:lpstr>
      <vt:lpstr>Nested Scopes</vt:lpstr>
      <vt:lpstr>2.3 Compound Types</vt:lpstr>
      <vt:lpstr>2.3.1 References</vt:lpstr>
      <vt:lpstr>Reference Definitions</vt:lpstr>
      <vt:lpstr>2.3.2 Pointers</vt:lpstr>
      <vt:lpstr>Using a Pointer to Access  an Object</vt:lpstr>
      <vt:lpstr>Null Pointers</vt:lpstr>
      <vt:lpstr>Assignment and Pointers</vt:lpstr>
      <vt:lpstr>Other Pointer Stuff</vt:lpstr>
      <vt:lpstr>2.3.3 Understanding Compound Type Declarations</vt:lpstr>
      <vt:lpstr>2.3.3 Understanding Compound Type Declarations</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Primer Primer</dc:title>
  <dc:creator>Holmes, Patrick</dc:creator>
  <cp:lastModifiedBy>Holmes, Patrick</cp:lastModifiedBy>
  <cp:revision>64</cp:revision>
  <cp:lastPrinted>2020-05-12T16:38:33Z</cp:lastPrinted>
  <dcterms:created xsi:type="dcterms:W3CDTF">2020-05-12T01:33:42Z</dcterms:created>
  <dcterms:modified xsi:type="dcterms:W3CDTF">2020-05-12T21:48:59Z</dcterms:modified>
</cp:coreProperties>
</file>