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0" r:id="rId3"/>
    <p:sldId id="33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/>
    <p:restoredTop sz="94493"/>
  </p:normalViewPr>
  <p:slideViewPr>
    <p:cSldViewPr snapToGrid="0" snapToObjects="1">
      <p:cViewPr varScale="1">
        <p:scale>
          <a:sx n="55" d="100"/>
          <a:sy n="55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09</a:t>
            </a:r>
          </a:p>
          <a:p>
            <a:pPr algn="l"/>
            <a:r>
              <a:rPr lang="en-US" sz="2000" dirty="0"/>
              <a:t>June 30th,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FDE-6FD3-0D46-A5FF-A5DD70FA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Initializing the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DDD-0EB7-DE44-A83E-B28EA0B3B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use curly braces to return braced list of values</a:t>
            </a:r>
          </a:p>
          <a:p>
            <a:pPr lvl="1"/>
            <a:r>
              <a:rPr lang="en-US" dirty="0"/>
              <a:t>used to initialize temporary object that is function’s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3C2B-1C87-A54D-8270-CEA43585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75157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process</a:t>
            </a:r>
            <a:r>
              <a:rPr lang="en-US" dirty="0"/>
              <a:t>() {</a:t>
            </a:r>
          </a:p>
          <a:p>
            <a:r>
              <a:rPr lang="en-US" i="1" dirty="0">
                <a:solidFill>
                  <a:srgbClr val="999988"/>
                </a:solidFill>
              </a:rPr>
              <a:t>	// ...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expected and actual are strings</a:t>
            </a:r>
            <a:r>
              <a:rPr lang="en-US" dirty="0"/>
              <a:t> 	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expected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</a:t>
            </a:r>
          </a:p>
          <a:p>
            <a:r>
              <a:rPr lang="en-US" b="1" dirty="0"/>
              <a:t>		return</a:t>
            </a:r>
            <a:r>
              <a:rPr lang="en-US" dirty="0"/>
              <a:t> {};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expected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actual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"okay"</a:t>
            </a:r>
            <a:r>
              <a:rPr lang="en-US" dirty="0"/>
              <a:t>};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DD1144"/>
                </a:solidFill>
              </a:rPr>
              <a:t>			"expected"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"actual"</a:t>
            </a:r>
            <a:r>
              <a:rPr lang="en-US" dirty="0"/>
              <a:t>};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7283B-F477-E349-842B-20710FFE2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6DC-4AF6-5240-9A4D-2CEF5048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for `main`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CB2-7B1C-2A4C-B685-F0A69902E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`main` function is one exception</a:t>
            </a:r>
          </a:p>
          <a:p>
            <a:pPr lvl="1"/>
            <a:r>
              <a:rPr lang="en-US" dirty="0"/>
              <a:t>no return -&gt; implicitly return 0</a:t>
            </a:r>
          </a:p>
          <a:p>
            <a:r>
              <a:rPr lang="en-US" dirty="0"/>
              <a:t>Can use value as status indicator</a:t>
            </a:r>
          </a:p>
          <a:p>
            <a:pPr lvl="1"/>
            <a:r>
              <a:rPr lang="en-US" dirty="0"/>
              <a:t>i.e. 0 for success!</a:t>
            </a:r>
          </a:p>
          <a:p>
            <a:pPr lvl="1"/>
            <a:r>
              <a:rPr lang="en-US" dirty="0"/>
              <a:t>to make machine independent…</a:t>
            </a:r>
          </a:p>
          <a:p>
            <a:pPr lvl="2"/>
            <a:r>
              <a:rPr lang="en-US" dirty="0"/>
              <a:t>variables in `</a:t>
            </a:r>
            <a:r>
              <a:rPr lang="en-US" dirty="0" err="1"/>
              <a:t>cstdlib</a:t>
            </a:r>
            <a:r>
              <a:rPr lang="en-US" dirty="0"/>
              <a:t>`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B7CD-0FEF-C444-9BB5-AED6859CB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some_failure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EXIT_FAILURE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		defined in </a:t>
            </a:r>
            <a:r>
              <a:rPr lang="en-US" i="1" dirty="0" err="1">
                <a:solidFill>
                  <a:srgbClr val="999988"/>
                </a:solidFill>
              </a:rPr>
              <a:t>cstdlib</a:t>
            </a:r>
            <a:r>
              <a:rPr lang="en-US" dirty="0"/>
              <a:t>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EXIT_SUCCESS</a:t>
            </a:r>
            <a:r>
              <a:rPr lang="en-US" dirty="0"/>
              <a:t>;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BD003-DB01-C949-9FFC-7EC3EACDA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7038-61FD-7F41-A1BF-C77BC11B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D1DF-4475-7C40-AC28-9036414249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use functions recursively</a:t>
            </a:r>
          </a:p>
          <a:p>
            <a:pPr lvl="1"/>
            <a:r>
              <a:rPr lang="en-US" dirty="0"/>
              <a:t>just make sure it doesn’t go on forever!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7472-D67C-664D-A073-2928A15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0128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factorial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2E9CE-6251-7B4A-A5B1-87387170C8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572-4CE9-2546-B0B1-CD9F5CCB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6.3.3 Returning a Pointer to </a:t>
            </a:r>
            <a:br>
              <a:rPr lang="en-US" dirty="0"/>
            </a:br>
            <a:r>
              <a:rPr lang="en-US" dirty="0"/>
              <a:t>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FF68-7A35-284D-A439-724DA66DC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copy an array so can’t return directly…</a:t>
            </a:r>
          </a:p>
          <a:p>
            <a:pPr lvl="1"/>
            <a:r>
              <a:rPr lang="en-US" dirty="0"/>
              <a:t>return pointer or reference</a:t>
            </a:r>
          </a:p>
          <a:p>
            <a:pPr lvl="1"/>
            <a:r>
              <a:rPr lang="en-US" dirty="0"/>
              <a:t>syntax is intimidating</a:t>
            </a:r>
          </a:p>
          <a:p>
            <a:pPr lvl="2"/>
            <a:r>
              <a:rPr lang="en-US" dirty="0"/>
              <a:t>type aliases can clean things up</a:t>
            </a:r>
          </a:p>
          <a:p>
            <a:pPr lvl="2"/>
            <a:r>
              <a:rPr lang="en-US" dirty="0"/>
              <a:t>or a “trailing return”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DEEA-3E48-734D-A9DB-6B4E4E96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arrT</a:t>
            </a:r>
            <a:r>
              <a:rPr lang="en-US" i="1" dirty="0">
                <a:solidFill>
                  <a:srgbClr val="999988"/>
                </a:solidFill>
              </a:rPr>
              <a:t> is </a:t>
            </a:r>
          </a:p>
          <a:p>
            <a:r>
              <a:rPr lang="en-US" i="1" dirty="0">
                <a:solidFill>
                  <a:srgbClr val="999988"/>
                </a:solidFill>
              </a:rPr>
              <a:t>	synonym for the type array of </a:t>
            </a:r>
          </a:p>
          <a:p>
            <a:r>
              <a:rPr lang="en-US" i="1" dirty="0">
                <a:solidFill>
                  <a:srgbClr val="999988"/>
                </a:solidFill>
              </a:rPr>
              <a:t>	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dirty="0"/>
              <a:t> </a:t>
            </a:r>
          </a:p>
          <a:p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arrT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func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func</a:t>
            </a:r>
            <a:r>
              <a:rPr lang="en-US" i="1" dirty="0">
                <a:solidFill>
                  <a:srgbClr val="999988"/>
                </a:solidFill>
              </a:rPr>
              <a:t> returns a pointer to an 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Type 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param_list</a:t>
            </a:r>
            <a:r>
              <a:rPr lang="en-US" dirty="0"/>
              <a:t>))[</a:t>
            </a:r>
            <a:r>
              <a:rPr lang="en-US" dirty="0">
                <a:solidFill>
                  <a:srgbClr val="333333"/>
                </a:solidFill>
              </a:rPr>
              <a:t>dim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))[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];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auto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b="1" dirty="0">
                <a:solidFill>
                  <a:srgbClr val="333333"/>
                </a:solidFill>
              </a:rPr>
              <a:t>-&gt;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>
                <a:solidFill>
                  <a:srgbClr val="333333"/>
                </a:solidFill>
              </a:rPr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]; </a:t>
            </a:r>
          </a:p>
          <a:p>
            <a:br>
              <a:rPr lang="en-US" dirty="0"/>
            </a:br>
            <a:endParaRPr lang="en-US" dirty="0">
              <a:solidFill>
                <a:srgbClr val="333333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87D40-0FCC-1640-82A3-ABA4E34670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572-4CE9-2546-B0B1-CD9F5CCB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6.3.3 Returning a Pointer to </a:t>
            </a:r>
            <a:br>
              <a:rPr lang="en-US" dirty="0"/>
            </a:br>
            <a:r>
              <a:rPr lang="en-US" dirty="0"/>
              <a:t>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FF68-7A35-284D-A439-724DA66DC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copy an array so can’t return directly…</a:t>
            </a:r>
          </a:p>
          <a:p>
            <a:pPr lvl="1"/>
            <a:r>
              <a:rPr lang="en-US" dirty="0"/>
              <a:t>return pointer or reference</a:t>
            </a:r>
          </a:p>
          <a:p>
            <a:pPr lvl="1"/>
            <a:r>
              <a:rPr lang="en-US" dirty="0"/>
              <a:t>syntax is intimidating</a:t>
            </a:r>
          </a:p>
          <a:p>
            <a:pPr lvl="2"/>
            <a:r>
              <a:rPr lang="en-US" dirty="0"/>
              <a:t>type aliases can clean things up</a:t>
            </a:r>
          </a:p>
          <a:p>
            <a:pPr lvl="2"/>
            <a:r>
              <a:rPr lang="en-US" dirty="0"/>
              <a:t>or a “trailing return”</a:t>
            </a:r>
          </a:p>
          <a:p>
            <a:pPr lvl="2"/>
            <a:r>
              <a:rPr lang="en-US" dirty="0"/>
              <a:t>or `</a:t>
            </a:r>
            <a:r>
              <a:rPr lang="en-US" dirty="0" err="1"/>
              <a:t>decltype</a:t>
            </a:r>
            <a:r>
              <a:rPr lang="en-US" dirty="0"/>
              <a:t>`</a:t>
            </a:r>
          </a:p>
          <a:p>
            <a:pPr lvl="3"/>
            <a:r>
              <a:rPr lang="en-US" dirty="0"/>
              <a:t>if we know the arrays a priori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DEEA-3E48-734D-A9DB-6B4E4E96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odd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even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returns a pointer to an array of five int elements:</a:t>
            </a:r>
            <a:r>
              <a:rPr lang="en-US" dirty="0"/>
              <a:t> </a:t>
            </a:r>
          </a:p>
          <a:p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odd</a:t>
            </a:r>
            <a:r>
              <a:rPr lang="en-US" dirty="0"/>
              <a:t>)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arrPtr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</a:t>
            </a:r>
          </a:p>
          <a:p>
            <a:r>
              <a:rPr lang="en-US" b="1" dirty="0"/>
              <a:t>	return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odd :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even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87D40-0FCC-1640-82A3-ABA4E34670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E09F-2FFF-5443-B7F0-C50D03A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Overloaded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CD6D-77A4-5A43-BF29-BEDE2F858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3485" cy="4351338"/>
          </a:xfrm>
        </p:spPr>
        <p:txBody>
          <a:bodyPr/>
          <a:lstStyle/>
          <a:p>
            <a:r>
              <a:rPr lang="en-US" dirty="0"/>
              <a:t>Same name, different parameter lists, appearing in same scope</a:t>
            </a:r>
          </a:p>
          <a:p>
            <a:r>
              <a:rPr lang="en-US" dirty="0"/>
              <a:t>Compiler deduces which to call based on number of arguments and types</a:t>
            </a:r>
          </a:p>
          <a:p>
            <a:r>
              <a:rPr lang="en-US" dirty="0"/>
              <a:t>`main` can’t be overloaded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4D640-6211-724B-A788-FED4F80C1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1567" y="1825625"/>
            <a:ext cx="6122233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[],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print(const </a:t>
            </a:r>
          </a:p>
          <a:p>
            <a:r>
              <a:rPr lang="en-US" i="1" dirty="0">
                <a:solidFill>
                  <a:srgbClr val="999988"/>
                </a:solidFill>
              </a:rPr>
              <a:t>	char*)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print(const int*, </a:t>
            </a:r>
            <a:r>
              <a:rPr lang="en-US" i="1" dirty="0" err="1">
                <a:solidFill>
                  <a:srgbClr val="999988"/>
                </a:solidFill>
              </a:rPr>
              <a:t>size_t</a:t>
            </a:r>
            <a:r>
              <a:rPr lang="en-US" i="1" dirty="0">
                <a:solidFill>
                  <a:srgbClr val="999988"/>
                </a:solidFill>
              </a:rPr>
              <a:t>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print(const int*, const int*)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0AE4D-79DC-4C49-875F-5ED1C98538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A902-8258-714F-BBB1-E1DC9D8B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overloaded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8D16-748D-4A49-877E-EBAE96E7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78967" cy="4351338"/>
          </a:xfrm>
        </p:spPr>
        <p:txBody>
          <a:bodyPr/>
          <a:lstStyle/>
          <a:p>
            <a:r>
              <a:rPr lang="en-US" dirty="0"/>
              <a:t>Find a record based on name, phone #, account #, etc.</a:t>
            </a:r>
          </a:p>
          <a:p>
            <a:r>
              <a:rPr lang="en-US" dirty="0"/>
              <a:t>Must differ in number or type of params</a:t>
            </a:r>
          </a:p>
          <a:p>
            <a:pPr lvl="1"/>
            <a:r>
              <a:rPr lang="en-US" dirty="0"/>
              <a:t>error to differ only in terms of return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1876-A3A8-7E49-A98A-27C8C00D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2079" y="1825625"/>
            <a:ext cx="7375160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find by account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Name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6B6B2-3F48-DD42-AEB5-A47E5F2681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42-5D75-C24A-A48F-9596EBC1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Whether Two</a:t>
            </a:r>
            <a:br>
              <a:rPr lang="en-US" dirty="0"/>
            </a:br>
            <a:r>
              <a:rPr lang="en-US" dirty="0"/>
              <a:t>Parameter Types Differ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BE7-7124-894F-A1D9-97349C66F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8456" cy="4351338"/>
          </a:xfrm>
        </p:spPr>
        <p:txBody>
          <a:bodyPr/>
          <a:lstStyle/>
          <a:p>
            <a:r>
              <a:rPr lang="en-US" dirty="0"/>
              <a:t>Parameter names ignored…</a:t>
            </a:r>
          </a:p>
          <a:p>
            <a:pPr lvl="1"/>
            <a:r>
              <a:rPr lang="en-US" dirty="0"/>
              <a:t>the following are declaring the same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89EC-D88A-FB47-ACAB-DDB460E2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1567" y="1825625"/>
            <a:ext cx="6122233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acct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Telno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Telno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Telno</a:t>
            </a:r>
            <a:r>
              <a:rPr lang="en-US" i="1" dirty="0">
                <a:solidFill>
                  <a:srgbClr val="999988"/>
                </a:solidFill>
              </a:rPr>
              <a:t> and </a:t>
            </a:r>
          </a:p>
          <a:p>
            <a:r>
              <a:rPr lang="en-US" i="1" dirty="0">
                <a:solidFill>
                  <a:srgbClr val="999988"/>
                </a:solidFill>
              </a:rPr>
              <a:t>	Phone same type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9E6DB-35D9-8D4F-BD3F-8EE16CCED6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8E4C-0947-8B47-99B7-134F119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`const`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E94-C72A-D148-B52E-2C50A7A64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Top-level const parameters can be initialized from </a:t>
            </a:r>
            <a:r>
              <a:rPr lang="en-US" dirty="0" err="1"/>
              <a:t>non`const</a:t>
            </a:r>
            <a:r>
              <a:rPr lang="en-US" dirty="0"/>
              <a:t>`:</a:t>
            </a:r>
          </a:p>
          <a:p>
            <a:r>
              <a:rPr lang="en-US" dirty="0"/>
              <a:t>However, we can overload based on </a:t>
            </a:r>
            <a:r>
              <a:rPr lang="en-US" i="1" dirty="0"/>
              <a:t>low-level</a:t>
            </a:r>
            <a:r>
              <a:rPr lang="en-US" dirty="0"/>
              <a:t> `const`:</a:t>
            </a:r>
          </a:p>
          <a:p>
            <a:pPr lvl="1"/>
            <a:r>
              <a:rPr lang="en-US" dirty="0"/>
              <a:t>compiler uses `</a:t>
            </a:r>
            <a:r>
              <a:rPr lang="en-US" dirty="0" err="1"/>
              <a:t>const`ness</a:t>
            </a:r>
            <a:r>
              <a:rPr lang="en-US" dirty="0"/>
              <a:t> to distinguish which </a:t>
            </a:r>
            <a:r>
              <a:rPr lang="en-US" dirty="0" err="1"/>
              <a:t>func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technically…</a:t>
            </a:r>
          </a:p>
          <a:p>
            <a:pPr lvl="2"/>
            <a:r>
              <a:rPr lang="en-US" dirty="0" err="1"/>
              <a:t>non`const</a:t>
            </a:r>
            <a:r>
              <a:rPr lang="en-US" dirty="0"/>
              <a:t>` object can be used for `const` versions, but compiler will prefer </a:t>
            </a:r>
            <a:r>
              <a:rPr lang="en-US" dirty="0" err="1"/>
              <a:t>non`const</a:t>
            </a:r>
            <a:r>
              <a:rPr lang="en-US" dirty="0"/>
              <a:t>` version.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81D4-13EC-5F4E-9021-21D388A8B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 </a:t>
            </a:r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redeclares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*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Phone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b="1" dirty="0"/>
              <a:t>const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const pointer, redeclares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new function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*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new 	function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Record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lookup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Account</a:t>
            </a:r>
            <a:r>
              <a:rPr lang="en-US" b="1" dirty="0"/>
              <a:t>*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new function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2046C-1FDA-C34F-B4A5-1DB58032A6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DF13-78BD-EE47-89FC-1F137756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const_cast</a:t>
            </a:r>
            <a:r>
              <a:rPr lang="en-US" dirty="0"/>
              <a:t>` and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36C6-2260-5549-8852-00620F41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0779176" cy="4351338"/>
          </a:xfrm>
        </p:spPr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	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?</a:t>
            </a:r>
            <a:r>
              <a:rPr lang="en-US" dirty="0"/>
              <a:t> s1 :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 err="1"/>
              <a:t>const_cast</a:t>
            </a:r>
            <a:r>
              <a:rPr lang="en-US" b="1" dirty="0"/>
              <a:t>&lt;const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), </a:t>
            </a:r>
          </a:p>
          <a:p>
            <a:r>
              <a:rPr lang="en-US" b="1" dirty="0"/>
              <a:t>		</a:t>
            </a:r>
            <a:r>
              <a:rPr lang="en-US" b="1" dirty="0" err="1"/>
              <a:t>const_cast</a:t>
            </a:r>
            <a:r>
              <a:rPr lang="en-US" b="1" dirty="0"/>
              <a:t>&lt;const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));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b="1" dirty="0" err="1"/>
              <a:t>const_cast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437F7-E979-3B43-BC5B-D8E6C82DF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4AE3-855F-C04E-A21A-B93994F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continue covering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AD0B-E095-E04B-9B23-FF2837812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return statements</a:t>
            </a:r>
          </a:p>
          <a:p>
            <a:r>
              <a:rPr lang="en-US" dirty="0">
                <a:sym typeface="Wingdings" pitchFamily="2" charset="2"/>
              </a:rPr>
              <a:t>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8F91-3E93-8C45-B55B-7A266E391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88665-468A-C941-9AD9-8335F257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65D1-A971-714E-9AEE-0B5299D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Overloaded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024A-F8EA-BD4D-91AF-290CF34D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69708" cy="4351338"/>
          </a:xfrm>
        </p:spPr>
        <p:txBody>
          <a:bodyPr/>
          <a:lstStyle/>
          <a:p>
            <a:r>
              <a:rPr lang="en-US" dirty="0"/>
              <a:t>Compiler performs </a:t>
            </a:r>
            <a:r>
              <a:rPr lang="en-US" i="1" dirty="0"/>
              <a:t>function matching</a:t>
            </a:r>
            <a:endParaRPr lang="en-US" dirty="0"/>
          </a:p>
          <a:p>
            <a:pPr lvl="1"/>
            <a:r>
              <a:rPr lang="en-US" dirty="0"/>
              <a:t>Chapter 6.6 (we are skipping)</a:t>
            </a:r>
          </a:p>
          <a:p>
            <a:r>
              <a:rPr lang="en-US" dirty="0"/>
              <a:t>Three things can happen:</a:t>
            </a:r>
          </a:p>
          <a:p>
            <a:pPr lvl="1"/>
            <a:r>
              <a:rPr lang="en-US" dirty="0"/>
              <a:t>exactly one function is the </a:t>
            </a:r>
            <a:r>
              <a:rPr lang="en-US" i="1" dirty="0"/>
              <a:t>best match</a:t>
            </a:r>
          </a:p>
          <a:p>
            <a:pPr lvl="1"/>
            <a:r>
              <a:rPr lang="en-US" dirty="0"/>
              <a:t>there is </a:t>
            </a:r>
            <a:r>
              <a:rPr lang="en-US" i="1" dirty="0"/>
              <a:t>no match</a:t>
            </a:r>
            <a:r>
              <a:rPr lang="en-US" dirty="0"/>
              <a:t> when </a:t>
            </a:r>
            <a:r>
              <a:rPr lang="en-US" dirty="0" err="1"/>
              <a:t>args</a:t>
            </a:r>
            <a:r>
              <a:rPr lang="en-US" dirty="0"/>
              <a:t> don’t match params of any functions</a:t>
            </a:r>
          </a:p>
          <a:p>
            <a:pPr lvl="1"/>
            <a:r>
              <a:rPr lang="en-US" dirty="0"/>
              <a:t>there is more than one match, and none is best</a:t>
            </a:r>
          </a:p>
          <a:p>
            <a:pPr lvl="2"/>
            <a:r>
              <a:rPr lang="en-US" dirty="0"/>
              <a:t>this is an </a:t>
            </a:r>
            <a:r>
              <a:rPr lang="en-US" i="1" dirty="0"/>
              <a:t>ambiguous call</a:t>
            </a:r>
            <a:r>
              <a:rPr lang="en-US" dirty="0"/>
              <a:t>, and is an error</a:t>
            </a:r>
          </a:p>
          <a:p>
            <a:pPr lvl="3"/>
            <a:r>
              <a:rPr lang="en-US" dirty="0"/>
              <a:t>(for example, f(int, int) and f(double, double), call is f(42, 2.56))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5DE74-7228-4E4D-AE1A-17BF8DFA10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2E3E-ED94-CE42-9ED8-CC25B45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6.4.1 Overloading and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1D58-CBC1-B148-A2F4-565CBB70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read</a:t>
            </a:r>
            <a:r>
              <a:rPr lang="en-US" dirty="0"/>
              <a:t>();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fooBar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) { </a:t>
            </a:r>
          </a:p>
          <a:p>
            <a:r>
              <a:rPr lang="en-US" b="1" dirty="0">
                <a:solidFill>
                  <a:srgbClr val="445588"/>
                </a:solidFill>
              </a:rPr>
              <a:t>	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read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86B3"/>
                </a:solidFill>
              </a:rPr>
              <a:t>false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new scope: hides outer declaration of read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read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error;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</a:t>
            </a:r>
          </a:p>
          <a:p>
            <a:r>
              <a:rPr lang="en-US" i="1" dirty="0">
                <a:solidFill>
                  <a:srgbClr val="999988"/>
                </a:solidFill>
              </a:rPr>
              <a:t>	// bad practice: usually bad idea to declare functions at local scope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	void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new scope: hides previous prints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"Value: 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print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ok: prints 3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E53CD-5835-3548-8AF5-2F5B1DA9BE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31C8-867B-E546-9B64-EA9514A4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0728-DEEA-AB4F-9220-81ED7997F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Specify default value of argument</a:t>
            </a:r>
          </a:p>
          <a:p>
            <a:pPr lvl="1"/>
            <a:r>
              <a:rPr lang="en-US" dirty="0"/>
              <a:t>default value used if called without argument</a:t>
            </a:r>
          </a:p>
          <a:p>
            <a:r>
              <a:rPr lang="en-US" dirty="0"/>
              <a:t>Arguments resolved by position</a:t>
            </a:r>
          </a:p>
          <a:p>
            <a:pPr lvl="1"/>
            <a:r>
              <a:rPr lang="en-US" dirty="0"/>
              <a:t>default arguments go last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343-09A5-7E4C-8F8E-1261001F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152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24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wid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>
                <a:solidFill>
                  <a:srgbClr val="009999"/>
                </a:solidFill>
              </a:rPr>
              <a:t>80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backgrnd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 ‘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use all default </a:t>
            </a:r>
            <a:r>
              <a:rPr lang="en-US" i="1" dirty="0" err="1">
                <a:solidFill>
                  <a:srgbClr val="999988"/>
                </a:solidFill>
              </a:rPr>
              <a:t>args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first default arg.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256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first and 2nd.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66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256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'#'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replace all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 , , </a:t>
            </a:r>
            <a:r>
              <a:rPr lang="en-US" dirty="0">
                <a:solidFill>
                  <a:srgbClr val="DD1144"/>
                </a:solidFill>
              </a:rPr>
              <a:t>'?'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'?'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screen('?', 80, ' ')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9B53A-D3B5-1F40-9AF1-E30224CFC3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CC2-42E9-CA41-8275-9695C23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6AEF-D0E7-EF4E-AD33-A80B506BCA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use local variables as default arguments</a:t>
            </a:r>
          </a:p>
          <a:p>
            <a:pPr lvl="1"/>
            <a:r>
              <a:rPr lang="en-US" dirty="0"/>
              <a:t>but can use basically any other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321FB-6582-A145-8924-6FA977F1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150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80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def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 ‘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ht</a:t>
            </a:r>
            <a:r>
              <a:rPr lang="en-US" dirty="0"/>
              <a:t>();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screen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ht</a:t>
            </a:r>
            <a:r>
              <a:rPr lang="en-US" dirty="0"/>
              <a:t>(),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, 	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def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calls 	screen(</a:t>
            </a:r>
            <a:r>
              <a:rPr lang="en-US" i="1" dirty="0" err="1">
                <a:solidFill>
                  <a:srgbClr val="999988"/>
                </a:solidFill>
              </a:rPr>
              <a:t>ht</a:t>
            </a:r>
            <a:r>
              <a:rPr lang="en-US" i="1" dirty="0">
                <a:solidFill>
                  <a:srgbClr val="999988"/>
                </a:solidFill>
              </a:rPr>
              <a:t>(), 80, ' ‘)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f2</a:t>
            </a:r>
            <a:r>
              <a:rPr lang="en-US" dirty="0"/>
              <a:t>() { </a:t>
            </a:r>
          </a:p>
          <a:p>
            <a:r>
              <a:rPr lang="en-US" dirty="0">
                <a:solidFill>
                  <a:srgbClr val="333333"/>
                </a:solidFill>
              </a:rPr>
              <a:t>	def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'*'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changes value of 		default argument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hides outer def </a:t>
            </a:r>
          </a:p>
          <a:p>
            <a:r>
              <a:rPr lang="en-US" i="1" dirty="0">
                <a:solidFill>
                  <a:srgbClr val="999988"/>
                </a:solidFill>
              </a:rPr>
              <a:t>		of wd but does not change </a:t>
            </a:r>
          </a:p>
          <a:p>
            <a:r>
              <a:rPr lang="en-US" i="1" dirty="0">
                <a:solidFill>
                  <a:srgbClr val="999988"/>
                </a:solidFill>
              </a:rPr>
              <a:t>		default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window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screen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calls </a:t>
            </a:r>
          </a:p>
          <a:p>
            <a:r>
              <a:rPr lang="en-US" i="1" dirty="0">
                <a:solidFill>
                  <a:srgbClr val="999988"/>
                </a:solidFill>
              </a:rPr>
              <a:t>		screen(</a:t>
            </a:r>
            <a:r>
              <a:rPr lang="en-US" i="1" dirty="0" err="1">
                <a:solidFill>
                  <a:srgbClr val="999988"/>
                </a:solidFill>
              </a:rPr>
              <a:t>ht</a:t>
            </a:r>
            <a:r>
              <a:rPr lang="en-US" i="1" dirty="0">
                <a:solidFill>
                  <a:srgbClr val="999988"/>
                </a:solidFill>
              </a:rPr>
              <a:t>(), 80, '*’)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2864BF-B49B-BC4D-8DB9-4B1BC5CBDB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69E4-0989-8A4D-B8F7-01556C7E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6.5.2 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5DFC-EF31-2E44-8B92-31CBD6205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Calling a function can be slower than equivalent ”in line” code</a:t>
            </a:r>
          </a:p>
          <a:p>
            <a:r>
              <a:rPr lang="en-US" dirty="0"/>
              <a:t>`inline` functions reduce overhead</a:t>
            </a:r>
          </a:p>
          <a:p>
            <a:pPr lvl="1"/>
            <a:r>
              <a:rPr lang="en-US" dirty="0"/>
              <a:t>functions expanded “in line” at each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D2842-0FBF-A746-8D59-9830DC8C6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>
                <a:solidFill>
                  <a:srgbClr val="333333"/>
                </a:solidFill>
              </a:rPr>
              <a:t>(s1, s2)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(s1.size()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s2.size()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s1 </a:t>
            </a:r>
          </a:p>
          <a:p>
            <a:r>
              <a:rPr lang="en-US" dirty="0">
                <a:solidFill>
                  <a:srgbClr val="333333"/>
                </a:solidFill>
              </a:rPr>
              <a:t>	: s2) </a:t>
            </a:r>
            <a:r>
              <a:rPr lang="en-US" b="1" dirty="0">
                <a:solidFill>
                  <a:srgbClr val="333333"/>
                </a:solidFill>
              </a:rPr>
              <a:t>&lt;&lt;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>
                <a:solidFill>
                  <a:srgbClr val="333333"/>
                </a:solidFill>
              </a:rPr>
              <a:t>; </a:t>
            </a:r>
          </a:p>
          <a:p>
            <a:br>
              <a:rPr lang="en-US" dirty="0"/>
            </a:br>
            <a:r>
              <a:rPr lang="en-US" b="1" dirty="0"/>
              <a:t>inline</a:t>
            </a:r>
            <a:r>
              <a:rPr lang="en-US" dirty="0"/>
              <a:t>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&amp;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</a:p>
          <a:p>
            <a:r>
              <a:rPr lang="en-US" b="1" dirty="0"/>
              <a:t>	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?</a:t>
            </a:r>
            <a:r>
              <a:rPr lang="en-US" dirty="0"/>
              <a:t> 		s1 :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606C8-C18E-CA4A-BBE2-88A42E28EB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081-181C-774D-B1B6-8A587DA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6.5.2 `</a:t>
            </a:r>
            <a:r>
              <a:rPr lang="en-US" dirty="0" err="1"/>
              <a:t>constexpr</a:t>
            </a:r>
            <a:r>
              <a:rPr lang="en-US" dirty="0"/>
              <a:t>`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3BE-9372-B949-904D-AF325EFC8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used as a constant expression</a:t>
            </a:r>
          </a:p>
          <a:p>
            <a:pPr lvl="1"/>
            <a:r>
              <a:rPr lang="en-US" dirty="0"/>
              <a:t>return and parameter types must be literal types</a:t>
            </a:r>
          </a:p>
          <a:p>
            <a:pPr lvl="1"/>
            <a:r>
              <a:rPr lang="en-US" dirty="0"/>
              <a:t>function body has exactly one return</a:t>
            </a:r>
          </a:p>
          <a:p>
            <a:r>
              <a:rPr lang="en-US" dirty="0"/>
              <a:t>implicitly `inline`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457-08B9-584A-ADFA-4C20343BD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new_sz</a:t>
            </a:r>
            <a:r>
              <a:rPr lang="en-US" dirty="0"/>
              <a:t>() {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foo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new_sz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86AD6-9734-D04A-9613-8849324E7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96E-7033-744F-A6A5-F942DAC2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A830-3AFD-E04D-A8DC-100BEE51A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6.5.3 Aids for Debugging</a:t>
            </a:r>
          </a:p>
          <a:p>
            <a:pPr lvl="1"/>
            <a:r>
              <a:rPr lang="en-US" dirty="0"/>
              <a:t>`assert` macro, NDEBUG preprocessor variable</a:t>
            </a:r>
          </a:p>
          <a:p>
            <a:r>
              <a:rPr lang="en-US" dirty="0"/>
              <a:t>6.6 Function Matching</a:t>
            </a:r>
          </a:p>
          <a:p>
            <a:pPr lvl="1"/>
            <a:r>
              <a:rPr lang="en-US" dirty="0"/>
              <a:t>how compiler chooses which overloaded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D83D-8016-0C44-8C84-B629FBDDD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1C30F5-00D1-C144-8973-6BB0BA0057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134E-A14F-E742-A798-5E8BF24D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brief: 6.7 Pointers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6202-E787-E94D-862A-CE4ABF856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9262" cy="4351338"/>
          </a:xfrm>
        </p:spPr>
        <p:txBody>
          <a:bodyPr/>
          <a:lstStyle/>
          <a:p>
            <a:r>
              <a:rPr lang="en-US" dirty="0"/>
              <a:t>Specify ”type” of pointer using return type, param types</a:t>
            </a:r>
          </a:p>
          <a:p>
            <a:r>
              <a:rPr lang="en-US" dirty="0"/>
              <a:t>Can use to call function</a:t>
            </a:r>
          </a:p>
          <a:p>
            <a:r>
              <a:rPr lang="en-US" dirty="0"/>
              <a:t>Can pass/return pointers to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18E72-E4A9-B644-AECC-3A02E662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462" y="1825625"/>
            <a:ext cx="7772400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lengthCompare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)(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</a:t>
            </a:r>
            <a:r>
              <a:rPr lang="en-US" i="1" dirty="0" err="1">
                <a:solidFill>
                  <a:srgbClr val="999988"/>
                </a:solidFill>
              </a:rPr>
              <a:t>unitialized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pf now points to </a:t>
            </a:r>
            <a:r>
              <a:rPr lang="en-US" i="1" dirty="0" err="1">
                <a:solidFill>
                  <a:srgbClr val="999988"/>
                </a:solidFill>
              </a:rPr>
              <a:t>lengthCompare</a:t>
            </a:r>
            <a:r>
              <a:rPr lang="en-US" i="1" dirty="0">
                <a:solidFill>
                  <a:srgbClr val="999988"/>
                </a:solidFill>
              </a:rPr>
              <a:t> 	function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	</a:t>
            </a:r>
            <a:r>
              <a:rPr lang="en-US" i="1" dirty="0" err="1">
                <a:solidFill>
                  <a:srgbClr val="999988"/>
                </a:solidFill>
              </a:rPr>
              <a:t>lengthCompare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pf</a:t>
            </a:r>
            <a:r>
              <a:rPr lang="en-US" dirty="0"/>
              <a:t>)(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equivalent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b3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lengthCompare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"goodbye"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	equivalent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1D45E-8435-FF41-8F63-34A48B476E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1C6-3B77-6B4F-930F-B263543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F8E-3822-2042-9C46-64BC86BA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 statements</a:t>
            </a:r>
          </a:p>
          <a:p>
            <a:pPr lvl="1"/>
            <a:r>
              <a:rPr lang="en-US" dirty="0"/>
              <a:t>`void`</a:t>
            </a:r>
          </a:p>
          <a:p>
            <a:pPr lvl="1"/>
            <a:r>
              <a:rPr lang="en-US" dirty="0"/>
              <a:t>pointers/references</a:t>
            </a:r>
          </a:p>
          <a:p>
            <a:pPr lvl="2"/>
            <a:r>
              <a:rPr lang="en-US" dirty="0"/>
              <a:t>make sure the object will exist!</a:t>
            </a:r>
          </a:p>
          <a:p>
            <a:pPr lvl="1"/>
            <a:r>
              <a:rPr lang="en-US" dirty="0"/>
              <a:t>pointers to arrays</a:t>
            </a:r>
          </a:p>
          <a:p>
            <a:r>
              <a:rPr lang="en-US" dirty="0"/>
              <a:t>Overloaded functions</a:t>
            </a:r>
          </a:p>
          <a:p>
            <a:pPr lvl="1"/>
            <a:r>
              <a:rPr lang="en-US" dirty="0"/>
              <a:t>interaction with `const`</a:t>
            </a:r>
          </a:p>
          <a:p>
            <a:r>
              <a:rPr lang="en-US" dirty="0"/>
              <a:t>Default arguments</a:t>
            </a:r>
          </a:p>
          <a:p>
            <a:r>
              <a:rPr lang="en-US" dirty="0"/>
              <a:t>Inline functions</a:t>
            </a:r>
          </a:p>
          <a:p>
            <a:r>
              <a:rPr lang="en-US" dirty="0"/>
              <a:t>Pointers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55BA-1A39-F144-A310-DF99077FF2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7822E-A02F-514B-8E1E-85BE629591EB}"/>
              </a:ext>
            </a:extLst>
          </p:cNvPr>
          <p:cNvSpPr txBox="1">
            <a:spLocks/>
          </p:cNvSpPr>
          <p:nvPr/>
        </p:nvSpPr>
        <p:spPr>
          <a:xfrm>
            <a:off x="6172202" y="18074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1st half of Chapter 7 </a:t>
            </a:r>
          </a:p>
          <a:p>
            <a:pPr lvl="2"/>
            <a:r>
              <a:rPr lang="en-US" dirty="0"/>
              <a:t>Chapter 7.1 – 7.2</a:t>
            </a:r>
          </a:p>
          <a:p>
            <a:pPr lvl="3"/>
            <a:r>
              <a:rPr lang="en-US" dirty="0"/>
              <a:t>(maybe part of 7.3)</a:t>
            </a:r>
          </a:p>
          <a:p>
            <a:pPr lvl="2"/>
            <a:r>
              <a:rPr lang="en-US" dirty="0"/>
              <a:t>pp. 254 – 271</a:t>
            </a:r>
          </a:p>
          <a:p>
            <a:pPr lvl="1"/>
            <a:r>
              <a:rPr lang="en-US" dirty="0"/>
              <a:t>Only two more lectures!</a:t>
            </a:r>
          </a:p>
          <a:p>
            <a:r>
              <a:rPr lang="en-US" dirty="0"/>
              <a:t>Have a good week!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6.1 – 6.2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  <a:p>
            <a:pPr lvl="1"/>
            <a:r>
              <a:rPr lang="en-US" dirty="0"/>
              <a:t>return type, param list, body</a:t>
            </a:r>
          </a:p>
          <a:p>
            <a:pPr lvl="1"/>
            <a:r>
              <a:rPr lang="en-US" dirty="0" err="1"/>
              <a:t>defn</a:t>
            </a:r>
            <a:r>
              <a:rPr lang="en-US" dirty="0"/>
              <a:t> vs declaration</a:t>
            </a:r>
          </a:p>
          <a:p>
            <a:r>
              <a:rPr lang="en-US" dirty="0"/>
              <a:t>Local `static` objects</a:t>
            </a:r>
          </a:p>
          <a:p>
            <a:r>
              <a:rPr lang="en-US" dirty="0"/>
              <a:t>Passing arguments</a:t>
            </a:r>
          </a:p>
          <a:p>
            <a:pPr lvl="1"/>
            <a:r>
              <a:rPr lang="en-US" dirty="0"/>
              <a:t>by value</a:t>
            </a:r>
          </a:p>
          <a:p>
            <a:pPr lvl="1"/>
            <a:r>
              <a:rPr lang="en-US" dirty="0"/>
              <a:t>by reference</a:t>
            </a:r>
          </a:p>
          <a:p>
            <a:pPr lvl="1"/>
            <a:r>
              <a:rPr lang="en-US" dirty="0"/>
              <a:t>`const` parameters</a:t>
            </a:r>
          </a:p>
          <a:p>
            <a:pPr lvl="1"/>
            <a:r>
              <a:rPr lang="en-US" dirty="0"/>
              <a:t>array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46672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 {...}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count_calls</a:t>
            </a:r>
            <a:r>
              <a:rPr lang="en-US" dirty="0"/>
              <a:t>() { </a:t>
            </a:r>
          </a:p>
          <a:p>
            <a:r>
              <a:rPr lang="en-US" b="1" dirty="0"/>
              <a:t>	</a:t>
            </a:r>
            <a:r>
              <a:rPr lang="en-US" b="1" dirty="0">
                <a:highlight>
                  <a:srgbClr val="FFFF00"/>
                </a:highlight>
              </a:rPr>
              <a:t>static</a:t>
            </a:r>
            <a:r>
              <a:rPr lang="en-US" dirty="0"/>
              <a:t>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  <a:r>
              <a:rPr lang="en-US" i="1" dirty="0">
                <a:solidFill>
                  <a:srgbClr val="999988"/>
                </a:solidFill>
              </a:rPr>
              <a:t>// error: 	redefines </a:t>
            </a:r>
            <a:r>
              <a:rPr lang="en-US" i="1" dirty="0" err="1">
                <a:solidFill>
                  <a:srgbClr val="999988"/>
                </a:solidFill>
              </a:rPr>
              <a:t>fcn</a:t>
            </a:r>
            <a:r>
              <a:rPr lang="en-US" i="1" dirty="0">
                <a:solidFill>
                  <a:srgbClr val="999988"/>
                </a:solidFill>
              </a:rPr>
              <a:t>(int)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{ </a:t>
            </a:r>
          </a:p>
          <a:p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		print and advance.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AE7-462C-C149-8890-5608537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Return Types and the `return`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EE00-A560-3D45-8055-90BBE87754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`return`</a:t>
            </a:r>
          </a:p>
          <a:p>
            <a:pPr lvl="1"/>
            <a:r>
              <a:rPr lang="en-US" dirty="0"/>
              <a:t>terminates function execution</a:t>
            </a:r>
          </a:p>
          <a:p>
            <a:pPr lvl="1"/>
            <a:r>
              <a:rPr lang="en-US" dirty="0"/>
              <a:t>returns control to calling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B98D-4C89-5B4C-BD57-7B020B859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return</a:t>
            </a:r>
            <a:r>
              <a:rPr lang="en-US" dirty="0"/>
              <a:t>; 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expression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8E78FA-34DB-974B-B624-5A9AE8D97F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E65F-2504-734C-9BC1-39236209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Functions with No Return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DABB-A8F4-3D47-AD51-F7E96F9EF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only return `void`</a:t>
            </a:r>
          </a:p>
          <a:p>
            <a:pPr lvl="1"/>
            <a:r>
              <a:rPr lang="en-US" dirty="0"/>
              <a:t>(technically, `void` functions have an implicit return)</a:t>
            </a:r>
          </a:p>
          <a:p>
            <a:pPr lvl="1"/>
            <a:r>
              <a:rPr lang="en-US" dirty="0"/>
              <a:t>can be used like a break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12C3-37BD-7F45-99E3-F7BC1A06A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swap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 </a:t>
            </a:r>
          </a:p>
          <a:p>
            <a:r>
              <a:rPr lang="en-US" b="1" dirty="0"/>
              <a:t>		return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tmp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v2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v1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tmp</a:t>
            </a:r>
            <a:r>
              <a:rPr lang="en-US" dirty="0"/>
              <a:t>;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no explicit return necessary.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7A9B0-C2C4-834B-B24E-9CC55D8A2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DD3A-221D-4246-879B-AADFF89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Functions that Return a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8975-4EA4-204D-A58E-E33A11568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not void, a value must be returned.</a:t>
            </a:r>
          </a:p>
          <a:p>
            <a:r>
              <a:rPr lang="en-US" dirty="0"/>
              <a:t>Compiler will try to ensure the return statement is correct…</a:t>
            </a:r>
          </a:p>
          <a:p>
            <a:pPr lvl="1"/>
            <a:r>
              <a:rPr lang="en-US" dirty="0"/>
              <a:t>return type matches</a:t>
            </a:r>
          </a:p>
          <a:p>
            <a:pPr lvl="1"/>
            <a:r>
              <a:rPr lang="en-US" dirty="0"/>
              <a:t>exit through valid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D8DC-261D-5E42-9D03-A9BD96EE3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B16FA-FBEA-E343-B948-7CB3421091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DD3A-221D-4246-879B-AADFF89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Functions that Return a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D8DC-261D-5E42-9D03-A9BD96EE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incorrect return values, this code will not compile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str_subrange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) {</a:t>
            </a:r>
          </a:p>
          <a:p>
            <a:r>
              <a:rPr lang="en-US" i="1" dirty="0">
                <a:solidFill>
                  <a:srgbClr val="999988"/>
                </a:solidFill>
              </a:rPr>
              <a:t>	// same sizes: return normal equality test</a:t>
            </a:r>
            <a:r>
              <a:rPr lang="en-US" dirty="0"/>
              <a:t>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ok; == returns bool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find the size of smaller string;</a:t>
            </a:r>
            <a:r>
              <a:rPr lang="en-US" dirty="0"/>
              <a:t> 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 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)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str1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str2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]) </a:t>
            </a:r>
          </a:p>
          <a:p>
            <a:r>
              <a:rPr lang="en-US" b="1" dirty="0"/>
              <a:t>			return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 #1: no ret. value, compiler should detect error</a:t>
            </a:r>
            <a:r>
              <a:rPr lang="en-US" dirty="0"/>
              <a:t> 	}</a:t>
            </a:r>
          </a:p>
          <a:p>
            <a:r>
              <a:rPr lang="en-US" i="1" dirty="0">
                <a:solidFill>
                  <a:srgbClr val="999988"/>
                </a:solidFill>
              </a:rPr>
              <a:t>	// error #2: control might flow off the end without `return`</a:t>
            </a:r>
          </a:p>
          <a:p>
            <a:r>
              <a:rPr lang="en-US" i="1" dirty="0">
                <a:solidFill>
                  <a:srgbClr val="999988"/>
                </a:solidFill>
              </a:rPr>
              <a:t>	// compiler might not detect this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B16FA-FBEA-E343-B948-7CB3421091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904B-141C-EC49-8E30-7933A79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96B5-4497-7549-ACC0-7D11AD172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 value initializes temporary object at call site</a:t>
            </a:r>
          </a:p>
          <a:p>
            <a:pPr lvl="1"/>
            <a:r>
              <a:rPr lang="en-US" dirty="0"/>
              <a:t>follows normal initialization rules</a:t>
            </a:r>
          </a:p>
          <a:p>
            <a:r>
              <a:rPr lang="en-US" dirty="0"/>
              <a:t>Don’t return a reference or pointer to a local object!</a:t>
            </a:r>
          </a:p>
          <a:p>
            <a:pPr lvl="1"/>
            <a:r>
              <a:rPr lang="en-US" dirty="0"/>
              <a:t>local objects “destroyed” when function exits</a:t>
            </a:r>
          </a:p>
          <a:p>
            <a:pPr lvl="1"/>
            <a:r>
              <a:rPr lang="en-US" dirty="0"/>
              <a:t>ask: “What </a:t>
            </a:r>
            <a:r>
              <a:rPr lang="en-US" i="1" dirty="0"/>
              <a:t>preexisting</a:t>
            </a:r>
            <a:r>
              <a:rPr lang="en-US" dirty="0"/>
              <a:t> object are we referring or pointing to?”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0BB9-C7B7-F94C-AD29-FCD3E50E9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manip</a:t>
            </a:r>
            <a:r>
              <a:rPr lang="en-US" dirty="0"/>
              <a:t>() {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transform ret in 		some way</a:t>
            </a:r>
            <a:r>
              <a:rPr lang="en-US" dirty="0"/>
              <a:t>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ret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WRONG: </a:t>
            </a:r>
          </a:p>
          <a:p>
            <a:r>
              <a:rPr lang="en-US" i="1" dirty="0">
                <a:solidFill>
                  <a:srgbClr val="999988"/>
                </a:solidFill>
              </a:rPr>
              <a:t>			returning reference to </a:t>
            </a:r>
          </a:p>
          <a:p>
            <a:r>
              <a:rPr lang="en-US" i="1" dirty="0">
                <a:solidFill>
                  <a:srgbClr val="999988"/>
                </a:solidFill>
              </a:rPr>
              <a:t>			local object!</a:t>
            </a:r>
            <a:r>
              <a:rPr lang="en-US" dirty="0"/>
              <a:t>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"Empty"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WRONG</a:t>
            </a:r>
          </a:p>
          <a:p>
            <a:r>
              <a:rPr lang="en-US" i="1" dirty="0">
                <a:solidFill>
                  <a:srgbClr val="999988"/>
                </a:solidFill>
              </a:rPr>
              <a:t>			"Empty" is a local</a:t>
            </a:r>
          </a:p>
          <a:p>
            <a:r>
              <a:rPr lang="en-US" i="1" dirty="0">
                <a:solidFill>
                  <a:srgbClr val="999988"/>
                </a:solidFill>
              </a:rPr>
              <a:t>			temporary `string`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A22B6-5776-0443-B02E-0E4BD6DFAF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DDA8-5669-924C-880C-DB29049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11DC-BFFC-E44E-AD5A-245BE3F68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 operator has associativity and precedence…</a:t>
            </a:r>
          </a:p>
          <a:p>
            <a:pPr lvl="1"/>
            <a:r>
              <a:rPr lang="en-US" dirty="0"/>
              <a:t>same precedence as dot and arrow operators, left associative</a:t>
            </a:r>
          </a:p>
          <a:p>
            <a:r>
              <a:rPr lang="en-US" dirty="0"/>
              <a:t>Reference returns are </a:t>
            </a:r>
            <a:r>
              <a:rPr lang="en-US" dirty="0" err="1"/>
              <a:t>Lvalues</a:t>
            </a:r>
            <a:endParaRPr lang="en-US" dirty="0"/>
          </a:p>
          <a:p>
            <a:pPr lvl="1"/>
            <a:r>
              <a:rPr lang="en-US" dirty="0"/>
              <a:t>can use as LHS of assignment!</a:t>
            </a:r>
          </a:p>
          <a:p>
            <a:pPr lvl="2"/>
            <a:r>
              <a:rPr lang="en-US" dirty="0"/>
              <a:t>(obviously not if ref. to const.)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B3C3-F0F1-F843-A16E-6951DE89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10069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call the size member of the `string` returned by </a:t>
            </a:r>
            <a:r>
              <a:rPr lang="en-US" i="1" dirty="0" err="1">
                <a:solidFill>
                  <a:srgbClr val="999988"/>
                </a:solidFill>
              </a:rPr>
              <a:t>shorterString</a:t>
            </a:r>
            <a:r>
              <a:rPr lang="en-US" i="1" dirty="0">
                <a:solidFill>
                  <a:srgbClr val="999988"/>
                </a:solidFill>
              </a:rPr>
              <a:t>.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shorterString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get_val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, 	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) {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ix</a:t>
            </a:r>
            <a:r>
              <a:rPr lang="en-US" dirty="0"/>
              <a:t>]; </a:t>
            </a:r>
          </a:p>
          <a:p>
            <a:r>
              <a:rPr lang="en-US" dirty="0"/>
              <a:t>} 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"a value"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  <a:highlight>
                  <a:srgbClr val="FFFF00"/>
                </a:highlight>
              </a:rPr>
              <a:t>get_val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>
                <a:solidFill>
                  <a:srgbClr val="009999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b="1" dirty="0">
                <a:highlight>
                  <a:srgbClr val="FFFF00"/>
                </a:highlight>
              </a:rPr>
              <a:t>=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DD1144"/>
                </a:solidFill>
                <a:highlight>
                  <a:srgbClr val="FFFF00"/>
                </a:highlight>
              </a:rPr>
              <a:t>'A’</a:t>
            </a:r>
            <a:r>
              <a:rPr lang="en-US" dirty="0">
                <a:highlight>
                  <a:srgbClr val="FFFF00"/>
                </a:highlight>
              </a:rPr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//prints A value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F598B-F826-E449-87D8-08C21B500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2481</Words>
  <Application>Microsoft Macintosh PowerPoint</Application>
  <PresentationFormat>Widescreen</PresentationFormat>
  <Paragraphs>357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Menlo</vt:lpstr>
      <vt:lpstr>Office Theme</vt:lpstr>
      <vt:lpstr>Functions</vt:lpstr>
      <vt:lpstr>We’ll continue covering functions</vt:lpstr>
      <vt:lpstr>Chapter 6.1 – 6.2 Review</vt:lpstr>
      <vt:lpstr>6.3 Return Types and the `return` Statement</vt:lpstr>
      <vt:lpstr>6.3.1 Functions with No Return Value</vt:lpstr>
      <vt:lpstr>6.3.2 Functions that Return a Value</vt:lpstr>
      <vt:lpstr>6.3.2 Functions that Return a Value</vt:lpstr>
      <vt:lpstr>6.3.2 Returning Values</vt:lpstr>
      <vt:lpstr>Some fun things</vt:lpstr>
      <vt:lpstr>List Initializing the Return Value</vt:lpstr>
      <vt:lpstr>Return for `main`</vt:lpstr>
      <vt:lpstr>Recursion</vt:lpstr>
      <vt:lpstr>6.3.3 Returning a Pointer to  an Array</vt:lpstr>
      <vt:lpstr>6.3.3 Returning a Pointer to  an Array</vt:lpstr>
      <vt:lpstr>6.4 Overloaded Functions</vt:lpstr>
      <vt:lpstr>Defining overloaded functions</vt:lpstr>
      <vt:lpstr>Determining Whether Two Parameter Types Differ</vt:lpstr>
      <vt:lpstr>Overloading and `const`</vt:lpstr>
      <vt:lpstr>`const_cast` and overloading</vt:lpstr>
      <vt:lpstr>Calling an Overloaded Function</vt:lpstr>
      <vt:lpstr>6.4.1 Overloading and Scope</vt:lpstr>
      <vt:lpstr>6.5.1 Default Arguments</vt:lpstr>
      <vt:lpstr>Default Argument Initializers</vt:lpstr>
      <vt:lpstr>6.5.2 Inline Functions</vt:lpstr>
      <vt:lpstr>6.5.2 `constexpr` functions</vt:lpstr>
      <vt:lpstr>We’re skipping</vt:lpstr>
      <vt:lpstr>in brief: 6.7 Pointers to Functions</vt:lpstr>
      <vt:lpstr>Today we learned about: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Holmes, Patrick</dc:creator>
  <cp:lastModifiedBy>Holmes, Patrick</cp:lastModifiedBy>
  <cp:revision>292</cp:revision>
  <dcterms:created xsi:type="dcterms:W3CDTF">2020-06-16T19:13:37Z</dcterms:created>
  <dcterms:modified xsi:type="dcterms:W3CDTF">2020-06-30T19:40:38Z</dcterms:modified>
</cp:coreProperties>
</file>