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font" Target="fonts/RobotoSlab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5fbf9e750_0_19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b5fbf9e750_0_19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5fbf9e750_0_19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5fbf9e750_0_19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5fbf9e750_0_19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b5fbf9e750_0_19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5fbf9e750_0_19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5fbf9e750_0_19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5fbf9e750_0_19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5fbf9e750_0_19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5fbf9e750_0_19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5fbf9e750_0_19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5fbf9e750_0_19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5fbf9e750_0_19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5fbf9e750_0_19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5fbf9e750_0_19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5fbf9e750_0_19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5fbf9e750_0_19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5fbf9e750_0_19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5fbf9e750_0_19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etbootstrap.com/" TargetMode="External"/><Relationship Id="rId4" Type="http://schemas.openxmlformats.org/officeDocument/2006/relationships/hyperlink" Target="https://getbootstrap.com/docs/versions/" TargetMode="External"/><Relationship Id="rId5" Type="http://schemas.openxmlformats.org/officeDocument/2006/relationships/hyperlink" Target="https://getbootstrap.com/docs/5.0/examples/" TargetMode="External"/><Relationship Id="rId6" Type="http://schemas.openxmlformats.org/officeDocument/2006/relationships/hyperlink" Target="https://bootstrapcreative.com/resources/bootstrap-4-css-classes-index/" TargetMode="External"/><Relationship Id="rId7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etbootstrap.com/docs/3.4/customize/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tailwindcss.com/" TargetMode="External"/><Relationship Id="rId4" Type="http://schemas.openxmlformats.org/officeDocument/2006/relationships/hyperlink" Target="https://materializecss.com/" TargetMode="External"/><Relationship Id="rId11" Type="http://schemas.openxmlformats.org/officeDocument/2006/relationships/hyperlink" Target="https://getuikit.com/" TargetMode="External"/><Relationship Id="rId10" Type="http://schemas.openxmlformats.org/officeDocument/2006/relationships/hyperlink" Target="https://purecss.io/" TargetMode="External"/><Relationship Id="rId12" Type="http://schemas.openxmlformats.org/officeDocument/2006/relationships/image" Target="../media/image1.png"/><Relationship Id="rId9" Type="http://schemas.openxmlformats.org/officeDocument/2006/relationships/hyperlink" Target="https://semantic-ui.com/" TargetMode="External"/><Relationship Id="rId5" Type="http://schemas.openxmlformats.org/officeDocument/2006/relationships/hyperlink" Target="https://getmdl.io/" TargetMode="External"/><Relationship Id="rId6" Type="http://schemas.openxmlformats.org/officeDocument/2006/relationships/hyperlink" Target="https://bulma.io/" TargetMode="External"/><Relationship Id="rId7" Type="http://schemas.openxmlformats.org/officeDocument/2006/relationships/hyperlink" Target="https://get.foundation/" TargetMode="External"/><Relationship Id="rId8" Type="http://schemas.openxmlformats.org/officeDocument/2006/relationships/hyperlink" Target="http://getskeleton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Bootstrap</a:t>
            </a:r>
            <a:endParaRPr sz="50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6B26B"/>
                </a:solidFill>
              </a:rPr>
              <a:t>Peter D’hondt - 14/01/’21</a:t>
            </a:r>
            <a:endParaRPr sz="2000">
              <a:solidFill>
                <a:srgbClr val="F6B26B"/>
              </a:solidFill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9875" y="500525"/>
            <a:ext cx="1221450" cy="122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resources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87900" y="2293475"/>
            <a:ext cx="8368200" cy="25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800"/>
              <a:buChar char="●"/>
            </a:pPr>
            <a:r>
              <a:rPr lang="en" u="sng">
                <a:solidFill>
                  <a:srgbClr val="F6B26B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Bootstrap Home</a:t>
            </a:r>
            <a:endParaRPr>
              <a:solidFill>
                <a:srgbClr val="F6B26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800"/>
              <a:buChar char="●"/>
            </a:pPr>
            <a:r>
              <a:rPr lang="en" u="sng">
                <a:solidFill>
                  <a:srgbClr val="F6B26B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Versions download</a:t>
            </a:r>
            <a:endParaRPr>
              <a:solidFill>
                <a:srgbClr val="F6B26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800"/>
              <a:buChar char="●"/>
            </a:pPr>
            <a:r>
              <a:rPr lang="en" u="sng">
                <a:solidFill>
                  <a:srgbClr val="F6B26B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Bootstrap Examples</a:t>
            </a:r>
            <a:endParaRPr>
              <a:solidFill>
                <a:srgbClr val="F6B26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800"/>
              <a:buChar char="●"/>
            </a:pPr>
            <a:r>
              <a:rPr lang="en" u="sng">
                <a:solidFill>
                  <a:srgbClr val="F6B26B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All Classes Cheat Sheet</a:t>
            </a:r>
            <a:endParaRPr>
              <a:solidFill>
                <a:srgbClr val="F6B26B"/>
              </a:solidFill>
            </a:endParaRPr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69875" y="500525"/>
            <a:ext cx="1221450" cy="122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265500" y="582250"/>
            <a:ext cx="4045200" cy="15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33" name="Google Shape;133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6B26B"/>
              </a:solidFill>
            </a:endParaRPr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9875" y="500525"/>
            <a:ext cx="1221450" cy="122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6B26B"/>
                </a:solidFill>
              </a:rPr>
              <a:t>Thank you!</a:t>
            </a:r>
            <a:endParaRPr>
              <a:solidFill>
                <a:srgbClr val="F6B26B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87900" y="1721975"/>
            <a:ext cx="8368200" cy="30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800"/>
              <a:buAutoNum type="arabicPeriod"/>
            </a:pPr>
            <a:r>
              <a:rPr lang="en">
                <a:solidFill>
                  <a:srgbClr val="F6B26B"/>
                </a:solidFill>
              </a:rPr>
              <a:t>What is Bootstrap</a:t>
            </a:r>
            <a:endParaRPr>
              <a:solidFill>
                <a:srgbClr val="F6B26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800"/>
              <a:buAutoNum type="arabicPeriod"/>
            </a:pPr>
            <a:r>
              <a:rPr lang="en">
                <a:solidFill>
                  <a:srgbClr val="F6B26B"/>
                </a:solidFill>
              </a:rPr>
              <a:t>Bootstrap origins</a:t>
            </a:r>
            <a:endParaRPr>
              <a:solidFill>
                <a:srgbClr val="F6B26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800"/>
              <a:buAutoNum type="arabicPeriod"/>
            </a:pPr>
            <a:r>
              <a:rPr lang="en">
                <a:solidFill>
                  <a:srgbClr val="F6B26B"/>
                </a:solidFill>
              </a:rPr>
              <a:t>What is a CSS Framework</a:t>
            </a:r>
            <a:endParaRPr>
              <a:solidFill>
                <a:srgbClr val="F6B26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800"/>
              <a:buAutoNum type="arabicPeriod"/>
            </a:pPr>
            <a:r>
              <a:rPr lang="en">
                <a:solidFill>
                  <a:srgbClr val="F6B26B"/>
                </a:solidFill>
              </a:rPr>
              <a:t>Advantages of using Bootstrap</a:t>
            </a:r>
            <a:endParaRPr>
              <a:solidFill>
                <a:srgbClr val="F6B26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800"/>
              <a:buAutoNum type="arabicPeriod"/>
            </a:pPr>
            <a:r>
              <a:rPr lang="en">
                <a:solidFill>
                  <a:srgbClr val="F6B26B"/>
                </a:solidFill>
              </a:rPr>
              <a:t>Installation</a:t>
            </a:r>
            <a:endParaRPr>
              <a:solidFill>
                <a:srgbClr val="F6B26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800"/>
              <a:buAutoNum type="arabicPeriod"/>
            </a:pPr>
            <a:r>
              <a:rPr lang="en">
                <a:solidFill>
                  <a:srgbClr val="F6B26B"/>
                </a:solidFill>
              </a:rPr>
              <a:t>Seeing is Believing: </a:t>
            </a:r>
            <a:r>
              <a:rPr lang="en">
                <a:solidFill>
                  <a:srgbClr val="F6B26B"/>
                </a:solidFill>
              </a:rPr>
              <a:t>Demo!</a:t>
            </a:r>
            <a:endParaRPr>
              <a:solidFill>
                <a:srgbClr val="F6B26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800"/>
              <a:buAutoNum type="arabicPeriod"/>
            </a:pPr>
            <a:r>
              <a:rPr lang="en">
                <a:solidFill>
                  <a:srgbClr val="F6B26B"/>
                </a:solidFill>
              </a:rPr>
              <a:t>Other CSS Frameworks</a:t>
            </a:r>
            <a:endParaRPr>
              <a:solidFill>
                <a:srgbClr val="F6B26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800"/>
              <a:buAutoNum type="arabicPeriod"/>
            </a:pPr>
            <a:r>
              <a:rPr lang="en">
                <a:solidFill>
                  <a:srgbClr val="F6B26B"/>
                </a:solidFill>
              </a:rPr>
              <a:t>Additional resources</a:t>
            </a:r>
            <a:endParaRPr>
              <a:solidFill>
                <a:srgbClr val="F6B26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800"/>
              <a:buAutoNum type="arabicPeriod"/>
            </a:pPr>
            <a:r>
              <a:rPr lang="en">
                <a:solidFill>
                  <a:srgbClr val="F6B26B"/>
                </a:solidFill>
              </a:rPr>
              <a:t>Q &amp; A</a:t>
            </a:r>
            <a:endParaRPr>
              <a:solidFill>
                <a:srgbClr val="F6B26B"/>
              </a:solidFill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9875" y="500525"/>
            <a:ext cx="1221450" cy="122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Bootstrap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87900" y="2256125"/>
            <a:ext cx="83682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800"/>
              <a:buChar char="●"/>
            </a:pPr>
            <a:r>
              <a:rPr lang="en">
                <a:solidFill>
                  <a:srgbClr val="F6B26B"/>
                </a:solidFill>
              </a:rPr>
              <a:t>A free and open-source CSS framework aimed at responsive, mobile-first front-end web development.</a:t>
            </a:r>
            <a:endParaRPr>
              <a:solidFill>
                <a:srgbClr val="F6B26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800"/>
              <a:buChar char="●"/>
            </a:pPr>
            <a:r>
              <a:rPr lang="en">
                <a:solidFill>
                  <a:srgbClr val="F6B26B"/>
                </a:solidFill>
              </a:rPr>
              <a:t>It contains CSS- and (optionally) JavaScript-based design templates for all kinds of interface components like forms, buttons, navigation menus,...</a:t>
            </a:r>
            <a:endParaRPr>
              <a:solidFill>
                <a:srgbClr val="F6B26B"/>
              </a:solidFill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9875" y="500525"/>
            <a:ext cx="1221450" cy="122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 origins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87900" y="2114175"/>
            <a:ext cx="8368200" cy="27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800"/>
              <a:buChar char="●"/>
            </a:pPr>
            <a:r>
              <a:rPr lang="en">
                <a:solidFill>
                  <a:srgbClr val="F6B26B"/>
                </a:solidFill>
              </a:rPr>
              <a:t>Created by a designer and a developer at Twitter in mid-2010 as a framework to encourage consistency across internal tools.</a:t>
            </a:r>
            <a:endParaRPr>
              <a:solidFill>
                <a:srgbClr val="F6B26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800"/>
              <a:buChar char="●"/>
            </a:pPr>
            <a:r>
              <a:rPr lang="en">
                <a:solidFill>
                  <a:srgbClr val="F6B26B"/>
                </a:solidFill>
              </a:rPr>
              <a:t>Originally named Twitter Blueprint, renamed to Bootstrap and released as an open source project in August 2011 after many developers at Twitter started to contribute to the project.</a:t>
            </a:r>
            <a:endParaRPr>
              <a:solidFill>
                <a:srgbClr val="F6B26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800"/>
              <a:buChar char="●"/>
            </a:pPr>
            <a:r>
              <a:rPr lang="en">
                <a:solidFill>
                  <a:srgbClr val="F6B26B"/>
                </a:solidFill>
              </a:rPr>
              <a:t>Current stable release is v4.5.3</a:t>
            </a:r>
            <a:endParaRPr>
              <a:solidFill>
                <a:srgbClr val="F6B26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800"/>
              <a:buChar char="●"/>
            </a:pPr>
            <a:r>
              <a:rPr lang="en">
                <a:solidFill>
                  <a:srgbClr val="F6B26B"/>
                </a:solidFill>
              </a:rPr>
              <a:t>Beta v5.0.0 is already available for download</a:t>
            </a:r>
            <a:endParaRPr>
              <a:solidFill>
                <a:srgbClr val="F6B26B"/>
              </a:solidFill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9875" y="500525"/>
            <a:ext cx="1221450" cy="122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CSS Framework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87900" y="2002125"/>
            <a:ext cx="8368200" cy="23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ct val="100000"/>
              <a:buChar char="●"/>
            </a:pPr>
            <a:r>
              <a:rPr lang="en">
                <a:solidFill>
                  <a:srgbClr val="F6B26B"/>
                </a:solidFill>
              </a:rPr>
              <a:t>Provides a lot of general, cross-browser, default styles</a:t>
            </a:r>
            <a:endParaRPr>
              <a:solidFill>
                <a:srgbClr val="F6B26B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ct val="100000"/>
              <a:buChar char="○"/>
            </a:pPr>
            <a:r>
              <a:rPr lang="en">
                <a:solidFill>
                  <a:srgbClr val="F6B26B"/>
                </a:solidFill>
              </a:rPr>
              <a:t>Default fonts, font sizes, paddings, margins, tables, images,...</a:t>
            </a:r>
            <a:endParaRPr>
              <a:solidFill>
                <a:srgbClr val="F6B26B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6B26B"/>
              </a:solidFill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Clr>
                <a:srgbClr val="F6B26B"/>
              </a:buClr>
              <a:buSzPct val="100000"/>
              <a:buChar char="●"/>
            </a:pPr>
            <a:r>
              <a:rPr lang="en">
                <a:solidFill>
                  <a:srgbClr val="F6B26B"/>
                </a:solidFill>
              </a:rPr>
              <a:t>And a rich set of pre-defined CSS classes and components</a:t>
            </a:r>
            <a:endParaRPr>
              <a:solidFill>
                <a:srgbClr val="F6B26B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ct val="100000"/>
              <a:buChar char="○"/>
            </a:pPr>
            <a:r>
              <a:rPr lang="en">
                <a:solidFill>
                  <a:srgbClr val="F6B26B"/>
                </a:solidFill>
              </a:rPr>
              <a:t>Buttons, cards, forms, navigation bars,...</a:t>
            </a:r>
            <a:endParaRPr>
              <a:solidFill>
                <a:srgbClr val="F6B26B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6B26B"/>
              </a:solidFill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Clr>
                <a:srgbClr val="F6B26B"/>
              </a:buClr>
              <a:buSzPct val="100000"/>
              <a:buChar char="●"/>
            </a:pPr>
            <a:r>
              <a:rPr lang="en">
                <a:solidFill>
                  <a:srgbClr val="F6B26B"/>
                </a:solidFill>
              </a:rPr>
              <a:t>Grid Layout</a:t>
            </a:r>
            <a:endParaRPr>
              <a:solidFill>
                <a:srgbClr val="F6B26B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ct val="100000"/>
              <a:buChar char="○"/>
            </a:pPr>
            <a:r>
              <a:rPr lang="en">
                <a:solidFill>
                  <a:srgbClr val="F6B26B"/>
                </a:solidFill>
              </a:rPr>
              <a:t>Page layout is basically a set of rows and columns</a:t>
            </a:r>
            <a:endParaRPr>
              <a:solidFill>
                <a:srgbClr val="F6B26B"/>
              </a:solidFill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9875" y="500525"/>
            <a:ext cx="1221450" cy="122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of using bootstrap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87900" y="1721975"/>
            <a:ext cx="8368200" cy="33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ct val="100000"/>
              <a:buChar char="●"/>
            </a:pPr>
            <a:r>
              <a:rPr lang="en">
                <a:solidFill>
                  <a:srgbClr val="F6B26B"/>
                </a:solidFill>
              </a:rPr>
              <a:t>TIME SAVER!  Speeds up development (no need to begin from scratch)</a:t>
            </a:r>
            <a:endParaRPr>
              <a:solidFill>
                <a:srgbClr val="F6B26B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ct val="100000"/>
              <a:buChar char="●"/>
            </a:pPr>
            <a:r>
              <a:rPr lang="en">
                <a:solidFill>
                  <a:srgbClr val="F6B26B"/>
                </a:solidFill>
              </a:rPr>
              <a:t>Supports responsive design</a:t>
            </a:r>
            <a:endParaRPr>
              <a:solidFill>
                <a:srgbClr val="F6B26B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ct val="100000"/>
              <a:buChar char="●"/>
            </a:pPr>
            <a:r>
              <a:rPr lang="en">
                <a:solidFill>
                  <a:srgbClr val="F6B26B"/>
                </a:solidFill>
              </a:rPr>
              <a:t>Enables cross-browser functionality</a:t>
            </a:r>
            <a:endParaRPr>
              <a:solidFill>
                <a:srgbClr val="F6B26B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ct val="100000"/>
              <a:buChar char="●"/>
            </a:pPr>
            <a:r>
              <a:rPr lang="en">
                <a:solidFill>
                  <a:srgbClr val="F6B26B"/>
                </a:solidFill>
              </a:rPr>
              <a:t>Consistency: it enforces good web design habits</a:t>
            </a:r>
            <a:endParaRPr>
              <a:solidFill>
                <a:srgbClr val="F6B26B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ct val="100000"/>
              <a:buChar char="●"/>
            </a:pPr>
            <a:r>
              <a:rPr lang="en">
                <a:solidFill>
                  <a:srgbClr val="F6B26B"/>
                </a:solidFill>
              </a:rPr>
              <a:t>Gives you a clean and symmetrical layout</a:t>
            </a:r>
            <a:endParaRPr>
              <a:solidFill>
                <a:srgbClr val="F6B26B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ct val="100000"/>
              <a:buChar char="●"/>
            </a:pPr>
            <a:r>
              <a:rPr lang="en">
                <a:solidFill>
                  <a:srgbClr val="F6B26B"/>
                </a:solidFill>
              </a:rPr>
              <a:t>Makes the styling workflow productive, clean and maintainable</a:t>
            </a:r>
            <a:endParaRPr>
              <a:solidFill>
                <a:srgbClr val="F6B26B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ct val="100000"/>
              <a:buChar char="●"/>
            </a:pPr>
            <a:r>
              <a:rPr lang="en">
                <a:solidFill>
                  <a:srgbClr val="F6B26B"/>
                </a:solidFill>
              </a:rPr>
              <a:t>Customizable: you can use only a few features of bootstrap, and also customize them before you download (via </a:t>
            </a:r>
            <a:r>
              <a:rPr lang="en" u="sng">
                <a:solidFill>
                  <a:srgbClr val="F6B26B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https://getbootstrap.com/docs/3.4/customize/</a:t>
            </a:r>
            <a:r>
              <a:rPr lang="en">
                <a:solidFill>
                  <a:srgbClr val="F6B26B"/>
                </a:solidFill>
              </a:rPr>
              <a:t>)</a:t>
            </a:r>
            <a:endParaRPr>
              <a:solidFill>
                <a:srgbClr val="F6B26B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ct val="100000"/>
              <a:buChar char="●"/>
            </a:pPr>
            <a:r>
              <a:rPr lang="en">
                <a:solidFill>
                  <a:srgbClr val="F6B26B"/>
                </a:solidFill>
              </a:rPr>
              <a:t>Support: as the most popular CSS framework, it has a very large community base and excellent documentation, examples and demos, which speed up the learning process</a:t>
            </a:r>
            <a:endParaRPr>
              <a:solidFill>
                <a:srgbClr val="F6B26B"/>
              </a:solidFill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9875" y="500525"/>
            <a:ext cx="1221450" cy="122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87900" y="1374600"/>
            <a:ext cx="8368200" cy="35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6B26B"/>
                </a:solidFill>
              </a:rPr>
              <a:t>There are 2 ways to add Bootstrap to your project:</a:t>
            </a:r>
            <a:endParaRPr>
              <a:solidFill>
                <a:srgbClr val="F6B26B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6B26B"/>
              </a:solidFill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rgbClr val="F6B26B"/>
              </a:buClr>
              <a:buSzPct val="100000"/>
              <a:buAutoNum type="arabicPeriod"/>
            </a:pPr>
            <a:r>
              <a:rPr lang="en">
                <a:solidFill>
                  <a:srgbClr val="F6B26B"/>
                </a:solidFill>
              </a:rPr>
              <a:t>Adding CDN (Content Delivery Network) links to your .html file in order to import the CSS styling from the CDN server.</a:t>
            </a:r>
            <a:br>
              <a:rPr lang="en">
                <a:solidFill>
                  <a:srgbClr val="F6B26B"/>
                </a:solidFill>
              </a:rPr>
            </a:br>
            <a:r>
              <a:rPr lang="en">
                <a:solidFill>
                  <a:srgbClr val="F6B26B"/>
                </a:solidFill>
              </a:rPr>
              <a:t>→ the quickest and easiest way, and in most cases faster than using your local server (CDN’s are highly optimized for reliability and speed)</a:t>
            </a:r>
            <a:endParaRPr>
              <a:solidFill>
                <a:srgbClr val="F6B26B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6B26B"/>
              </a:solidFill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rgbClr val="F6B26B"/>
              </a:buClr>
              <a:buSzPct val="100000"/>
              <a:buAutoNum type="arabicPeriod"/>
            </a:pPr>
            <a:r>
              <a:rPr lang="en">
                <a:solidFill>
                  <a:srgbClr val="F6B26B"/>
                </a:solidFill>
              </a:rPr>
              <a:t>Download the source files as a .zip file and extract this to your local project folder.  When deploying your website to a web server, you will need to add these files as well.</a:t>
            </a:r>
            <a:br>
              <a:rPr lang="en">
                <a:solidFill>
                  <a:srgbClr val="F6B26B"/>
                </a:solidFill>
              </a:rPr>
            </a:br>
            <a:r>
              <a:rPr lang="en">
                <a:solidFill>
                  <a:srgbClr val="F6B26B"/>
                </a:solidFill>
              </a:rPr>
              <a:t>→ files will always be reachable if your server is up (a CDN could potentially be down)</a:t>
            </a:r>
            <a:br>
              <a:rPr lang="en">
                <a:solidFill>
                  <a:srgbClr val="F6B26B"/>
                </a:solidFill>
              </a:rPr>
            </a:br>
            <a:r>
              <a:rPr lang="en">
                <a:solidFill>
                  <a:srgbClr val="F6B26B"/>
                </a:solidFill>
              </a:rPr>
              <a:t>→ in general slower than using CDN’s</a:t>
            </a:r>
            <a:endParaRPr>
              <a:solidFill>
                <a:srgbClr val="F6B26B"/>
              </a:solidFill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9875" y="500525"/>
            <a:ext cx="1221450" cy="122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6B26B"/>
                </a:solidFill>
              </a:rPr>
              <a:t>Seeing is believing: installation &amp; demo</a:t>
            </a:r>
            <a:endParaRPr sz="4500">
              <a:solidFill>
                <a:srgbClr val="F6B26B"/>
              </a:solidFill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9875" y="500525"/>
            <a:ext cx="1221450" cy="122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 alternatives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87900" y="1785475"/>
            <a:ext cx="8368200" cy="30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800"/>
              <a:buChar char="●"/>
            </a:pPr>
            <a:r>
              <a:rPr lang="en" u="sng">
                <a:solidFill>
                  <a:srgbClr val="F6B26B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Tailwind CSS</a:t>
            </a:r>
            <a:endParaRPr>
              <a:solidFill>
                <a:srgbClr val="F6B26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800"/>
              <a:buChar char="●"/>
            </a:pPr>
            <a:r>
              <a:rPr lang="en" u="sng">
                <a:solidFill>
                  <a:srgbClr val="F6B26B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Materialize</a:t>
            </a:r>
            <a:endParaRPr>
              <a:solidFill>
                <a:srgbClr val="F6B26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800"/>
              <a:buChar char="●"/>
            </a:pPr>
            <a:r>
              <a:rPr lang="en" u="sng">
                <a:solidFill>
                  <a:srgbClr val="F6B26B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Material Design Lite</a:t>
            </a:r>
            <a:endParaRPr>
              <a:solidFill>
                <a:srgbClr val="F6B26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800"/>
              <a:buChar char="●"/>
            </a:pPr>
            <a:r>
              <a:rPr lang="en" u="sng">
                <a:solidFill>
                  <a:srgbClr val="F6B26B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Bulma</a:t>
            </a:r>
            <a:endParaRPr>
              <a:solidFill>
                <a:srgbClr val="F6B26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800"/>
              <a:buChar char="●"/>
            </a:pPr>
            <a:r>
              <a:rPr lang="en" u="sng">
                <a:solidFill>
                  <a:srgbClr val="F6B26B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Foundation</a:t>
            </a:r>
            <a:endParaRPr>
              <a:solidFill>
                <a:srgbClr val="F6B26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800"/>
              <a:buChar char="●"/>
            </a:pPr>
            <a:r>
              <a:rPr lang="en" u="sng">
                <a:solidFill>
                  <a:srgbClr val="F6B26B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Skeleton</a:t>
            </a:r>
            <a:endParaRPr>
              <a:solidFill>
                <a:srgbClr val="F6B26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800"/>
              <a:buChar char="●"/>
            </a:pPr>
            <a:r>
              <a:rPr lang="en" u="sng">
                <a:solidFill>
                  <a:srgbClr val="F6B26B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Semantic UI</a:t>
            </a:r>
            <a:endParaRPr>
              <a:solidFill>
                <a:srgbClr val="F6B26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800"/>
              <a:buChar char="●"/>
            </a:pPr>
            <a:r>
              <a:rPr lang="en" u="sng">
                <a:solidFill>
                  <a:srgbClr val="F6B26B"/>
                </a:solid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Pure.CSS</a:t>
            </a:r>
            <a:endParaRPr>
              <a:solidFill>
                <a:srgbClr val="F6B26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800"/>
              <a:buChar char="●"/>
            </a:pPr>
            <a:r>
              <a:rPr lang="en" u="sng">
                <a:solidFill>
                  <a:srgbClr val="F6B26B"/>
                </a:solid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UI kit</a:t>
            </a:r>
            <a:endParaRPr>
              <a:solidFill>
                <a:srgbClr val="F6B26B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6B26B"/>
              </a:solidFill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169875" y="500525"/>
            <a:ext cx="1221450" cy="122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