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8DC1-20ED-4B73-985F-F28F7E75D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061BC5-FAED-4A27-9D88-0E4EC8AC4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0903E-E866-4902-B9FB-723A1219B07A}"/>
              </a:ext>
            </a:extLst>
          </p:cNvPr>
          <p:cNvSpPr>
            <a:spLocks noGrp="1"/>
          </p:cNvSpPr>
          <p:nvPr>
            <p:ph type="dt" sz="half" idx="10"/>
          </p:nvPr>
        </p:nvSpPr>
        <p:spPr/>
        <p:txBody>
          <a:bodyPr/>
          <a:lstStyle/>
          <a:p>
            <a:fld id="{7B21ECF7-43B4-4DE2-8981-EF130A7D8EF8}" type="datetimeFigureOut">
              <a:rPr lang="en-US" smtClean="0"/>
              <a:t>7/10/2019</a:t>
            </a:fld>
            <a:endParaRPr lang="en-US"/>
          </a:p>
        </p:txBody>
      </p:sp>
      <p:sp>
        <p:nvSpPr>
          <p:cNvPr id="5" name="Footer Placeholder 4">
            <a:extLst>
              <a:ext uri="{FF2B5EF4-FFF2-40B4-BE49-F238E27FC236}">
                <a16:creationId xmlns:a16="http://schemas.microsoft.com/office/drawing/2014/main" id="{116E1C18-F505-4D1E-A30E-B16754644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8B22B-3FE3-467D-A3F1-FC9D957641A5}"/>
              </a:ext>
            </a:extLst>
          </p:cNvPr>
          <p:cNvSpPr>
            <a:spLocks noGrp="1"/>
          </p:cNvSpPr>
          <p:nvPr>
            <p:ph type="sldNum" sz="quarter" idx="12"/>
          </p:nvPr>
        </p:nvSpPr>
        <p:spPr/>
        <p:txBody>
          <a:bodyPr/>
          <a:lstStyle/>
          <a:p>
            <a:fld id="{4938789D-07DB-423C-B41F-75E68A0A281E}" type="slidenum">
              <a:rPr lang="en-US" smtClean="0"/>
              <a:t>‹#›</a:t>
            </a:fld>
            <a:endParaRPr lang="en-US"/>
          </a:p>
        </p:txBody>
      </p:sp>
    </p:spTree>
    <p:extLst>
      <p:ext uri="{BB962C8B-B14F-4D97-AF65-F5344CB8AC3E}">
        <p14:creationId xmlns:p14="http://schemas.microsoft.com/office/powerpoint/2010/main" val="353892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B0C8-E5D3-4D5F-B192-F2206787AE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0F96F5-DC3E-4041-A63F-0E86EE15F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432B4-BFD5-4572-8CB1-C051460D5A32}"/>
              </a:ext>
            </a:extLst>
          </p:cNvPr>
          <p:cNvSpPr>
            <a:spLocks noGrp="1"/>
          </p:cNvSpPr>
          <p:nvPr>
            <p:ph type="dt" sz="half" idx="10"/>
          </p:nvPr>
        </p:nvSpPr>
        <p:spPr/>
        <p:txBody>
          <a:bodyPr/>
          <a:lstStyle/>
          <a:p>
            <a:fld id="{7B21ECF7-43B4-4DE2-8981-EF130A7D8EF8}" type="datetimeFigureOut">
              <a:rPr lang="en-US" smtClean="0"/>
              <a:t>7/10/2019</a:t>
            </a:fld>
            <a:endParaRPr lang="en-US"/>
          </a:p>
        </p:txBody>
      </p:sp>
      <p:sp>
        <p:nvSpPr>
          <p:cNvPr id="5" name="Footer Placeholder 4">
            <a:extLst>
              <a:ext uri="{FF2B5EF4-FFF2-40B4-BE49-F238E27FC236}">
                <a16:creationId xmlns:a16="http://schemas.microsoft.com/office/drawing/2014/main" id="{8194E609-57D0-414F-BAE8-73328C9E0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97B63-3F0B-414F-A0DD-218AA6274808}"/>
              </a:ext>
            </a:extLst>
          </p:cNvPr>
          <p:cNvSpPr>
            <a:spLocks noGrp="1"/>
          </p:cNvSpPr>
          <p:nvPr>
            <p:ph type="sldNum" sz="quarter" idx="12"/>
          </p:nvPr>
        </p:nvSpPr>
        <p:spPr/>
        <p:txBody>
          <a:bodyPr/>
          <a:lstStyle/>
          <a:p>
            <a:fld id="{4938789D-07DB-423C-B41F-75E68A0A281E}" type="slidenum">
              <a:rPr lang="en-US" smtClean="0"/>
              <a:t>‹#›</a:t>
            </a:fld>
            <a:endParaRPr lang="en-US"/>
          </a:p>
        </p:txBody>
      </p:sp>
    </p:spTree>
    <p:extLst>
      <p:ext uri="{BB962C8B-B14F-4D97-AF65-F5344CB8AC3E}">
        <p14:creationId xmlns:p14="http://schemas.microsoft.com/office/powerpoint/2010/main" val="38571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8B64B-EF3F-4E1F-BFD6-81E67CDF79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107255-0577-4C9F-9761-89B62CF2A7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09E16-CFA8-4B32-8279-7C581D4CAD1B}"/>
              </a:ext>
            </a:extLst>
          </p:cNvPr>
          <p:cNvSpPr>
            <a:spLocks noGrp="1"/>
          </p:cNvSpPr>
          <p:nvPr>
            <p:ph type="dt" sz="half" idx="10"/>
          </p:nvPr>
        </p:nvSpPr>
        <p:spPr/>
        <p:txBody>
          <a:bodyPr/>
          <a:lstStyle/>
          <a:p>
            <a:fld id="{7B21ECF7-43B4-4DE2-8981-EF130A7D8EF8}" type="datetimeFigureOut">
              <a:rPr lang="en-US" smtClean="0"/>
              <a:t>7/10/2019</a:t>
            </a:fld>
            <a:endParaRPr lang="en-US"/>
          </a:p>
        </p:txBody>
      </p:sp>
      <p:sp>
        <p:nvSpPr>
          <p:cNvPr id="5" name="Footer Placeholder 4">
            <a:extLst>
              <a:ext uri="{FF2B5EF4-FFF2-40B4-BE49-F238E27FC236}">
                <a16:creationId xmlns:a16="http://schemas.microsoft.com/office/drawing/2014/main" id="{B343DE7F-30B4-43DC-BC72-06DCC7B19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2F61F-1E73-4EB0-9C69-C91071BEE319}"/>
              </a:ext>
            </a:extLst>
          </p:cNvPr>
          <p:cNvSpPr>
            <a:spLocks noGrp="1"/>
          </p:cNvSpPr>
          <p:nvPr>
            <p:ph type="sldNum" sz="quarter" idx="12"/>
          </p:nvPr>
        </p:nvSpPr>
        <p:spPr/>
        <p:txBody>
          <a:bodyPr/>
          <a:lstStyle/>
          <a:p>
            <a:fld id="{4938789D-07DB-423C-B41F-75E68A0A281E}" type="slidenum">
              <a:rPr lang="en-US" smtClean="0"/>
              <a:t>‹#›</a:t>
            </a:fld>
            <a:endParaRPr lang="en-US"/>
          </a:p>
        </p:txBody>
      </p:sp>
    </p:spTree>
    <p:extLst>
      <p:ext uri="{BB962C8B-B14F-4D97-AF65-F5344CB8AC3E}">
        <p14:creationId xmlns:p14="http://schemas.microsoft.com/office/powerpoint/2010/main" val="210522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E059-B187-472C-B444-31B764A64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CEE403-1A5C-4122-BD05-BB806EE75F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673CF-ED7A-48B1-89D6-9C194B3D6F88}"/>
              </a:ext>
            </a:extLst>
          </p:cNvPr>
          <p:cNvSpPr>
            <a:spLocks noGrp="1"/>
          </p:cNvSpPr>
          <p:nvPr>
            <p:ph type="dt" sz="half" idx="10"/>
          </p:nvPr>
        </p:nvSpPr>
        <p:spPr/>
        <p:txBody>
          <a:bodyPr/>
          <a:lstStyle/>
          <a:p>
            <a:fld id="{7B21ECF7-43B4-4DE2-8981-EF130A7D8EF8}" type="datetimeFigureOut">
              <a:rPr lang="en-US" smtClean="0"/>
              <a:t>7/10/2019</a:t>
            </a:fld>
            <a:endParaRPr lang="en-US"/>
          </a:p>
        </p:txBody>
      </p:sp>
      <p:sp>
        <p:nvSpPr>
          <p:cNvPr id="5" name="Footer Placeholder 4">
            <a:extLst>
              <a:ext uri="{FF2B5EF4-FFF2-40B4-BE49-F238E27FC236}">
                <a16:creationId xmlns:a16="http://schemas.microsoft.com/office/drawing/2014/main" id="{BD1053E9-14C2-4B27-B323-30970BF23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641D9-916F-4BE0-A9D7-71174E6DFF0B}"/>
              </a:ext>
            </a:extLst>
          </p:cNvPr>
          <p:cNvSpPr>
            <a:spLocks noGrp="1"/>
          </p:cNvSpPr>
          <p:nvPr>
            <p:ph type="sldNum" sz="quarter" idx="12"/>
          </p:nvPr>
        </p:nvSpPr>
        <p:spPr/>
        <p:txBody>
          <a:bodyPr/>
          <a:lstStyle/>
          <a:p>
            <a:fld id="{4938789D-07DB-423C-B41F-75E68A0A281E}" type="slidenum">
              <a:rPr lang="en-US" smtClean="0"/>
              <a:t>‹#›</a:t>
            </a:fld>
            <a:endParaRPr lang="en-US"/>
          </a:p>
        </p:txBody>
      </p:sp>
    </p:spTree>
    <p:extLst>
      <p:ext uri="{BB962C8B-B14F-4D97-AF65-F5344CB8AC3E}">
        <p14:creationId xmlns:p14="http://schemas.microsoft.com/office/powerpoint/2010/main" val="220486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B0C3-AA17-4C36-9488-E597013FBD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8734E5-FC43-4FDB-AE28-39DF8BD2E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CD3FA-21CA-4FCA-8E89-C7185DB9559F}"/>
              </a:ext>
            </a:extLst>
          </p:cNvPr>
          <p:cNvSpPr>
            <a:spLocks noGrp="1"/>
          </p:cNvSpPr>
          <p:nvPr>
            <p:ph type="dt" sz="half" idx="10"/>
          </p:nvPr>
        </p:nvSpPr>
        <p:spPr/>
        <p:txBody>
          <a:bodyPr/>
          <a:lstStyle/>
          <a:p>
            <a:fld id="{7B21ECF7-43B4-4DE2-8981-EF130A7D8EF8}" type="datetimeFigureOut">
              <a:rPr lang="en-US" smtClean="0"/>
              <a:t>7/10/2019</a:t>
            </a:fld>
            <a:endParaRPr lang="en-US"/>
          </a:p>
        </p:txBody>
      </p:sp>
      <p:sp>
        <p:nvSpPr>
          <p:cNvPr id="5" name="Footer Placeholder 4">
            <a:extLst>
              <a:ext uri="{FF2B5EF4-FFF2-40B4-BE49-F238E27FC236}">
                <a16:creationId xmlns:a16="http://schemas.microsoft.com/office/drawing/2014/main" id="{3E6A069F-07D5-4647-B087-CFA54A983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05444-13EC-465A-8139-99DEEB21DE77}"/>
              </a:ext>
            </a:extLst>
          </p:cNvPr>
          <p:cNvSpPr>
            <a:spLocks noGrp="1"/>
          </p:cNvSpPr>
          <p:nvPr>
            <p:ph type="sldNum" sz="quarter" idx="12"/>
          </p:nvPr>
        </p:nvSpPr>
        <p:spPr/>
        <p:txBody>
          <a:bodyPr/>
          <a:lstStyle/>
          <a:p>
            <a:fld id="{4938789D-07DB-423C-B41F-75E68A0A281E}" type="slidenum">
              <a:rPr lang="en-US" smtClean="0"/>
              <a:t>‹#›</a:t>
            </a:fld>
            <a:endParaRPr lang="en-US"/>
          </a:p>
        </p:txBody>
      </p:sp>
    </p:spTree>
    <p:extLst>
      <p:ext uri="{BB962C8B-B14F-4D97-AF65-F5344CB8AC3E}">
        <p14:creationId xmlns:p14="http://schemas.microsoft.com/office/powerpoint/2010/main" val="262471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319B-19ED-4F4A-908D-58AC12233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1E2ECD-D9E1-4C8D-B616-64B3EDA2EF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9DD314-D074-4CD1-BD2C-D8A01D42E5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CEEA5D-12EF-468D-A86F-30D1A72386C5}"/>
              </a:ext>
            </a:extLst>
          </p:cNvPr>
          <p:cNvSpPr>
            <a:spLocks noGrp="1"/>
          </p:cNvSpPr>
          <p:nvPr>
            <p:ph type="dt" sz="half" idx="10"/>
          </p:nvPr>
        </p:nvSpPr>
        <p:spPr/>
        <p:txBody>
          <a:bodyPr/>
          <a:lstStyle/>
          <a:p>
            <a:fld id="{7B21ECF7-43B4-4DE2-8981-EF130A7D8EF8}" type="datetimeFigureOut">
              <a:rPr lang="en-US" smtClean="0"/>
              <a:t>7/10/2019</a:t>
            </a:fld>
            <a:endParaRPr lang="en-US"/>
          </a:p>
        </p:txBody>
      </p:sp>
      <p:sp>
        <p:nvSpPr>
          <p:cNvPr id="6" name="Footer Placeholder 5">
            <a:extLst>
              <a:ext uri="{FF2B5EF4-FFF2-40B4-BE49-F238E27FC236}">
                <a16:creationId xmlns:a16="http://schemas.microsoft.com/office/drawing/2014/main" id="{6212A045-CE5B-4E5A-BB24-87830A526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3419F-81CD-4330-8E46-0A872013F89A}"/>
              </a:ext>
            </a:extLst>
          </p:cNvPr>
          <p:cNvSpPr>
            <a:spLocks noGrp="1"/>
          </p:cNvSpPr>
          <p:nvPr>
            <p:ph type="sldNum" sz="quarter" idx="12"/>
          </p:nvPr>
        </p:nvSpPr>
        <p:spPr/>
        <p:txBody>
          <a:bodyPr/>
          <a:lstStyle/>
          <a:p>
            <a:fld id="{4938789D-07DB-423C-B41F-75E68A0A281E}" type="slidenum">
              <a:rPr lang="en-US" smtClean="0"/>
              <a:t>‹#›</a:t>
            </a:fld>
            <a:endParaRPr lang="en-US"/>
          </a:p>
        </p:txBody>
      </p:sp>
    </p:spTree>
    <p:extLst>
      <p:ext uri="{BB962C8B-B14F-4D97-AF65-F5344CB8AC3E}">
        <p14:creationId xmlns:p14="http://schemas.microsoft.com/office/powerpoint/2010/main" val="208593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7CCA-2880-4462-81C4-865E33F881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89C4CE-B8A6-496E-B7BA-DA4FE37DC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5D5732-1617-43B6-BBAB-D6BB00DC6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8E86D5-D776-44D5-B536-D6119E32D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A84CB-EBE7-4C75-AECC-81DFBA48C3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FBDDE3-16AB-494D-9EB2-9B2C4E5B26CE}"/>
              </a:ext>
            </a:extLst>
          </p:cNvPr>
          <p:cNvSpPr>
            <a:spLocks noGrp="1"/>
          </p:cNvSpPr>
          <p:nvPr>
            <p:ph type="dt" sz="half" idx="10"/>
          </p:nvPr>
        </p:nvSpPr>
        <p:spPr/>
        <p:txBody>
          <a:bodyPr/>
          <a:lstStyle/>
          <a:p>
            <a:fld id="{7B21ECF7-43B4-4DE2-8981-EF130A7D8EF8}" type="datetimeFigureOut">
              <a:rPr lang="en-US" smtClean="0"/>
              <a:t>7/10/2019</a:t>
            </a:fld>
            <a:endParaRPr lang="en-US"/>
          </a:p>
        </p:txBody>
      </p:sp>
      <p:sp>
        <p:nvSpPr>
          <p:cNvPr id="8" name="Footer Placeholder 7">
            <a:extLst>
              <a:ext uri="{FF2B5EF4-FFF2-40B4-BE49-F238E27FC236}">
                <a16:creationId xmlns:a16="http://schemas.microsoft.com/office/drawing/2014/main" id="{B6D9CAA9-CF8C-4F48-A37F-A8C0CEF670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217AF-4709-42D2-9CF9-ED2346A082F0}"/>
              </a:ext>
            </a:extLst>
          </p:cNvPr>
          <p:cNvSpPr>
            <a:spLocks noGrp="1"/>
          </p:cNvSpPr>
          <p:nvPr>
            <p:ph type="sldNum" sz="quarter" idx="12"/>
          </p:nvPr>
        </p:nvSpPr>
        <p:spPr/>
        <p:txBody>
          <a:bodyPr/>
          <a:lstStyle/>
          <a:p>
            <a:fld id="{4938789D-07DB-423C-B41F-75E68A0A281E}" type="slidenum">
              <a:rPr lang="en-US" smtClean="0"/>
              <a:t>‹#›</a:t>
            </a:fld>
            <a:endParaRPr lang="en-US"/>
          </a:p>
        </p:txBody>
      </p:sp>
    </p:spTree>
    <p:extLst>
      <p:ext uri="{BB962C8B-B14F-4D97-AF65-F5344CB8AC3E}">
        <p14:creationId xmlns:p14="http://schemas.microsoft.com/office/powerpoint/2010/main" val="371688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486D-AF12-41C9-ADB0-700D5563FB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0817DB-D50A-4DF9-B04A-EAA572D2AA97}"/>
              </a:ext>
            </a:extLst>
          </p:cNvPr>
          <p:cNvSpPr>
            <a:spLocks noGrp="1"/>
          </p:cNvSpPr>
          <p:nvPr>
            <p:ph type="dt" sz="half" idx="10"/>
          </p:nvPr>
        </p:nvSpPr>
        <p:spPr/>
        <p:txBody>
          <a:bodyPr/>
          <a:lstStyle/>
          <a:p>
            <a:fld id="{7B21ECF7-43B4-4DE2-8981-EF130A7D8EF8}" type="datetimeFigureOut">
              <a:rPr lang="en-US" smtClean="0"/>
              <a:t>7/10/2019</a:t>
            </a:fld>
            <a:endParaRPr lang="en-US"/>
          </a:p>
        </p:txBody>
      </p:sp>
      <p:sp>
        <p:nvSpPr>
          <p:cNvPr id="4" name="Footer Placeholder 3">
            <a:extLst>
              <a:ext uri="{FF2B5EF4-FFF2-40B4-BE49-F238E27FC236}">
                <a16:creationId xmlns:a16="http://schemas.microsoft.com/office/drawing/2014/main" id="{747D3410-C72A-4F9A-A73E-E5C8BB7F48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F02B39-C7B1-4D83-B59F-1AED810110BE}"/>
              </a:ext>
            </a:extLst>
          </p:cNvPr>
          <p:cNvSpPr>
            <a:spLocks noGrp="1"/>
          </p:cNvSpPr>
          <p:nvPr>
            <p:ph type="sldNum" sz="quarter" idx="12"/>
          </p:nvPr>
        </p:nvSpPr>
        <p:spPr/>
        <p:txBody>
          <a:bodyPr/>
          <a:lstStyle/>
          <a:p>
            <a:fld id="{4938789D-07DB-423C-B41F-75E68A0A281E}" type="slidenum">
              <a:rPr lang="en-US" smtClean="0"/>
              <a:t>‹#›</a:t>
            </a:fld>
            <a:endParaRPr lang="en-US"/>
          </a:p>
        </p:txBody>
      </p:sp>
    </p:spTree>
    <p:extLst>
      <p:ext uri="{BB962C8B-B14F-4D97-AF65-F5344CB8AC3E}">
        <p14:creationId xmlns:p14="http://schemas.microsoft.com/office/powerpoint/2010/main" val="191501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010C96-06CC-4A02-9CFD-E358B75F30DD}"/>
              </a:ext>
            </a:extLst>
          </p:cNvPr>
          <p:cNvSpPr>
            <a:spLocks noGrp="1"/>
          </p:cNvSpPr>
          <p:nvPr>
            <p:ph type="dt" sz="half" idx="10"/>
          </p:nvPr>
        </p:nvSpPr>
        <p:spPr/>
        <p:txBody>
          <a:bodyPr/>
          <a:lstStyle/>
          <a:p>
            <a:fld id="{7B21ECF7-43B4-4DE2-8981-EF130A7D8EF8}" type="datetimeFigureOut">
              <a:rPr lang="en-US" smtClean="0"/>
              <a:t>7/10/2019</a:t>
            </a:fld>
            <a:endParaRPr lang="en-US"/>
          </a:p>
        </p:txBody>
      </p:sp>
      <p:sp>
        <p:nvSpPr>
          <p:cNvPr id="3" name="Footer Placeholder 2">
            <a:extLst>
              <a:ext uri="{FF2B5EF4-FFF2-40B4-BE49-F238E27FC236}">
                <a16:creationId xmlns:a16="http://schemas.microsoft.com/office/drawing/2014/main" id="{B6ECEB1B-A407-411A-AC5B-3F35CEA4A8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8315E7-3207-4001-A4FD-9C7872B519DB}"/>
              </a:ext>
            </a:extLst>
          </p:cNvPr>
          <p:cNvSpPr>
            <a:spLocks noGrp="1"/>
          </p:cNvSpPr>
          <p:nvPr>
            <p:ph type="sldNum" sz="quarter" idx="12"/>
          </p:nvPr>
        </p:nvSpPr>
        <p:spPr/>
        <p:txBody>
          <a:bodyPr/>
          <a:lstStyle/>
          <a:p>
            <a:fld id="{4938789D-07DB-423C-B41F-75E68A0A281E}" type="slidenum">
              <a:rPr lang="en-US" smtClean="0"/>
              <a:t>‹#›</a:t>
            </a:fld>
            <a:endParaRPr lang="en-US"/>
          </a:p>
        </p:txBody>
      </p:sp>
    </p:spTree>
    <p:extLst>
      <p:ext uri="{BB962C8B-B14F-4D97-AF65-F5344CB8AC3E}">
        <p14:creationId xmlns:p14="http://schemas.microsoft.com/office/powerpoint/2010/main" val="292819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37C6-060E-4966-891F-2489436ED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1F5351-706E-4E27-BE36-E558945FA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3825C7-AA8F-468E-869E-33E15EA6D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424DF-03D7-4877-9B03-8CAC93A56430}"/>
              </a:ext>
            </a:extLst>
          </p:cNvPr>
          <p:cNvSpPr>
            <a:spLocks noGrp="1"/>
          </p:cNvSpPr>
          <p:nvPr>
            <p:ph type="dt" sz="half" idx="10"/>
          </p:nvPr>
        </p:nvSpPr>
        <p:spPr/>
        <p:txBody>
          <a:bodyPr/>
          <a:lstStyle/>
          <a:p>
            <a:fld id="{7B21ECF7-43B4-4DE2-8981-EF130A7D8EF8}" type="datetimeFigureOut">
              <a:rPr lang="en-US" smtClean="0"/>
              <a:t>7/10/2019</a:t>
            </a:fld>
            <a:endParaRPr lang="en-US"/>
          </a:p>
        </p:txBody>
      </p:sp>
      <p:sp>
        <p:nvSpPr>
          <p:cNvPr id="6" name="Footer Placeholder 5">
            <a:extLst>
              <a:ext uri="{FF2B5EF4-FFF2-40B4-BE49-F238E27FC236}">
                <a16:creationId xmlns:a16="http://schemas.microsoft.com/office/drawing/2014/main" id="{C813C7C3-CAFA-4D87-B896-9242B81BD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7DAD4-E9F8-4588-91EF-61B5FD2A387F}"/>
              </a:ext>
            </a:extLst>
          </p:cNvPr>
          <p:cNvSpPr>
            <a:spLocks noGrp="1"/>
          </p:cNvSpPr>
          <p:nvPr>
            <p:ph type="sldNum" sz="quarter" idx="12"/>
          </p:nvPr>
        </p:nvSpPr>
        <p:spPr/>
        <p:txBody>
          <a:bodyPr/>
          <a:lstStyle/>
          <a:p>
            <a:fld id="{4938789D-07DB-423C-B41F-75E68A0A281E}" type="slidenum">
              <a:rPr lang="en-US" smtClean="0"/>
              <a:t>‹#›</a:t>
            </a:fld>
            <a:endParaRPr lang="en-US"/>
          </a:p>
        </p:txBody>
      </p:sp>
    </p:spTree>
    <p:extLst>
      <p:ext uri="{BB962C8B-B14F-4D97-AF65-F5344CB8AC3E}">
        <p14:creationId xmlns:p14="http://schemas.microsoft.com/office/powerpoint/2010/main" val="171852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E471-6749-4563-91F6-8D499AC6E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07A70C-7F27-4889-B5FC-674427B7E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2EFD5C-F168-453B-B3D8-4D2331AB1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C1B6A-B34A-4C5D-B309-13D3A1A9AE2F}"/>
              </a:ext>
            </a:extLst>
          </p:cNvPr>
          <p:cNvSpPr>
            <a:spLocks noGrp="1"/>
          </p:cNvSpPr>
          <p:nvPr>
            <p:ph type="dt" sz="half" idx="10"/>
          </p:nvPr>
        </p:nvSpPr>
        <p:spPr/>
        <p:txBody>
          <a:bodyPr/>
          <a:lstStyle/>
          <a:p>
            <a:fld id="{7B21ECF7-43B4-4DE2-8981-EF130A7D8EF8}" type="datetimeFigureOut">
              <a:rPr lang="en-US" smtClean="0"/>
              <a:t>7/10/2019</a:t>
            </a:fld>
            <a:endParaRPr lang="en-US"/>
          </a:p>
        </p:txBody>
      </p:sp>
      <p:sp>
        <p:nvSpPr>
          <p:cNvPr id="6" name="Footer Placeholder 5">
            <a:extLst>
              <a:ext uri="{FF2B5EF4-FFF2-40B4-BE49-F238E27FC236}">
                <a16:creationId xmlns:a16="http://schemas.microsoft.com/office/drawing/2014/main" id="{49A6336F-416A-4FA7-A27B-2A44F5E71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95054-D392-4C17-B8F5-B8283CA9FC36}"/>
              </a:ext>
            </a:extLst>
          </p:cNvPr>
          <p:cNvSpPr>
            <a:spLocks noGrp="1"/>
          </p:cNvSpPr>
          <p:nvPr>
            <p:ph type="sldNum" sz="quarter" idx="12"/>
          </p:nvPr>
        </p:nvSpPr>
        <p:spPr/>
        <p:txBody>
          <a:bodyPr/>
          <a:lstStyle/>
          <a:p>
            <a:fld id="{4938789D-07DB-423C-B41F-75E68A0A281E}" type="slidenum">
              <a:rPr lang="en-US" smtClean="0"/>
              <a:t>‹#›</a:t>
            </a:fld>
            <a:endParaRPr lang="en-US"/>
          </a:p>
        </p:txBody>
      </p:sp>
    </p:spTree>
    <p:extLst>
      <p:ext uri="{BB962C8B-B14F-4D97-AF65-F5344CB8AC3E}">
        <p14:creationId xmlns:p14="http://schemas.microsoft.com/office/powerpoint/2010/main" val="415198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A31721-46BB-4342-ADEE-62079E7FDF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76A81D-B45E-4857-9494-B00C47272D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DAFA3-BF87-4963-BABA-B91C5198A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1ECF7-43B4-4DE2-8981-EF130A7D8EF8}" type="datetimeFigureOut">
              <a:rPr lang="en-US" smtClean="0"/>
              <a:t>7/10/2019</a:t>
            </a:fld>
            <a:endParaRPr lang="en-US"/>
          </a:p>
        </p:txBody>
      </p:sp>
      <p:sp>
        <p:nvSpPr>
          <p:cNvPr id="5" name="Footer Placeholder 4">
            <a:extLst>
              <a:ext uri="{FF2B5EF4-FFF2-40B4-BE49-F238E27FC236}">
                <a16:creationId xmlns:a16="http://schemas.microsoft.com/office/drawing/2014/main" id="{6C8F5B68-0703-4F59-BD9A-ED4D209E1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A1FE71-04FD-466E-AA7A-921F26E18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8789D-07DB-423C-B41F-75E68A0A281E}" type="slidenum">
              <a:rPr lang="en-US" smtClean="0"/>
              <a:t>‹#›</a:t>
            </a:fld>
            <a:endParaRPr lang="en-US"/>
          </a:p>
        </p:txBody>
      </p:sp>
    </p:spTree>
    <p:extLst>
      <p:ext uri="{BB962C8B-B14F-4D97-AF65-F5344CB8AC3E}">
        <p14:creationId xmlns:p14="http://schemas.microsoft.com/office/powerpoint/2010/main" val="1311822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9E2D20-8CB9-4FB7-B761-E3C6B4612E58}"/>
              </a:ext>
            </a:extLst>
          </p:cNvPr>
          <p:cNvSpPr>
            <a:spLocks noGrp="1"/>
          </p:cNvSpPr>
          <p:nvPr>
            <p:ph type="ctrTitle"/>
          </p:nvPr>
        </p:nvSpPr>
        <p:spPr>
          <a:xfrm>
            <a:off x="838199" y="4525347"/>
            <a:ext cx="6801321" cy="1737360"/>
          </a:xfrm>
        </p:spPr>
        <p:txBody>
          <a:bodyPr anchor="ctr">
            <a:normAutofit/>
          </a:bodyPr>
          <a:lstStyle/>
          <a:p>
            <a:pPr algn="r"/>
            <a:r>
              <a:rPr lang="en-US" dirty="0"/>
              <a:t>Adventure Works</a:t>
            </a:r>
            <a:endParaRPr lang="en-US"/>
          </a:p>
        </p:txBody>
      </p:sp>
      <p:sp>
        <p:nvSpPr>
          <p:cNvPr id="3" name="Subtitle 2">
            <a:extLst>
              <a:ext uri="{FF2B5EF4-FFF2-40B4-BE49-F238E27FC236}">
                <a16:creationId xmlns:a16="http://schemas.microsoft.com/office/drawing/2014/main" id="{B4038DD5-3AA4-45DB-8BDB-13DE32BB7E1A}"/>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027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Top Corners Rounded 1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C70A54-2A5B-4543-84CF-69D5825DFEEB}"/>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Tableau </a:t>
            </a:r>
            <a:br>
              <a:rPr lang="en-US" sz="3600" dirty="0">
                <a:solidFill>
                  <a:schemeClr val="bg1"/>
                </a:solidFill>
              </a:rPr>
            </a:br>
            <a:r>
              <a:rPr lang="en-US" sz="3600" dirty="0">
                <a:solidFill>
                  <a:schemeClr val="bg1"/>
                </a:solidFill>
              </a:rPr>
              <a:t>Report 3</a:t>
            </a:r>
          </a:p>
        </p:txBody>
      </p:sp>
      <p:cxnSp>
        <p:nvCxnSpPr>
          <p:cNvPr id="14" name="Straight Connector 1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09C953-AC37-4BB4-807E-AB641D93BAF0}"/>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Toronto leads the cities with London, Garland and Paris following. This can be used to offer  promotions to low performing cities and bring up the sales. </a:t>
            </a:r>
          </a:p>
          <a:p>
            <a:endParaRPr lang="en-US" sz="2000">
              <a:solidFill>
                <a:schemeClr val="bg1"/>
              </a:solidFill>
            </a:endParaRPr>
          </a:p>
        </p:txBody>
      </p:sp>
      <p:pic>
        <p:nvPicPr>
          <p:cNvPr id="5" name="Content Placeholder 3">
            <a:extLst>
              <a:ext uri="{FF2B5EF4-FFF2-40B4-BE49-F238E27FC236}">
                <a16:creationId xmlns:a16="http://schemas.microsoft.com/office/drawing/2014/main" id="{F891BA1E-5B87-4A67-8BB1-8BD1F1E96E42}"/>
              </a:ext>
            </a:extLst>
          </p:cNvPr>
          <p:cNvPicPr>
            <a:picLocks/>
          </p:cNvPicPr>
          <p:nvPr/>
        </p:nvPicPr>
        <p:blipFill>
          <a:blip r:embed="rId2"/>
          <a:stretch>
            <a:fillRect/>
          </a:stretch>
        </p:blipFill>
        <p:spPr>
          <a:xfrm>
            <a:off x="5203767" y="1608638"/>
            <a:ext cx="6542117" cy="3483676"/>
          </a:xfrm>
          <a:prstGeom prst="rect">
            <a:avLst/>
          </a:prstGeom>
        </p:spPr>
      </p:pic>
    </p:spTree>
    <p:extLst>
      <p:ext uri="{BB962C8B-B14F-4D97-AF65-F5344CB8AC3E}">
        <p14:creationId xmlns:p14="http://schemas.microsoft.com/office/powerpoint/2010/main" val="418959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Top Corners Rounded 1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16EE3F-8DBC-4695-BCDA-107C4B94629D}"/>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Tableau </a:t>
            </a:r>
            <a:br>
              <a:rPr lang="en-US" sz="3600" dirty="0">
                <a:solidFill>
                  <a:schemeClr val="bg1"/>
                </a:solidFill>
              </a:rPr>
            </a:br>
            <a:r>
              <a:rPr lang="en-US" sz="3600" dirty="0">
                <a:solidFill>
                  <a:schemeClr val="bg1"/>
                </a:solidFill>
              </a:rPr>
              <a:t>Report 4</a:t>
            </a:r>
          </a:p>
        </p:txBody>
      </p:sp>
      <p:cxnSp>
        <p:nvCxnSpPr>
          <p:cNvPr id="14" name="Straight Connector 1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BAE666-FACE-4B5D-B15C-9BB43667DA88}"/>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The above bubble chart shows the annual sale of cycles by their type. This can be used to forecast and plan the production plan and selling patterns for the future. Mountain Bikes and Road going versions show more or less similar selling patterns. </a:t>
            </a:r>
          </a:p>
          <a:p>
            <a:endParaRPr lang="en-US" sz="2000">
              <a:solidFill>
                <a:schemeClr val="bg1"/>
              </a:solidFill>
            </a:endParaRPr>
          </a:p>
        </p:txBody>
      </p:sp>
      <p:pic>
        <p:nvPicPr>
          <p:cNvPr id="5" name="Content Placeholder 3">
            <a:extLst>
              <a:ext uri="{FF2B5EF4-FFF2-40B4-BE49-F238E27FC236}">
                <a16:creationId xmlns:a16="http://schemas.microsoft.com/office/drawing/2014/main" id="{4863CA30-52CE-44F4-BA81-11E4BABBB402}"/>
              </a:ext>
            </a:extLst>
          </p:cNvPr>
          <p:cNvPicPr>
            <a:picLocks/>
          </p:cNvPicPr>
          <p:nvPr/>
        </p:nvPicPr>
        <p:blipFill>
          <a:blip r:embed="rId2"/>
          <a:stretch>
            <a:fillRect/>
          </a:stretch>
        </p:blipFill>
        <p:spPr>
          <a:xfrm>
            <a:off x="5253351" y="467256"/>
            <a:ext cx="6442949" cy="5766440"/>
          </a:xfrm>
          <a:prstGeom prst="rect">
            <a:avLst/>
          </a:prstGeom>
        </p:spPr>
      </p:pic>
    </p:spTree>
    <p:extLst>
      <p:ext uri="{BB962C8B-B14F-4D97-AF65-F5344CB8AC3E}">
        <p14:creationId xmlns:p14="http://schemas.microsoft.com/office/powerpoint/2010/main" val="109108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FE8FCB-23E4-45D6-8093-673E46DB624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XML Validation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41645346-03D7-4CA1-A689-CBA3CBAA391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0040" y="2511157"/>
            <a:ext cx="11496821" cy="3995145"/>
          </a:xfrm>
          <a:prstGeom prst="rect">
            <a:avLst/>
          </a:prstGeom>
        </p:spPr>
      </p:pic>
    </p:spTree>
    <p:extLst>
      <p:ext uri="{BB962C8B-B14F-4D97-AF65-F5344CB8AC3E}">
        <p14:creationId xmlns:p14="http://schemas.microsoft.com/office/powerpoint/2010/main" val="3522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2593A-6101-4C98-B163-F005D19880E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Neo4j </a:t>
            </a:r>
            <a:br>
              <a:rPr lang="en-US" sz="2800" dirty="0">
                <a:solidFill>
                  <a:schemeClr val="bg1"/>
                </a:solidFill>
              </a:rPr>
            </a:br>
            <a:r>
              <a:rPr lang="en-US" sz="2800" dirty="0">
                <a:solidFill>
                  <a:schemeClr val="bg1"/>
                </a:solidFill>
              </a:rPr>
              <a:t>Graph Database</a:t>
            </a:r>
          </a:p>
        </p:txBody>
      </p:sp>
      <p:sp>
        <p:nvSpPr>
          <p:cNvPr id="3" name="Content Placeholder 2">
            <a:extLst>
              <a:ext uri="{FF2B5EF4-FFF2-40B4-BE49-F238E27FC236}">
                <a16:creationId xmlns:a16="http://schemas.microsoft.com/office/drawing/2014/main" id="{C295F618-ABF4-4E07-97AD-C474D089CBA4}"/>
              </a:ext>
            </a:extLst>
          </p:cNvPr>
          <p:cNvSpPr>
            <a:spLocks noGrp="1"/>
          </p:cNvSpPr>
          <p:nvPr>
            <p:ph idx="1"/>
          </p:nvPr>
        </p:nvSpPr>
        <p:spPr>
          <a:xfrm>
            <a:off x="643468" y="2638044"/>
            <a:ext cx="3363974" cy="3415622"/>
          </a:xfrm>
        </p:spPr>
        <p:txBody>
          <a:bodyPr>
            <a:normAutofit/>
          </a:bodyPr>
          <a:lstStyle/>
          <a:p>
            <a:r>
              <a:rPr lang="en-US" sz="2000">
                <a:solidFill>
                  <a:schemeClr val="bg1"/>
                </a:solidFill>
              </a:rPr>
              <a:t>Data loaded using queries</a:t>
            </a:r>
          </a:p>
          <a:p>
            <a:r>
              <a:rPr lang="en-US" sz="2000">
                <a:solidFill>
                  <a:schemeClr val="bg1"/>
                </a:solidFill>
              </a:rPr>
              <a:t>The schema shows the constraints created on all tables</a:t>
            </a:r>
          </a:p>
        </p:txBody>
      </p:sp>
      <p:pic>
        <p:nvPicPr>
          <p:cNvPr id="5" name="Content Placeholder 3">
            <a:extLst>
              <a:ext uri="{FF2B5EF4-FFF2-40B4-BE49-F238E27FC236}">
                <a16:creationId xmlns:a16="http://schemas.microsoft.com/office/drawing/2014/main" id="{67D691BE-56CD-4424-BC0A-DCA6FA39C1D9}"/>
              </a:ext>
            </a:extLst>
          </p:cNvPr>
          <p:cNvPicPr>
            <a:picLocks/>
          </p:cNvPicPr>
          <p:nvPr/>
        </p:nvPicPr>
        <p:blipFill>
          <a:blip r:embed="rId2"/>
          <a:stretch>
            <a:fillRect/>
          </a:stretch>
        </p:blipFill>
        <p:spPr>
          <a:xfrm>
            <a:off x="5297763" y="1839599"/>
            <a:ext cx="6250769" cy="3017934"/>
          </a:xfrm>
          <a:prstGeom prst="rect">
            <a:avLst/>
          </a:prstGeom>
        </p:spPr>
      </p:pic>
    </p:spTree>
    <p:extLst>
      <p:ext uri="{BB962C8B-B14F-4D97-AF65-F5344CB8AC3E}">
        <p14:creationId xmlns:p14="http://schemas.microsoft.com/office/powerpoint/2010/main" val="13183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259A7-A7EF-4E1E-B8E0-410A2868FA7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Relation 1</a:t>
            </a:r>
          </a:p>
        </p:txBody>
      </p:sp>
      <p:sp>
        <p:nvSpPr>
          <p:cNvPr id="3" name="Content Placeholder 2">
            <a:extLst>
              <a:ext uri="{FF2B5EF4-FFF2-40B4-BE49-F238E27FC236}">
                <a16:creationId xmlns:a16="http://schemas.microsoft.com/office/drawing/2014/main" id="{2FFBBE7B-E058-469E-B4DF-5B39875C5783}"/>
              </a:ext>
            </a:extLst>
          </p:cNvPr>
          <p:cNvSpPr>
            <a:spLocks noGrp="1"/>
          </p:cNvSpPr>
          <p:nvPr>
            <p:ph idx="1"/>
          </p:nvPr>
        </p:nvSpPr>
        <p:spPr>
          <a:xfrm>
            <a:off x="643468" y="2638044"/>
            <a:ext cx="3363974" cy="3415622"/>
          </a:xfrm>
        </p:spPr>
        <p:txBody>
          <a:bodyPr>
            <a:normAutofit/>
          </a:bodyPr>
          <a:lstStyle/>
          <a:p>
            <a:pPr marL="0" indent="0" algn="ctr">
              <a:buNone/>
            </a:pPr>
            <a:r>
              <a:rPr lang="en-US" sz="2000" dirty="0" err="1">
                <a:solidFill>
                  <a:schemeClr val="bg1"/>
                </a:solidFill>
              </a:rPr>
              <a:t>ResaleDate</a:t>
            </a:r>
            <a:r>
              <a:rPr lang="en-US" sz="2000" dirty="0">
                <a:solidFill>
                  <a:schemeClr val="bg1"/>
                </a:solidFill>
              </a:rPr>
              <a:t> between Dimension Date and Fact table Reseller sales</a:t>
            </a:r>
          </a:p>
        </p:txBody>
      </p:sp>
      <p:pic>
        <p:nvPicPr>
          <p:cNvPr id="5" name="Content Placeholder 3">
            <a:extLst>
              <a:ext uri="{FF2B5EF4-FFF2-40B4-BE49-F238E27FC236}">
                <a16:creationId xmlns:a16="http://schemas.microsoft.com/office/drawing/2014/main" id="{F1C9153B-98E9-4FBC-91B7-ED32FDDB0B8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417482" y="643467"/>
            <a:ext cx="6011331" cy="5410199"/>
          </a:xfrm>
          <a:prstGeom prst="rect">
            <a:avLst/>
          </a:prstGeom>
        </p:spPr>
      </p:pic>
    </p:spTree>
    <p:extLst>
      <p:ext uri="{BB962C8B-B14F-4D97-AF65-F5344CB8AC3E}">
        <p14:creationId xmlns:p14="http://schemas.microsoft.com/office/powerpoint/2010/main" val="3793430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0C0BC7-0A27-40A1-AD28-3D287F54894D}"/>
              </a:ext>
            </a:extLst>
          </p:cNvPr>
          <p:cNvSpPr>
            <a:spLocks noGrp="1"/>
          </p:cNvSpPr>
          <p:nvPr>
            <p:ph type="title"/>
          </p:nvPr>
        </p:nvSpPr>
        <p:spPr>
          <a:xfrm>
            <a:off x="643466" y="643467"/>
            <a:ext cx="3745653" cy="1597315"/>
          </a:xfrm>
          <a:noFill/>
          <a:ln w="19050">
            <a:solidFill>
              <a:schemeClr val="bg1"/>
            </a:solidFill>
          </a:ln>
        </p:spPr>
        <p:txBody>
          <a:bodyPr wrap="square">
            <a:normAutofit/>
          </a:bodyPr>
          <a:lstStyle/>
          <a:p>
            <a:pPr algn="ctr"/>
            <a:r>
              <a:rPr lang="en-US" sz="2800" dirty="0">
                <a:solidFill>
                  <a:schemeClr val="bg1"/>
                </a:solidFill>
              </a:rPr>
              <a:t>Relation 2</a:t>
            </a:r>
          </a:p>
        </p:txBody>
      </p:sp>
      <p:sp>
        <p:nvSpPr>
          <p:cNvPr id="3" name="Content Placeholder 2">
            <a:extLst>
              <a:ext uri="{FF2B5EF4-FFF2-40B4-BE49-F238E27FC236}">
                <a16:creationId xmlns:a16="http://schemas.microsoft.com/office/drawing/2014/main" id="{1B0D1707-C20C-4331-9EB1-3B353CC46E4B}"/>
              </a:ext>
            </a:extLst>
          </p:cNvPr>
          <p:cNvSpPr>
            <a:spLocks noGrp="1"/>
          </p:cNvSpPr>
          <p:nvPr>
            <p:ph idx="1"/>
          </p:nvPr>
        </p:nvSpPr>
        <p:spPr>
          <a:xfrm>
            <a:off x="643468" y="2638044"/>
            <a:ext cx="3363974" cy="3415622"/>
          </a:xfrm>
        </p:spPr>
        <p:txBody>
          <a:bodyPr>
            <a:normAutofit/>
          </a:bodyPr>
          <a:lstStyle/>
          <a:p>
            <a:pPr marL="0" indent="0" algn="ctr">
              <a:buNone/>
            </a:pPr>
            <a:r>
              <a:rPr lang="en-US" sz="2000" dirty="0" err="1">
                <a:solidFill>
                  <a:schemeClr val="bg1"/>
                </a:solidFill>
              </a:rPr>
              <a:t>ResalePromotion</a:t>
            </a:r>
            <a:r>
              <a:rPr lang="en-US" sz="2000" dirty="0">
                <a:solidFill>
                  <a:schemeClr val="bg1"/>
                </a:solidFill>
              </a:rPr>
              <a:t> between Fact table </a:t>
            </a:r>
            <a:r>
              <a:rPr lang="en-US" sz="2000" dirty="0" err="1">
                <a:solidFill>
                  <a:schemeClr val="bg1"/>
                </a:solidFill>
              </a:rPr>
              <a:t>ResellerSales</a:t>
            </a:r>
            <a:r>
              <a:rPr lang="en-US" sz="2000" dirty="0">
                <a:solidFill>
                  <a:schemeClr val="bg1"/>
                </a:solidFill>
              </a:rPr>
              <a:t> and Dimension table Promotion</a:t>
            </a:r>
          </a:p>
        </p:txBody>
      </p:sp>
      <p:pic>
        <p:nvPicPr>
          <p:cNvPr id="5" name="Content Placeholder 3">
            <a:extLst>
              <a:ext uri="{FF2B5EF4-FFF2-40B4-BE49-F238E27FC236}">
                <a16:creationId xmlns:a16="http://schemas.microsoft.com/office/drawing/2014/main" id="{AD38C96A-72F7-434E-A4FD-4CAFF13FE64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583148" y="643467"/>
            <a:ext cx="5679998" cy="5410199"/>
          </a:xfrm>
          <a:prstGeom prst="rect">
            <a:avLst/>
          </a:prstGeom>
        </p:spPr>
      </p:pic>
    </p:spTree>
    <p:extLst>
      <p:ext uri="{BB962C8B-B14F-4D97-AF65-F5344CB8AC3E}">
        <p14:creationId xmlns:p14="http://schemas.microsoft.com/office/powerpoint/2010/main" val="39921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0965A-81C3-4E50-A77C-7CC98D917E8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400" dirty="0">
                <a:solidFill>
                  <a:schemeClr val="bg1"/>
                </a:solidFill>
              </a:rPr>
              <a:t>Relation 3 </a:t>
            </a:r>
          </a:p>
        </p:txBody>
      </p:sp>
      <p:sp>
        <p:nvSpPr>
          <p:cNvPr id="3" name="Content Placeholder 2">
            <a:extLst>
              <a:ext uri="{FF2B5EF4-FFF2-40B4-BE49-F238E27FC236}">
                <a16:creationId xmlns:a16="http://schemas.microsoft.com/office/drawing/2014/main" id="{1DC8C794-9577-4FA8-A025-F569D9414D83}"/>
              </a:ext>
            </a:extLst>
          </p:cNvPr>
          <p:cNvSpPr>
            <a:spLocks noGrp="1"/>
          </p:cNvSpPr>
          <p:nvPr>
            <p:ph idx="1"/>
          </p:nvPr>
        </p:nvSpPr>
        <p:spPr>
          <a:xfrm>
            <a:off x="643468" y="2638044"/>
            <a:ext cx="3363974" cy="3415622"/>
          </a:xfrm>
        </p:spPr>
        <p:txBody>
          <a:bodyPr>
            <a:normAutofit/>
          </a:bodyPr>
          <a:lstStyle/>
          <a:p>
            <a:pPr marL="0" indent="0" algn="ctr">
              <a:buNone/>
            </a:pPr>
            <a:r>
              <a:rPr lang="en-US" sz="2000" dirty="0" err="1">
                <a:solidFill>
                  <a:schemeClr val="bg1"/>
                </a:solidFill>
              </a:rPr>
              <a:t>ResellerDetails</a:t>
            </a:r>
            <a:r>
              <a:rPr lang="en-US" sz="2000" dirty="0">
                <a:solidFill>
                  <a:schemeClr val="bg1"/>
                </a:solidFill>
              </a:rPr>
              <a:t> between Dimension Reseller and Fact table Reseller Sales</a:t>
            </a:r>
          </a:p>
        </p:txBody>
      </p:sp>
      <p:pic>
        <p:nvPicPr>
          <p:cNvPr id="5" name="Content Placeholder 3" descr="A close up of a mans face&#10;&#10;Description automatically generated">
            <a:extLst>
              <a:ext uri="{FF2B5EF4-FFF2-40B4-BE49-F238E27FC236}">
                <a16:creationId xmlns:a16="http://schemas.microsoft.com/office/drawing/2014/main" id="{AFF02EAA-0374-4722-86E3-213A16A08057}"/>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297763" y="879513"/>
            <a:ext cx="6250769" cy="4938107"/>
          </a:xfrm>
          <a:prstGeom prst="rect">
            <a:avLst/>
          </a:prstGeom>
        </p:spPr>
      </p:pic>
    </p:spTree>
    <p:extLst>
      <p:ext uri="{BB962C8B-B14F-4D97-AF65-F5344CB8AC3E}">
        <p14:creationId xmlns:p14="http://schemas.microsoft.com/office/powerpoint/2010/main" val="764760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01547-27F7-4868-A544-31816DB2AE82}"/>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400" dirty="0">
                <a:solidFill>
                  <a:schemeClr val="bg1"/>
                </a:solidFill>
              </a:rPr>
              <a:t>Query 1</a:t>
            </a:r>
          </a:p>
        </p:txBody>
      </p:sp>
      <p:sp>
        <p:nvSpPr>
          <p:cNvPr id="9" name="Content Placeholder 8">
            <a:extLst>
              <a:ext uri="{FF2B5EF4-FFF2-40B4-BE49-F238E27FC236}">
                <a16:creationId xmlns:a16="http://schemas.microsoft.com/office/drawing/2014/main" id="{DE32C713-BB1D-43CE-9B54-109D4773EA28}"/>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To find Promotions of all products with resale date of 13 of any month</a:t>
            </a:r>
          </a:p>
        </p:txBody>
      </p:sp>
      <p:pic>
        <p:nvPicPr>
          <p:cNvPr id="7" name="Content Placeholder 3">
            <a:extLst>
              <a:ext uri="{FF2B5EF4-FFF2-40B4-BE49-F238E27FC236}">
                <a16:creationId xmlns:a16="http://schemas.microsoft.com/office/drawing/2014/main" id="{5CB36A53-E699-43EC-B798-698FE57E596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340413" y="643467"/>
            <a:ext cx="6165468" cy="5410199"/>
          </a:xfrm>
          <a:prstGeom prst="rect">
            <a:avLst/>
          </a:prstGeom>
        </p:spPr>
      </p:pic>
    </p:spTree>
    <p:extLst>
      <p:ext uri="{BB962C8B-B14F-4D97-AF65-F5344CB8AC3E}">
        <p14:creationId xmlns:p14="http://schemas.microsoft.com/office/powerpoint/2010/main" val="965385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4F6FB-0A90-4769-A9D3-76AB78DB6EC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Query 2 </a:t>
            </a:r>
          </a:p>
        </p:txBody>
      </p:sp>
      <p:sp>
        <p:nvSpPr>
          <p:cNvPr id="9" name="Content Placeholder 8">
            <a:extLst>
              <a:ext uri="{FF2B5EF4-FFF2-40B4-BE49-F238E27FC236}">
                <a16:creationId xmlns:a16="http://schemas.microsoft.com/office/drawing/2014/main" id="{BC2C9CA9-3F2D-46C0-858D-1DE0C9B124F6}"/>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To find all the Resale Dates with Promotion type</a:t>
            </a:r>
          </a:p>
        </p:txBody>
      </p:sp>
      <p:pic>
        <p:nvPicPr>
          <p:cNvPr id="7" name="Content Placeholder 3">
            <a:extLst>
              <a:ext uri="{FF2B5EF4-FFF2-40B4-BE49-F238E27FC236}">
                <a16:creationId xmlns:a16="http://schemas.microsoft.com/office/drawing/2014/main" id="{A296F2D2-57F4-4729-88A0-6736B3488B9D}"/>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669865" y="643467"/>
            <a:ext cx="5506564" cy="5410199"/>
          </a:xfrm>
          <a:prstGeom prst="rect">
            <a:avLst/>
          </a:prstGeom>
          <a:noFill/>
        </p:spPr>
      </p:pic>
    </p:spTree>
    <p:extLst>
      <p:ext uri="{BB962C8B-B14F-4D97-AF65-F5344CB8AC3E}">
        <p14:creationId xmlns:p14="http://schemas.microsoft.com/office/powerpoint/2010/main" val="75034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00420-F86D-48C9-8361-774C4FABB7A9}"/>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Introduction</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0CE1B7-ED1F-4211-8BC3-F60A146F2FC7}"/>
              </a:ext>
            </a:extLst>
          </p:cNvPr>
          <p:cNvSpPr>
            <a:spLocks noGrp="1"/>
          </p:cNvSpPr>
          <p:nvPr>
            <p:ph idx="1"/>
          </p:nvPr>
        </p:nvSpPr>
        <p:spPr>
          <a:xfrm>
            <a:off x="4976031" y="963877"/>
            <a:ext cx="6377769" cy="4930246"/>
          </a:xfrm>
        </p:spPr>
        <p:txBody>
          <a:bodyPr anchor="ctr">
            <a:normAutofit/>
          </a:bodyPr>
          <a:lstStyle/>
          <a:p>
            <a:r>
              <a:rPr lang="en-US" sz="2400" b="1"/>
              <a:t>AdventureWorks </a:t>
            </a:r>
            <a:r>
              <a:rPr lang="en-US" sz="2400"/>
              <a:t>is a sample database for Microsoft SQL Server 2008 to 2014.</a:t>
            </a:r>
          </a:p>
          <a:p>
            <a:r>
              <a:rPr lang="en-US" sz="2400"/>
              <a:t>AdventureWorks database supports standard online transaction processing scenarios for a fictitious bicycle manufacturer - </a:t>
            </a:r>
            <a:r>
              <a:rPr lang="en-US" sz="2400" b="1"/>
              <a:t>Adventure Works Cycles</a:t>
            </a:r>
            <a:r>
              <a:rPr lang="en-US" sz="2400"/>
              <a:t>. Scenarios include Manufacturing, Sales, Purchasing, Product Management, Contact Management, and Human Resources.</a:t>
            </a:r>
          </a:p>
          <a:p>
            <a:endParaRPr lang="en-US" sz="2400"/>
          </a:p>
        </p:txBody>
      </p:sp>
    </p:spTree>
    <p:extLst>
      <p:ext uri="{BB962C8B-B14F-4D97-AF65-F5344CB8AC3E}">
        <p14:creationId xmlns:p14="http://schemas.microsoft.com/office/powerpoint/2010/main" val="27460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82980-E1C8-4B86-A35F-27DD50B053F2}"/>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Database Diagram</a:t>
            </a:r>
          </a:p>
        </p:txBody>
      </p:sp>
      <p:sp>
        <p:nvSpPr>
          <p:cNvPr id="9" name="Content Placeholder 8">
            <a:extLst>
              <a:ext uri="{FF2B5EF4-FFF2-40B4-BE49-F238E27FC236}">
                <a16:creationId xmlns:a16="http://schemas.microsoft.com/office/drawing/2014/main" id="{69B32A8E-A204-4061-9439-1D12F5F161EA}"/>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Dimension</a:t>
            </a:r>
          </a:p>
          <a:p>
            <a:pPr lvl="1"/>
            <a:r>
              <a:rPr lang="en-US" sz="1600" dirty="0">
                <a:solidFill>
                  <a:schemeClr val="bg1"/>
                </a:solidFill>
              </a:rPr>
              <a:t>Product</a:t>
            </a:r>
          </a:p>
          <a:p>
            <a:pPr lvl="1"/>
            <a:r>
              <a:rPr lang="en-US" sz="1600" dirty="0">
                <a:solidFill>
                  <a:schemeClr val="bg1"/>
                </a:solidFill>
              </a:rPr>
              <a:t>Geography</a:t>
            </a:r>
          </a:p>
          <a:p>
            <a:pPr lvl="1"/>
            <a:r>
              <a:rPr lang="en-US" sz="1600" dirty="0">
                <a:solidFill>
                  <a:schemeClr val="bg1"/>
                </a:solidFill>
              </a:rPr>
              <a:t>Date</a:t>
            </a:r>
          </a:p>
          <a:p>
            <a:pPr lvl="1"/>
            <a:r>
              <a:rPr lang="en-US" sz="1600" dirty="0">
                <a:solidFill>
                  <a:schemeClr val="bg1"/>
                </a:solidFill>
              </a:rPr>
              <a:t>Promotion</a:t>
            </a:r>
          </a:p>
          <a:p>
            <a:pPr lvl="1"/>
            <a:r>
              <a:rPr lang="en-US" sz="1600" dirty="0">
                <a:solidFill>
                  <a:schemeClr val="bg1"/>
                </a:solidFill>
              </a:rPr>
              <a:t>Reseller</a:t>
            </a:r>
          </a:p>
          <a:p>
            <a:r>
              <a:rPr lang="en-US" sz="2000" dirty="0">
                <a:solidFill>
                  <a:schemeClr val="bg1"/>
                </a:solidFill>
              </a:rPr>
              <a:t>Fact</a:t>
            </a:r>
          </a:p>
          <a:p>
            <a:pPr lvl="1"/>
            <a:r>
              <a:rPr lang="en-US" sz="1600" dirty="0" err="1">
                <a:solidFill>
                  <a:schemeClr val="bg1"/>
                </a:solidFill>
              </a:rPr>
              <a:t>ResellerSales</a:t>
            </a:r>
            <a:endParaRPr lang="en-US" sz="1600" dirty="0">
              <a:solidFill>
                <a:schemeClr val="bg1"/>
              </a:solidFill>
            </a:endParaRPr>
          </a:p>
        </p:txBody>
      </p:sp>
      <p:pic>
        <p:nvPicPr>
          <p:cNvPr id="7" name="Content Placeholder 3">
            <a:extLst>
              <a:ext uri="{FF2B5EF4-FFF2-40B4-BE49-F238E27FC236}">
                <a16:creationId xmlns:a16="http://schemas.microsoft.com/office/drawing/2014/main" id="{D45AF6B1-F581-4181-A04A-E3032818A455}"/>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5670958" y="142613"/>
            <a:ext cx="5771625" cy="6333688"/>
          </a:xfrm>
          <a:prstGeom prst="rect">
            <a:avLst/>
          </a:prstGeom>
          <a:noFill/>
        </p:spPr>
      </p:pic>
    </p:spTree>
    <p:extLst>
      <p:ext uri="{BB962C8B-B14F-4D97-AF65-F5344CB8AC3E}">
        <p14:creationId xmlns:p14="http://schemas.microsoft.com/office/powerpoint/2010/main" val="236098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AD0E4-EBB1-423D-BB3C-217D0476065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R Visualization 1</a:t>
            </a:r>
          </a:p>
        </p:txBody>
      </p:sp>
      <p:sp>
        <p:nvSpPr>
          <p:cNvPr id="5" name="Content Placeholder 4">
            <a:extLst>
              <a:ext uri="{FF2B5EF4-FFF2-40B4-BE49-F238E27FC236}">
                <a16:creationId xmlns:a16="http://schemas.microsoft.com/office/drawing/2014/main" id="{D6312526-0758-48C4-8AB6-424CDD8B43CA}"/>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above plot shows the Orders placed by each of the reseller in total. As can be seen from the plot Vigorous Exercise Company has the highest number of orders in place and Metropolitan Equipment has the lowest number of orders. </a:t>
            </a:r>
          </a:p>
          <a:p>
            <a:endParaRPr lang="en-US" sz="200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F058A7D2-1CC4-49DE-BA00-0C87650A640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97763" y="1737724"/>
            <a:ext cx="6250769" cy="3221684"/>
          </a:xfrm>
          <a:prstGeom prst="rect">
            <a:avLst/>
          </a:prstGeom>
        </p:spPr>
      </p:pic>
    </p:spTree>
    <p:extLst>
      <p:ext uri="{BB962C8B-B14F-4D97-AF65-F5344CB8AC3E}">
        <p14:creationId xmlns:p14="http://schemas.microsoft.com/office/powerpoint/2010/main" val="65798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Top Corners Rounded 10">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Top Corners Rounded 12">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A2CADB-71E9-457D-AE31-83FEA8B059D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R Visualization 2</a:t>
            </a:r>
          </a:p>
        </p:txBody>
      </p:sp>
      <p:cxnSp>
        <p:nvCxnSpPr>
          <p:cNvPr id="15" name="Straight Connector 14">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F6B2A428-27DE-454F-9039-85724334F27C}"/>
              </a:ext>
            </a:extLst>
          </p:cNvPr>
          <p:cNvSpPr>
            <a:spLocks noGrp="1"/>
          </p:cNvSpPr>
          <p:nvPr>
            <p:ph idx="1"/>
          </p:nvPr>
        </p:nvSpPr>
        <p:spPr>
          <a:xfrm>
            <a:off x="321733" y="2834809"/>
            <a:ext cx="4092951" cy="3042099"/>
          </a:xfrm>
        </p:spPr>
        <p:txBody>
          <a:bodyPr anchor="t">
            <a:normAutofit/>
          </a:bodyPr>
          <a:lstStyle/>
          <a:p>
            <a:r>
              <a:rPr lang="en-US" sz="1900">
                <a:solidFill>
                  <a:schemeClr val="bg1"/>
                </a:solidFill>
              </a:rPr>
              <a:t>The above plot shows the most popular resellers in Toronto region. Vigorous Exercise Company once again tops the list followed by Rapid Bikes, Corner Bicycle Supply, Bikes and Motorbikes and Health Spa, Limited. The popularity between the most popular and the next best shows a huge difference indicating a higher performance from their side. </a:t>
            </a:r>
          </a:p>
          <a:p>
            <a:endParaRPr lang="en-US" sz="1900">
              <a:solidFill>
                <a:schemeClr val="bg1"/>
              </a:solidFill>
            </a:endParaRPr>
          </a:p>
        </p:txBody>
      </p:sp>
      <p:pic>
        <p:nvPicPr>
          <p:cNvPr id="6" name="Picture 5">
            <a:extLst>
              <a:ext uri="{FF2B5EF4-FFF2-40B4-BE49-F238E27FC236}">
                <a16:creationId xmlns:a16="http://schemas.microsoft.com/office/drawing/2014/main" id="{93D3E763-B555-4116-BC39-F93411C36FC9}"/>
              </a:ext>
            </a:extLst>
          </p:cNvPr>
          <p:cNvPicPr/>
          <p:nvPr/>
        </p:nvPicPr>
        <p:blipFill>
          <a:blip r:embed="rId2"/>
          <a:stretch>
            <a:fillRect/>
          </a:stretch>
        </p:blipFill>
        <p:spPr>
          <a:xfrm>
            <a:off x="5203767" y="872649"/>
            <a:ext cx="6542117" cy="4955653"/>
          </a:xfrm>
          <a:prstGeom prst="rect">
            <a:avLst/>
          </a:prstGeom>
        </p:spPr>
      </p:pic>
    </p:spTree>
    <p:extLst>
      <p:ext uri="{BB962C8B-B14F-4D97-AF65-F5344CB8AC3E}">
        <p14:creationId xmlns:p14="http://schemas.microsoft.com/office/powerpoint/2010/main" val="320357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Top Corners Rounded 10">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Top Corners Rounded 12">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DCB200-3FED-460F-BE41-AACDAAC090C1}"/>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R Visualization 3</a:t>
            </a:r>
          </a:p>
        </p:txBody>
      </p:sp>
      <p:cxnSp>
        <p:nvCxnSpPr>
          <p:cNvPr id="15" name="Straight Connector 14">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17198CC-EFCD-455F-B6E3-FA1987E7E38A}"/>
              </a:ext>
            </a:extLst>
          </p:cNvPr>
          <p:cNvSpPr>
            <a:spLocks noGrp="1"/>
          </p:cNvSpPr>
          <p:nvPr>
            <p:ph idx="1"/>
          </p:nvPr>
        </p:nvSpPr>
        <p:spPr>
          <a:xfrm>
            <a:off x="321733" y="2834809"/>
            <a:ext cx="4092951" cy="3042099"/>
          </a:xfrm>
        </p:spPr>
        <p:txBody>
          <a:bodyPr anchor="t">
            <a:normAutofit/>
          </a:bodyPr>
          <a:lstStyle/>
          <a:p>
            <a:r>
              <a:rPr lang="en-US" sz="1700">
                <a:solidFill>
                  <a:schemeClr val="bg1"/>
                </a:solidFill>
              </a:rPr>
              <a:t>M – Mountain, R – Road, S – Sport, T – Touring </a:t>
            </a:r>
          </a:p>
          <a:p>
            <a:r>
              <a:rPr lang="en-US" sz="1700">
                <a:solidFill>
                  <a:schemeClr val="bg1"/>
                </a:solidFill>
              </a:rPr>
              <a:t>The least number of discounts were offered in the Sports range indicating a strong selling product. The touring range had most number of discounts outside the normal range indicating more number of products which were found difficult to sell. Even Road range had a few number of discounts outside the normal.</a:t>
            </a:r>
          </a:p>
          <a:p>
            <a:endParaRPr lang="en-US" sz="1700">
              <a:solidFill>
                <a:schemeClr val="bg1"/>
              </a:solidFill>
            </a:endParaRPr>
          </a:p>
        </p:txBody>
      </p:sp>
      <p:pic>
        <p:nvPicPr>
          <p:cNvPr id="6" name="Picture 5">
            <a:extLst>
              <a:ext uri="{FF2B5EF4-FFF2-40B4-BE49-F238E27FC236}">
                <a16:creationId xmlns:a16="http://schemas.microsoft.com/office/drawing/2014/main" id="{8B1D71B2-43BE-49A1-B0BE-B3947948F462}"/>
              </a:ext>
            </a:extLst>
          </p:cNvPr>
          <p:cNvPicPr/>
          <p:nvPr/>
        </p:nvPicPr>
        <p:blipFill>
          <a:blip r:embed="rId2"/>
          <a:stretch>
            <a:fillRect/>
          </a:stretch>
        </p:blipFill>
        <p:spPr>
          <a:xfrm>
            <a:off x="5203767" y="1674058"/>
            <a:ext cx="6542117" cy="3352835"/>
          </a:xfrm>
          <a:prstGeom prst="rect">
            <a:avLst/>
          </a:prstGeom>
        </p:spPr>
      </p:pic>
    </p:spTree>
    <p:extLst>
      <p:ext uri="{BB962C8B-B14F-4D97-AF65-F5344CB8AC3E}">
        <p14:creationId xmlns:p14="http://schemas.microsoft.com/office/powerpoint/2010/main" val="1265642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Top Corners Rounded 10">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Top Corners Rounded 12">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21C80E-E0FA-48A3-AE2A-3029AC772D05}"/>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R Visualization 4</a:t>
            </a:r>
          </a:p>
        </p:txBody>
      </p:sp>
      <p:cxnSp>
        <p:nvCxnSpPr>
          <p:cNvPr id="15" name="Straight Connector 14">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B47CE10D-9ECA-4558-8A84-4A05A0ED9B84}"/>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The quarterly sales report divides the total sales into four quarters and as can be seen the first quarter shows the highest performance which far exceeds the lowest selling quarter (Q3) by more than a million units. </a:t>
            </a:r>
          </a:p>
          <a:p>
            <a:endParaRPr lang="en-US" sz="2000">
              <a:solidFill>
                <a:schemeClr val="bg1"/>
              </a:solidFill>
            </a:endParaRPr>
          </a:p>
        </p:txBody>
      </p:sp>
      <p:pic>
        <p:nvPicPr>
          <p:cNvPr id="6" name="Picture 5">
            <a:extLst>
              <a:ext uri="{FF2B5EF4-FFF2-40B4-BE49-F238E27FC236}">
                <a16:creationId xmlns:a16="http://schemas.microsoft.com/office/drawing/2014/main" id="{605FA320-21F3-4DF9-A042-88130FD499CC}"/>
              </a:ext>
            </a:extLst>
          </p:cNvPr>
          <p:cNvPicPr/>
          <p:nvPr/>
        </p:nvPicPr>
        <p:blipFill rotWithShape="1">
          <a:blip r:embed="rId2"/>
          <a:srcRect l="535"/>
          <a:stretch/>
        </p:blipFill>
        <p:spPr bwMode="auto">
          <a:xfrm>
            <a:off x="5203767" y="1656820"/>
            <a:ext cx="6542117" cy="338731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445488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Top Corners Rounded 1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2E1158-1F45-44B8-912B-E33667E088D1}"/>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Tableau </a:t>
            </a:r>
            <a:br>
              <a:rPr lang="en-US" sz="3600" dirty="0">
                <a:solidFill>
                  <a:schemeClr val="bg1"/>
                </a:solidFill>
              </a:rPr>
            </a:br>
            <a:r>
              <a:rPr lang="en-US" sz="3600" dirty="0">
                <a:solidFill>
                  <a:schemeClr val="bg1"/>
                </a:solidFill>
              </a:rPr>
              <a:t>Report 1</a:t>
            </a:r>
          </a:p>
        </p:txBody>
      </p:sp>
      <p:cxnSp>
        <p:nvCxnSpPr>
          <p:cNvPr id="14" name="Straight Connector 1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A93398-2C1A-4287-B696-208364CFD8BF}"/>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The above plot shows that the direct sales from Speciality Bike Shops and Value Added Resellers is far outnumbered by the sales directly from the warehouse. The sales from Speciality Bike Shops is atleast 65Billion units less than from the Warehouse. This can be used as an index to focus sales strategies and discounts.</a:t>
            </a:r>
          </a:p>
          <a:p>
            <a:endParaRPr lang="en-US" sz="2000">
              <a:solidFill>
                <a:schemeClr val="bg1"/>
              </a:solidFill>
            </a:endParaRPr>
          </a:p>
        </p:txBody>
      </p:sp>
      <p:pic>
        <p:nvPicPr>
          <p:cNvPr id="5" name="Content Placeholder 3">
            <a:extLst>
              <a:ext uri="{FF2B5EF4-FFF2-40B4-BE49-F238E27FC236}">
                <a16:creationId xmlns:a16="http://schemas.microsoft.com/office/drawing/2014/main" id="{23C57731-7808-4165-A7C8-A8243CF25D11}"/>
              </a:ext>
            </a:extLst>
          </p:cNvPr>
          <p:cNvPicPr>
            <a:picLocks/>
          </p:cNvPicPr>
          <p:nvPr/>
        </p:nvPicPr>
        <p:blipFill>
          <a:blip r:embed="rId2"/>
          <a:stretch>
            <a:fillRect/>
          </a:stretch>
        </p:blipFill>
        <p:spPr>
          <a:xfrm>
            <a:off x="6680021" y="467256"/>
            <a:ext cx="3589608" cy="5766440"/>
          </a:xfrm>
          <a:prstGeom prst="rect">
            <a:avLst/>
          </a:prstGeom>
        </p:spPr>
      </p:pic>
    </p:spTree>
    <p:extLst>
      <p:ext uri="{BB962C8B-B14F-4D97-AF65-F5344CB8AC3E}">
        <p14:creationId xmlns:p14="http://schemas.microsoft.com/office/powerpoint/2010/main" val="109589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Top Corners Rounded 1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76A8D0-A1F4-46C1-A393-B540311A6ABE}"/>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Tableau </a:t>
            </a:r>
            <a:br>
              <a:rPr lang="en-US" sz="3600" dirty="0">
                <a:solidFill>
                  <a:schemeClr val="bg1"/>
                </a:solidFill>
              </a:rPr>
            </a:br>
            <a:r>
              <a:rPr lang="en-US" sz="3600" dirty="0">
                <a:solidFill>
                  <a:schemeClr val="bg1"/>
                </a:solidFill>
              </a:rPr>
              <a:t>Report 2</a:t>
            </a:r>
          </a:p>
        </p:txBody>
      </p:sp>
      <p:cxnSp>
        <p:nvCxnSpPr>
          <p:cNvPr id="14" name="Straight Connector 1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3BCEBB-4EC5-40E0-97DA-4FDCDFEBF9DE}"/>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Warehouse employs the most number of people followed by Value Added Resellers and Specialty Shops . This shows a direct relationship with the annual sales of each type of entity wherein the Warehouse had to employ more due to the amount sales they have to process annually.</a:t>
            </a:r>
          </a:p>
          <a:p>
            <a:endParaRPr lang="en-US" sz="2000">
              <a:solidFill>
                <a:schemeClr val="bg1"/>
              </a:solidFill>
            </a:endParaRPr>
          </a:p>
        </p:txBody>
      </p:sp>
      <p:pic>
        <p:nvPicPr>
          <p:cNvPr id="5" name="Content Placeholder 3">
            <a:extLst>
              <a:ext uri="{FF2B5EF4-FFF2-40B4-BE49-F238E27FC236}">
                <a16:creationId xmlns:a16="http://schemas.microsoft.com/office/drawing/2014/main" id="{ABBBD943-F146-4963-9FB6-D416B65CEFC1}"/>
              </a:ext>
            </a:extLst>
          </p:cNvPr>
          <p:cNvPicPr>
            <a:picLocks/>
          </p:cNvPicPr>
          <p:nvPr/>
        </p:nvPicPr>
        <p:blipFill>
          <a:blip r:embed="rId2"/>
          <a:stretch>
            <a:fillRect/>
          </a:stretch>
        </p:blipFill>
        <p:spPr>
          <a:xfrm>
            <a:off x="5471472" y="467256"/>
            <a:ext cx="6006707" cy="5766440"/>
          </a:xfrm>
          <a:prstGeom prst="rect">
            <a:avLst/>
          </a:prstGeom>
        </p:spPr>
      </p:pic>
    </p:spTree>
    <p:extLst>
      <p:ext uri="{BB962C8B-B14F-4D97-AF65-F5344CB8AC3E}">
        <p14:creationId xmlns:p14="http://schemas.microsoft.com/office/powerpoint/2010/main" val="634221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Adventure Works</vt:lpstr>
      <vt:lpstr>Introduction</vt:lpstr>
      <vt:lpstr>Database Diagram</vt:lpstr>
      <vt:lpstr>R Visualization 1</vt:lpstr>
      <vt:lpstr>R Visualization 2</vt:lpstr>
      <vt:lpstr>R Visualization 3</vt:lpstr>
      <vt:lpstr>R Visualization 4</vt:lpstr>
      <vt:lpstr>Tableau  Report 1</vt:lpstr>
      <vt:lpstr>Tableau  Report 2</vt:lpstr>
      <vt:lpstr>Tableau  Report 3</vt:lpstr>
      <vt:lpstr>Tableau  Report 4</vt:lpstr>
      <vt:lpstr>XML Validation</vt:lpstr>
      <vt:lpstr>Neo4j  Graph Database</vt:lpstr>
      <vt:lpstr>Relation 1</vt:lpstr>
      <vt:lpstr>Relation 2</vt:lpstr>
      <vt:lpstr>Relation 3 </vt:lpstr>
      <vt:lpstr>Query 1</vt:lpstr>
      <vt:lpstr>Query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dc:title>
  <dc:creator>Poonam Dhoot</dc:creator>
  <cp:lastModifiedBy>Poonam Dhoot</cp:lastModifiedBy>
  <cp:revision>2</cp:revision>
  <dcterms:created xsi:type="dcterms:W3CDTF">2019-07-10T19:05:23Z</dcterms:created>
  <dcterms:modified xsi:type="dcterms:W3CDTF">2019-07-10T19:14:44Z</dcterms:modified>
</cp:coreProperties>
</file>