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71" r:id="rId3"/>
    <p:sldId id="272" r:id="rId4"/>
    <p:sldId id="273"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4" r:id="rId20"/>
    <p:sldId id="275" r:id="rId21"/>
    <p:sldId id="276" r:id="rId22"/>
    <p:sldId id="277" r:id="rId23"/>
    <p:sldId id="278" r:id="rId24"/>
    <p:sldId id="279" r:id="rId25"/>
    <p:sldId id="283" r:id="rId26"/>
    <p:sldId id="281" r:id="rId27"/>
    <p:sldId id="284" r:id="rId28"/>
    <p:sldId id="28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4853" autoAdjust="0"/>
  </p:normalViewPr>
  <p:slideViewPr>
    <p:cSldViewPr snapToGrid="0">
      <p:cViewPr varScale="1">
        <p:scale>
          <a:sx n="85" d="100"/>
          <a:sy n="85" d="100"/>
        </p:scale>
        <p:origin x="153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682667-A067-4659-90F6-05AED4104465}"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B4AA6290-5930-486C-A90B-0EB84C1AA811}">
      <dgm:prSet/>
      <dgm:spPr/>
      <dgm:t>
        <a:bodyPr/>
        <a:lstStyle/>
        <a:p>
          <a:r>
            <a:rPr lang="en-US"/>
            <a:t>Dataset – Iris</a:t>
          </a:r>
        </a:p>
      </dgm:t>
    </dgm:pt>
    <dgm:pt modelId="{FA5EF1C7-3BEB-4E3D-820E-1C8460A64646}" type="parTrans" cxnId="{2A894368-0DE6-43A8-9B74-A14AF0FAEFE3}">
      <dgm:prSet/>
      <dgm:spPr/>
      <dgm:t>
        <a:bodyPr/>
        <a:lstStyle/>
        <a:p>
          <a:endParaRPr lang="en-US"/>
        </a:p>
      </dgm:t>
    </dgm:pt>
    <dgm:pt modelId="{657A833F-A8A8-442E-AD70-B901777B25A7}" type="sibTrans" cxnId="{2A894368-0DE6-43A8-9B74-A14AF0FAEFE3}">
      <dgm:prSet/>
      <dgm:spPr/>
      <dgm:t>
        <a:bodyPr/>
        <a:lstStyle/>
        <a:p>
          <a:endParaRPr lang="en-US"/>
        </a:p>
      </dgm:t>
    </dgm:pt>
    <dgm:pt modelId="{0BDA9F12-5E40-4224-BF93-B7163D547FB2}">
      <dgm:prSet/>
      <dgm:spPr/>
      <dgm:t>
        <a:bodyPr/>
        <a:lstStyle/>
        <a:p>
          <a:r>
            <a:rPr lang="en-US"/>
            <a:t>Library </a:t>
          </a:r>
        </a:p>
      </dgm:t>
    </dgm:pt>
    <dgm:pt modelId="{C7668E92-253E-4A17-9644-37DAC91CAC92}" type="parTrans" cxnId="{4523035F-E56F-43C3-AD16-73B502B5A6C9}">
      <dgm:prSet/>
      <dgm:spPr/>
      <dgm:t>
        <a:bodyPr/>
        <a:lstStyle/>
        <a:p>
          <a:endParaRPr lang="en-US"/>
        </a:p>
      </dgm:t>
    </dgm:pt>
    <dgm:pt modelId="{812DEEBB-28B5-4996-A5BC-BE01EEEDFDDC}" type="sibTrans" cxnId="{4523035F-E56F-43C3-AD16-73B502B5A6C9}">
      <dgm:prSet/>
      <dgm:spPr/>
      <dgm:t>
        <a:bodyPr/>
        <a:lstStyle/>
        <a:p>
          <a:endParaRPr lang="en-US"/>
        </a:p>
      </dgm:t>
    </dgm:pt>
    <dgm:pt modelId="{AE228822-E13C-4FA3-821C-0FAB5B1460C4}">
      <dgm:prSet/>
      <dgm:spPr/>
      <dgm:t>
        <a:bodyPr/>
        <a:lstStyle/>
        <a:p>
          <a:r>
            <a:rPr lang="en-US" i="1" dirty="0" err="1"/>
            <a:t>sparklyr</a:t>
          </a:r>
          <a:endParaRPr lang="en-US" dirty="0"/>
        </a:p>
      </dgm:t>
    </dgm:pt>
    <dgm:pt modelId="{F7AC7B0D-4D05-4CD3-B5C7-3658BFE0A74A}" type="parTrans" cxnId="{7150785D-8943-4DCD-ACE7-88DEF7543986}">
      <dgm:prSet/>
      <dgm:spPr/>
      <dgm:t>
        <a:bodyPr/>
        <a:lstStyle/>
        <a:p>
          <a:endParaRPr lang="en-US"/>
        </a:p>
      </dgm:t>
    </dgm:pt>
    <dgm:pt modelId="{ECCC5D3E-AC33-40D8-A64C-B5A8005C4806}" type="sibTrans" cxnId="{7150785D-8943-4DCD-ACE7-88DEF7543986}">
      <dgm:prSet/>
      <dgm:spPr/>
      <dgm:t>
        <a:bodyPr/>
        <a:lstStyle/>
        <a:p>
          <a:endParaRPr lang="en-US"/>
        </a:p>
      </dgm:t>
    </dgm:pt>
    <dgm:pt modelId="{37469E1B-9A8A-4CCF-B8B9-5E9BDFD9CA1B}">
      <dgm:prSet/>
      <dgm:spPr/>
      <dgm:t>
        <a:bodyPr/>
        <a:lstStyle/>
        <a:p>
          <a:r>
            <a:rPr lang="en-US" i="1" dirty="0" err="1"/>
            <a:t>dbplot</a:t>
          </a:r>
          <a:endParaRPr lang="en-US" dirty="0"/>
        </a:p>
      </dgm:t>
    </dgm:pt>
    <dgm:pt modelId="{AC9ACE14-5D45-47A4-A94C-CA1E34FC0D1B}" type="parTrans" cxnId="{DC1DF0FC-D3E3-49AE-895E-D8216770F151}">
      <dgm:prSet/>
      <dgm:spPr/>
      <dgm:t>
        <a:bodyPr/>
        <a:lstStyle/>
        <a:p>
          <a:endParaRPr lang="en-US"/>
        </a:p>
      </dgm:t>
    </dgm:pt>
    <dgm:pt modelId="{0740E17C-1D0C-42A4-B851-8D581EC20980}" type="sibTrans" cxnId="{DC1DF0FC-D3E3-49AE-895E-D8216770F151}">
      <dgm:prSet/>
      <dgm:spPr/>
      <dgm:t>
        <a:bodyPr/>
        <a:lstStyle/>
        <a:p>
          <a:endParaRPr lang="en-US"/>
        </a:p>
      </dgm:t>
    </dgm:pt>
    <dgm:pt modelId="{D7BE830F-3F9F-4599-920E-53F96A3E2A32}">
      <dgm:prSet/>
      <dgm:spPr/>
      <dgm:t>
        <a:bodyPr/>
        <a:lstStyle/>
        <a:p>
          <a:r>
            <a:rPr lang="en-US" i="1" dirty="0" err="1"/>
            <a:t>dplyr</a:t>
          </a:r>
          <a:endParaRPr lang="en-US" dirty="0"/>
        </a:p>
      </dgm:t>
    </dgm:pt>
    <dgm:pt modelId="{31046C28-5106-4E67-824C-85094736FD5A}" type="parTrans" cxnId="{A6B99A67-59A0-4C5A-8B53-6DA61D1CC848}">
      <dgm:prSet/>
      <dgm:spPr/>
      <dgm:t>
        <a:bodyPr/>
        <a:lstStyle/>
        <a:p>
          <a:endParaRPr lang="en-US"/>
        </a:p>
      </dgm:t>
    </dgm:pt>
    <dgm:pt modelId="{9F183967-B207-4EB7-927B-6FCEAFFC11F8}" type="sibTrans" cxnId="{A6B99A67-59A0-4C5A-8B53-6DA61D1CC848}">
      <dgm:prSet/>
      <dgm:spPr/>
      <dgm:t>
        <a:bodyPr/>
        <a:lstStyle/>
        <a:p>
          <a:endParaRPr lang="en-US"/>
        </a:p>
      </dgm:t>
    </dgm:pt>
    <dgm:pt modelId="{B43B050C-BE94-44A7-91BF-7E813CA244C5}">
      <dgm:prSet/>
      <dgm:spPr/>
      <dgm:t>
        <a:bodyPr/>
        <a:lstStyle/>
        <a:p>
          <a:r>
            <a:rPr lang="en-US" dirty="0"/>
            <a:t>Spark Functions</a:t>
          </a:r>
        </a:p>
      </dgm:t>
    </dgm:pt>
    <dgm:pt modelId="{E474B167-EAE3-4C11-AF24-C5FDF5D55725}" type="parTrans" cxnId="{53D170F6-F62A-455A-89D3-F35B18410CDF}">
      <dgm:prSet/>
      <dgm:spPr/>
      <dgm:t>
        <a:bodyPr/>
        <a:lstStyle/>
        <a:p>
          <a:endParaRPr lang="en-US"/>
        </a:p>
      </dgm:t>
    </dgm:pt>
    <dgm:pt modelId="{F0ADDB8E-AFAB-45CE-9085-28CC6061395C}" type="sibTrans" cxnId="{53D170F6-F62A-455A-89D3-F35B18410CDF}">
      <dgm:prSet/>
      <dgm:spPr/>
      <dgm:t>
        <a:bodyPr/>
        <a:lstStyle/>
        <a:p>
          <a:endParaRPr lang="en-US"/>
        </a:p>
      </dgm:t>
    </dgm:pt>
    <dgm:pt modelId="{7CE56713-F4B1-47BB-AD15-04BCE890E75C}">
      <dgm:prSet/>
      <dgm:spPr/>
      <dgm:t>
        <a:bodyPr/>
        <a:lstStyle/>
        <a:p>
          <a:r>
            <a:rPr lang="en-US" i="1"/>
            <a:t>sdf_</a:t>
          </a:r>
          <a:endParaRPr lang="en-US"/>
        </a:p>
      </dgm:t>
    </dgm:pt>
    <dgm:pt modelId="{85ABE629-3B26-4F05-BC4F-3A3820780FF7}" type="parTrans" cxnId="{D02E71F7-68C8-4909-8D05-858624E2E073}">
      <dgm:prSet/>
      <dgm:spPr/>
      <dgm:t>
        <a:bodyPr/>
        <a:lstStyle/>
        <a:p>
          <a:endParaRPr lang="en-US"/>
        </a:p>
      </dgm:t>
    </dgm:pt>
    <dgm:pt modelId="{F722C018-6D4B-4325-AB7A-4509691D2E5B}" type="sibTrans" cxnId="{D02E71F7-68C8-4909-8D05-858624E2E073}">
      <dgm:prSet/>
      <dgm:spPr/>
      <dgm:t>
        <a:bodyPr/>
        <a:lstStyle/>
        <a:p>
          <a:endParaRPr lang="en-US"/>
        </a:p>
      </dgm:t>
    </dgm:pt>
    <dgm:pt modelId="{60A65F91-2428-4930-B0C1-6758AE0490FA}">
      <dgm:prSet/>
      <dgm:spPr/>
      <dgm:t>
        <a:bodyPr/>
        <a:lstStyle/>
        <a:p>
          <a:r>
            <a:rPr lang="en-US" i="1"/>
            <a:t>ml_</a:t>
          </a:r>
          <a:endParaRPr lang="en-US"/>
        </a:p>
      </dgm:t>
    </dgm:pt>
    <dgm:pt modelId="{4AFE003D-0DCD-4A21-A517-F3B2358937EB}" type="parTrans" cxnId="{CCC607CF-EE88-4177-9BAE-8C856A9F45FD}">
      <dgm:prSet/>
      <dgm:spPr/>
      <dgm:t>
        <a:bodyPr/>
        <a:lstStyle/>
        <a:p>
          <a:endParaRPr lang="en-US"/>
        </a:p>
      </dgm:t>
    </dgm:pt>
    <dgm:pt modelId="{36AAF3EF-D142-4B30-B6A2-403BF8D4F568}" type="sibTrans" cxnId="{CCC607CF-EE88-4177-9BAE-8C856A9F45FD}">
      <dgm:prSet/>
      <dgm:spPr/>
      <dgm:t>
        <a:bodyPr/>
        <a:lstStyle/>
        <a:p>
          <a:endParaRPr lang="en-US"/>
        </a:p>
      </dgm:t>
    </dgm:pt>
    <dgm:pt modelId="{ADE2ADA4-DD70-4451-953E-E87E2AD904C7}" type="pres">
      <dgm:prSet presAssocID="{74682667-A067-4659-90F6-05AED4104465}" presName="root" presStyleCnt="0">
        <dgm:presLayoutVars>
          <dgm:dir/>
          <dgm:resizeHandles val="exact"/>
        </dgm:presLayoutVars>
      </dgm:prSet>
      <dgm:spPr/>
    </dgm:pt>
    <dgm:pt modelId="{48CF510D-542F-41A3-95D6-AB76A498A32B}" type="pres">
      <dgm:prSet presAssocID="{B4AA6290-5930-486C-A90B-0EB84C1AA811}" presName="compNode" presStyleCnt="0"/>
      <dgm:spPr/>
    </dgm:pt>
    <dgm:pt modelId="{6B9287CC-6ADF-4978-85B3-A0D4190D2E08}" type="pres">
      <dgm:prSet presAssocID="{B4AA6290-5930-486C-A90B-0EB84C1AA811}" presName="bgRect" presStyleLbl="bgShp" presStyleIdx="0" presStyleCnt="3"/>
      <dgm:spPr/>
    </dgm:pt>
    <dgm:pt modelId="{8C71CE77-2A3E-4255-AA2B-7CCA98CD82C6}" type="pres">
      <dgm:prSet presAssocID="{B4AA6290-5930-486C-A90B-0EB84C1AA81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AED17192-50E8-4EE7-8118-017FFE8CEAEE}" type="pres">
      <dgm:prSet presAssocID="{B4AA6290-5930-486C-A90B-0EB84C1AA811}" presName="spaceRect" presStyleCnt="0"/>
      <dgm:spPr/>
    </dgm:pt>
    <dgm:pt modelId="{220BEE19-327F-4151-9E22-93C24A5BD338}" type="pres">
      <dgm:prSet presAssocID="{B4AA6290-5930-486C-A90B-0EB84C1AA811}" presName="parTx" presStyleLbl="revTx" presStyleIdx="0" presStyleCnt="5">
        <dgm:presLayoutVars>
          <dgm:chMax val="0"/>
          <dgm:chPref val="0"/>
        </dgm:presLayoutVars>
      </dgm:prSet>
      <dgm:spPr/>
    </dgm:pt>
    <dgm:pt modelId="{EA5B3256-86F6-4005-80DF-CA671A33C79D}" type="pres">
      <dgm:prSet presAssocID="{657A833F-A8A8-442E-AD70-B901777B25A7}" presName="sibTrans" presStyleCnt="0"/>
      <dgm:spPr/>
    </dgm:pt>
    <dgm:pt modelId="{306CD2FE-1D10-4B21-B2FE-9C71239BC763}" type="pres">
      <dgm:prSet presAssocID="{0BDA9F12-5E40-4224-BF93-B7163D547FB2}" presName="compNode" presStyleCnt="0"/>
      <dgm:spPr/>
    </dgm:pt>
    <dgm:pt modelId="{61BC7600-03B7-4532-852B-5F70C2D78112}" type="pres">
      <dgm:prSet presAssocID="{0BDA9F12-5E40-4224-BF93-B7163D547FB2}" presName="bgRect" presStyleLbl="bgShp" presStyleIdx="1" presStyleCnt="3"/>
      <dgm:spPr/>
    </dgm:pt>
    <dgm:pt modelId="{77086AB2-2ADD-4CA2-A7C2-E3326187B15E}" type="pres">
      <dgm:prSet presAssocID="{0BDA9F12-5E40-4224-BF93-B7163D547FB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s"/>
        </a:ext>
      </dgm:extLst>
    </dgm:pt>
    <dgm:pt modelId="{6ABC44C6-8F6E-41B3-8D05-68BDF31F11F5}" type="pres">
      <dgm:prSet presAssocID="{0BDA9F12-5E40-4224-BF93-B7163D547FB2}" presName="spaceRect" presStyleCnt="0"/>
      <dgm:spPr/>
    </dgm:pt>
    <dgm:pt modelId="{0C424695-38E7-417F-AFA0-EB8406ECC3B1}" type="pres">
      <dgm:prSet presAssocID="{0BDA9F12-5E40-4224-BF93-B7163D547FB2}" presName="parTx" presStyleLbl="revTx" presStyleIdx="1" presStyleCnt="5">
        <dgm:presLayoutVars>
          <dgm:chMax val="0"/>
          <dgm:chPref val="0"/>
        </dgm:presLayoutVars>
      </dgm:prSet>
      <dgm:spPr/>
    </dgm:pt>
    <dgm:pt modelId="{289BE299-A7C4-489C-B05C-7671E1B8F37C}" type="pres">
      <dgm:prSet presAssocID="{0BDA9F12-5E40-4224-BF93-B7163D547FB2}" presName="desTx" presStyleLbl="revTx" presStyleIdx="2" presStyleCnt="5">
        <dgm:presLayoutVars/>
      </dgm:prSet>
      <dgm:spPr/>
    </dgm:pt>
    <dgm:pt modelId="{A52DB398-FBB5-45EA-866D-9C9DDB463B6F}" type="pres">
      <dgm:prSet presAssocID="{812DEEBB-28B5-4996-A5BC-BE01EEEDFDDC}" presName="sibTrans" presStyleCnt="0"/>
      <dgm:spPr/>
    </dgm:pt>
    <dgm:pt modelId="{B4D3FA92-F3CB-41DC-824C-19D307957EEB}" type="pres">
      <dgm:prSet presAssocID="{B43B050C-BE94-44A7-91BF-7E813CA244C5}" presName="compNode" presStyleCnt="0"/>
      <dgm:spPr/>
    </dgm:pt>
    <dgm:pt modelId="{4A3CFD9D-1B77-42B8-B6D6-2F3BFC83EB31}" type="pres">
      <dgm:prSet presAssocID="{B43B050C-BE94-44A7-91BF-7E813CA244C5}" presName="bgRect" presStyleLbl="bgShp" presStyleIdx="2" presStyleCnt="3"/>
      <dgm:spPr/>
    </dgm:pt>
    <dgm:pt modelId="{98684635-BE0D-49B9-87B0-610DBD8F1699}" type="pres">
      <dgm:prSet presAssocID="{B43B050C-BE94-44A7-91BF-7E813CA244C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C7D3EC7A-1219-43CF-A210-01913EDD2376}" type="pres">
      <dgm:prSet presAssocID="{B43B050C-BE94-44A7-91BF-7E813CA244C5}" presName="spaceRect" presStyleCnt="0"/>
      <dgm:spPr/>
    </dgm:pt>
    <dgm:pt modelId="{B7C9C9FC-BE14-4A8C-B4EA-97B5DD0B8C70}" type="pres">
      <dgm:prSet presAssocID="{B43B050C-BE94-44A7-91BF-7E813CA244C5}" presName="parTx" presStyleLbl="revTx" presStyleIdx="3" presStyleCnt="5">
        <dgm:presLayoutVars>
          <dgm:chMax val="0"/>
          <dgm:chPref val="0"/>
        </dgm:presLayoutVars>
      </dgm:prSet>
      <dgm:spPr/>
    </dgm:pt>
    <dgm:pt modelId="{45733D9C-49FC-46CB-81DF-156AFCD5F169}" type="pres">
      <dgm:prSet presAssocID="{B43B050C-BE94-44A7-91BF-7E813CA244C5}" presName="desTx" presStyleLbl="revTx" presStyleIdx="4" presStyleCnt="5">
        <dgm:presLayoutVars/>
      </dgm:prSet>
      <dgm:spPr/>
    </dgm:pt>
  </dgm:ptLst>
  <dgm:cxnLst>
    <dgm:cxn modelId="{842FBC04-C8EC-4FE9-B258-3B406D4FD94B}" type="presOf" srcId="{37469E1B-9A8A-4CCF-B8B9-5E9BDFD9CA1B}" destId="{289BE299-A7C4-489C-B05C-7671E1B8F37C}" srcOrd="0" destOrd="1" presId="urn:microsoft.com/office/officeart/2018/2/layout/IconVerticalSolidList"/>
    <dgm:cxn modelId="{7150785D-8943-4DCD-ACE7-88DEF7543986}" srcId="{0BDA9F12-5E40-4224-BF93-B7163D547FB2}" destId="{AE228822-E13C-4FA3-821C-0FAB5B1460C4}" srcOrd="0" destOrd="0" parTransId="{F7AC7B0D-4D05-4CD3-B5C7-3658BFE0A74A}" sibTransId="{ECCC5D3E-AC33-40D8-A64C-B5A8005C4806}"/>
    <dgm:cxn modelId="{4523035F-E56F-43C3-AD16-73B502B5A6C9}" srcId="{74682667-A067-4659-90F6-05AED4104465}" destId="{0BDA9F12-5E40-4224-BF93-B7163D547FB2}" srcOrd="1" destOrd="0" parTransId="{C7668E92-253E-4A17-9644-37DAC91CAC92}" sibTransId="{812DEEBB-28B5-4996-A5BC-BE01EEEDFDDC}"/>
    <dgm:cxn modelId="{A0468F47-7A56-49D0-9E2A-3823A0201347}" type="presOf" srcId="{60A65F91-2428-4930-B0C1-6758AE0490FA}" destId="{45733D9C-49FC-46CB-81DF-156AFCD5F169}" srcOrd="0" destOrd="1" presId="urn:microsoft.com/office/officeart/2018/2/layout/IconVerticalSolidList"/>
    <dgm:cxn modelId="{A6B99A67-59A0-4C5A-8B53-6DA61D1CC848}" srcId="{0BDA9F12-5E40-4224-BF93-B7163D547FB2}" destId="{D7BE830F-3F9F-4599-920E-53F96A3E2A32}" srcOrd="2" destOrd="0" parTransId="{31046C28-5106-4E67-824C-85094736FD5A}" sibTransId="{9F183967-B207-4EB7-927B-6FCEAFFC11F8}"/>
    <dgm:cxn modelId="{2A894368-0DE6-43A8-9B74-A14AF0FAEFE3}" srcId="{74682667-A067-4659-90F6-05AED4104465}" destId="{B4AA6290-5930-486C-A90B-0EB84C1AA811}" srcOrd="0" destOrd="0" parTransId="{FA5EF1C7-3BEB-4E3D-820E-1C8460A64646}" sibTransId="{657A833F-A8A8-442E-AD70-B901777B25A7}"/>
    <dgm:cxn modelId="{983F096C-E231-4CB0-AE69-990A6C3D0F67}" type="presOf" srcId="{7CE56713-F4B1-47BB-AD15-04BCE890E75C}" destId="{45733D9C-49FC-46CB-81DF-156AFCD5F169}" srcOrd="0" destOrd="0" presId="urn:microsoft.com/office/officeart/2018/2/layout/IconVerticalSolidList"/>
    <dgm:cxn modelId="{11877289-92EF-4292-A734-BFAD9B567DA1}" type="presOf" srcId="{B43B050C-BE94-44A7-91BF-7E813CA244C5}" destId="{B7C9C9FC-BE14-4A8C-B4EA-97B5DD0B8C70}" srcOrd="0" destOrd="0" presId="urn:microsoft.com/office/officeart/2018/2/layout/IconVerticalSolidList"/>
    <dgm:cxn modelId="{352B268F-3FD4-48FF-AE3B-23B306B20418}" type="presOf" srcId="{B4AA6290-5930-486C-A90B-0EB84C1AA811}" destId="{220BEE19-327F-4151-9E22-93C24A5BD338}" srcOrd="0" destOrd="0" presId="urn:microsoft.com/office/officeart/2018/2/layout/IconVerticalSolidList"/>
    <dgm:cxn modelId="{DADFD79D-ECEB-4F00-8009-F378EC19F163}" type="presOf" srcId="{AE228822-E13C-4FA3-821C-0FAB5B1460C4}" destId="{289BE299-A7C4-489C-B05C-7671E1B8F37C}" srcOrd="0" destOrd="0" presId="urn:microsoft.com/office/officeart/2018/2/layout/IconVerticalSolidList"/>
    <dgm:cxn modelId="{15B3DCBE-4D24-4F60-87B2-3D5CCDC6ECBB}" type="presOf" srcId="{D7BE830F-3F9F-4599-920E-53F96A3E2A32}" destId="{289BE299-A7C4-489C-B05C-7671E1B8F37C}" srcOrd="0" destOrd="2" presId="urn:microsoft.com/office/officeart/2018/2/layout/IconVerticalSolidList"/>
    <dgm:cxn modelId="{097E3BC3-26D5-400D-81BC-7F31B1E89650}" type="presOf" srcId="{74682667-A067-4659-90F6-05AED4104465}" destId="{ADE2ADA4-DD70-4451-953E-E87E2AD904C7}" srcOrd="0" destOrd="0" presId="urn:microsoft.com/office/officeart/2018/2/layout/IconVerticalSolidList"/>
    <dgm:cxn modelId="{616752C5-DAA2-4314-AFF2-48C8D393E36B}" type="presOf" srcId="{0BDA9F12-5E40-4224-BF93-B7163D547FB2}" destId="{0C424695-38E7-417F-AFA0-EB8406ECC3B1}" srcOrd="0" destOrd="0" presId="urn:microsoft.com/office/officeart/2018/2/layout/IconVerticalSolidList"/>
    <dgm:cxn modelId="{CCC607CF-EE88-4177-9BAE-8C856A9F45FD}" srcId="{B43B050C-BE94-44A7-91BF-7E813CA244C5}" destId="{60A65F91-2428-4930-B0C1-6758AE0490FA}" srcOrd="1" destOrd="0" parTransId="{4AFE003D-0DCD-4A21-A517-F3B2358937EB}" sibTransId="{36AAF3EF-D142-4B30-B6A2-403BF8D4F568}"/>
    <dgm:cxn modelId="{53D170F6-F62A-455A-89D3-F35B18410CDF}" srcId="{74682667-A067-4659-90F6-05AED4104465}" destId="{B43B050C-BE94-44A7-91BF-7E813CA244C5}" srcOrd="2" destOrd="0" parTransId="{E474B167-EAE3-4C11-AF24-C5FDF5D55725}" sibTransId="{F0ADDB8E-AFAB-45CE-9085-28CC6061395C}"/>
    <dgm:cxn modelId="{D02E71F7-68C8-4909-8D05-858624E2E073}" srcId="{B43B050C-BE94-44A7-91BF-7E813CA244C5}" destId="{7CE56713-F4B1-47BB-AD15-04BCE890E75C}" srcOrd="0" destOrd="0" parTransId="{85ABE629-3B26-4F05-BC4F-3A3820780FF7}" sibTransId="{F722C018-6D4B-4325-AB7A-4509691D2E5B}"/>
    <dgm:cxn modelId="{DC1DF0FC-D3E3-49AE-895E-D8216770F151}" srcId="{0BDA9F12-5E40-4224-BF93-B7163D547FB2}" destId="{37469E1B-9A8A-4CCF-B8B9-5E9BDFD9CA1B}" srcOrd="1" destOrd="0" parTransId="{AC9ACE14-5D45-47A4-A94C-CA1E34FC0D1B}" sibTransId="{0740E17C-1D0C-42A4-B851-8D581EC20980}"/>
    <dgm:cxn modelId="{9FB5CA7C-E2FF-4B33-BC7C-D84BCB0AAD19}" type="presParOf" srcId="{ADE2ADA4-DD70-4451-953E-E87E2AD904C7}" destId="{48CF510D-542F-41A3-95D6-AB76A498A32B}" srcOrd="0" destOrd="0" presId="urn:microsoft.com/office/officeart/2018/2/layout/IconVerticalSolidList"/>
    <dgm:cxn modelId="{4890BB41-B090-4A2E-9C12-71FAE88CCA40}" type="presParOf" srcId="{48CF510D-542F-41A3-95D6-AB76A498A32B}" destId="{6B9287CC-6ADF-4978-85B3-A0D4190D2E08}" srcOrd="0" destOrd="0" presId="urn:microsoft.com/office/officeart/2018/2/layout/IconVerticalSolidList"/>
    <dgm:cxn modelId="{2AF58CC4-74E3-42D4-8847-60EC0D099140}" type="presParOf" srcId="{48CF510D-542F-41A3-95D6-AB76A498A32B}" destId="{8C71CE77-2A3E-4255-AA2B-7CCA98CD82C6}" srcOrd="1" destOrd="0" presId="urn:microsoft.com/office/officeart/2018/2/layout/IconVerticalSolidList"/>
    <dgm:cxn modelId="{0060FB6D-1EF6-497C-ABA5-F5D265340410}" type="presParOf" srcId="{48CF510D-542F-41A3-95D6-AB76A498A32B}" destId="{AED17192-50E8-4EE7-8118-017FFE8CEAEE}" srcOrd="2" destOrd="0" presId="urn:microsoft.com/office/officeart/2018/2/layout/IconVerticalSolidList"/>
    <dgm:cxn modelId="{D21B7C24-5C9A-441C-B058-64F02D7AE64E}" type="presParOf" srcId="{48CF510D-542F-41A3-95D6-AB76A498A32B}" destId="{220BEE19-327F-4151-9E22-93C24A5BD338}" srcOrd="3" destOrd="0" presId="urn:microsoft.com/office/officeart/2018/2/layout/IconVerticalSolidList"/>
    <dgm:cxn modelId="{4CFF8416-0C8F-436F-B3BB-BC4A7EE736B4}" type="presParOf" srcId="{ADE2ADA4-DD70-4451-953E-E87E2AD904C7}" destId="{EA5B3256-86F6-4005-80DF-CA671A33C79D}" srcOrd="1" destOrd="0" presId="urn:microsoft.com/office/officeart/2018/2/layout/IconVerticalSolidList"/>
    <dgm:cxn modelId="{10F575DE-A678-45D4-AE69-12F2ED18E70D}" type="presParOf" srcId="{ADE2ADA4-DD70-4451-953E-E87E2AD904C7}" destId="{306CD2FE-1D10-4B21-B2FE-9C71239BC763}" srcOrd="2" destOrd="0" presId="urn:microsoft.com/office/officeart/2018/2/layout/IconVerticalSolidList"/>
    <dgm:cxn modelId="{7397E645-FBB8-40B2-9BE5-36463B4247AE}" type="presParOf" srcId="{306CD2FE-1D10-4B21-B2FE-9C71239BC763}" destId="{61BC7600-03B7-4532-852B-5F70C2D78112}" srcOrd="0" destOrd="0" presId="urn:microsoft.com/office/officeart/2018/2/layout/IconVerticalSolidList"/>
    <dgm:cxn modelId="{24BE9D19-6100-4A5F-A57C-AA11969D0F30}" type="presParOf" srcId="{306CD2FE-1D10-4B21-B2FE-9C71239BC763}" destId="{77086AB2-2ADD-4CA2-A7C2-E3326187B15E}" srcOrd="1" destOrd="0" presId="urn:microsoft.com/office/officeart/2018/2/layout/IconVerticalSolidList"/>
    <dgm:cxn modelId="{CE8D37D0-5AF4-492A-8214-8580E6BB8F85}" type="presParOf" srcId="{306CD2FE-1D10-4B21-B2FE-9C71239BC763}" destId="{6ABC44C6-8F6E-41B3-8D05-68BDF31F11F5}" srcOrd="2" destOrd="0" presId="urn:microsoft.com/office/officeart/2018/2/layout/IconVerticalSolidList"/>
    <dgm:cxn modelId="{6A1CFC6D-C193-448F-8C2F-D213D5A20E15}" type="presParOf" srcId="{306CD2FE-1D10-4B21-B2FE-9C71239BC763}" destId="{0C424695-38E7-417F-AFA0-EB8406ECC3B1}" srcOrd="3" destOrd="0" presId="urn:microsoft.com/office/officeart/2018/2/layout/IconVerticalSolidList"/>
    <dgm:cxn modelId="{6CB77387-B46A-4DF4-AAC5-91F50DB24B2E}" type="presParOf" srcId="{306CD2FE-1D10-4B21-B2FE-9C71239BC763}" destId="{289BE299-A7C4-489C-B05C-7671E1B8F37C}" srcOrd="4" destOrd="0" presId="urn:microsoft.com/office/officeart/2018/2/layout/IconVerticalSolidList"/>
    <dgm:cxn modelId="{824BBA57-F44C-4949-87C3-EEFEF3403F44}" type="presParOf" srcId="{ADE2ADA4-DD70-4451-953E-E87E2AD904C7}" destId="{A52DB398-FBB5-45EA-866D-9C9DDB463B6F}" srcOrd="3" destOrd="0" presId="urn:microsoft.com/office/officeart/2018/2/layout/IconVerticalSolidList"/>
    <dgm:cxn modelId="{9B5373A7-E9E8-4B52-979C-8F4CF8D174C7}" type="presParOf" srcId="{ADE2ADA4-DD70-4451-953E-E87E2AD904C7}" destId="{B4D3FA92-F3CB-41DC-824C-19D307957EEB}" srcOrd="4" destOrd="0" presId="urn:microsoft.com/office/officeart/2018/2/layout/IconVerticalSolidList"/>
    <dgm:cxn modelId="{FAD4CF11-D004-46E8-ACF1-D9E91350D8D5}" type="presParOf" srcId="{B4D3FA92-F3CB-41DC-824C-19D307957EEB}" destId="{4A3CFD9D-1B77-42B8-B6D6-2F3BFC83EB31}" srcOrd="0" destOrd="0" presId="urn:microsoft.com/office/officeart/2018/2/layout/IconVerticalSolidList"/>
    <dgm:cxn modelId="{D1027A89-0677-42DF-861D-99C065CFBE80}" type="presParOf" srcId="{B4D3FA92-F3CB-41DC-824C-19D307957EEB}" destId="{98684635-BE0D-49B9-87B0-610DBD8F1699}" srcOrd="1" destOrd="0" presId="urn:microsoft.com/office/officeart/2018/2/layout/IconVerticalSolidList"/>
    <dgm:cxn modelId="{DEBBDCC1-148A-4CCA-92D3-CEE1C69F8A2B}" type="presParOf" srcId="{B4D3FA92-F3CB-41DC-824C-19D307957EEB}" destId="{C7D3EC7A-1219-43CF-A210-01913EDD2376}" srcOrd="2" destOrd="0" presId="urn:microsoft.com/office/officeart/2018/2/layout/IconVerticalSolidList"/>
    <dgm:cxn modelId="{98815B7C-AB17-4739-916C-1FDE1269A5DB}" type="presParOf" srcId="{B4D3FA92-F3CB-41DC-824C-19D307957EEB}" destId="{B7C9C9FC-BE14-4A8C-B4EA-97B5DD0B8C70}" srcOrd="3" destOrd="0" presId="urn:microsoft.com/office/officeart/2018/2/layout/IconVerticalSolidList"/>
    <dgm:cxn modelId="{284F568F-57A5-4A65-9606-2A05902C2FB6}" type="presParOf" srcId="{B4D3FA92-F3CB-41DC-824C-19D307957EEB}" destId="{45733D9C-49FC-46CB-81DF-156AFCD5F169}"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9287CC-6ADF-4978-85B3-A0D4190D2E08}">
      <dsp:nvSpPr>
        <dsp:cNvPr id="0" name=""/>
        <dsp:cNvSpPr/>
      </dsp:nvSpPr>
      <dsp:spPr>
        <a:xfrm>
          <a:off x="0" y="718"/>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71CE77-2A3E-4255-AA2B-7CCA98CD82C6}">
      <dsp:nvSpPr>
        <dsp:cNvPr id="0" name=""/>
        <dsp:cNvSpPr/>
      </dsp:nvSpPr>
      <dsp:spPr>
        <a:xfrm>
          <a:off x="508544" y="378974"/>
          <a:ext cx="924626" cy="924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0BEE19-327F-4151-9E22-93C24A5BD338}">
      <dsp:nvSpPr>
        <dsp:cNvPr id="0" name=""/>
        <dsp:cNvSpPr/>
      </dsp:nvSpPr>
      <dsp:spPr>
        <a:xfrm>
          <a:off x="1941716" y="718"/>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en-US" sz="2500" kern="1200"/>
            <a:t>Dataset – Iris</a:t>
          </a:r>
        </a:p>
      </dsp:txBody>
      <dsp:txXfrm>
        <a:off x="1941716" y="718"/>
        <a:ext cx="4571887" cy="1681139"/>
      </dsp:txXfrm>
    </dsp:sp>
    <dsp:sp modelId="{61BC7600-03B7-4532-852B-5F70C2D78112}">
      <dsp:nvSpPr>
        <dsp:cNvPr id="0" name=""/>
        <dsp:cNvSpPr/>
      </dsp:nvSpPr>
      <dsp:spPr>
        <a:xfrm>
          <a:off x="0" y="2102143"/>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086AB2-2ADD-4CA2-A7C2-E3326187B15E}">
      <dsp:nvSpPr>
        <dsp:cNvPr id="0" name=""/>
        <dsp:cNvSpPr/>
      </dsp:nvSpPr>
      <dsp:spPr>
        <a:xfrm>
          <a:off x="508544" y="2480399"/>
          <a:ext cx="924626" cy="924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424695-38E7-417F-AFA0-EB8406ECC3B1}">
      <dsp:nvSpPr>
        <dsp:cNvPr id="0" name=""/>
        <dsp:cNvSpPr/>
      </dsp:nvSpPr>
      <dsp:spPr>
        <a:xfrm>
          <a:off x="1941716" y="2102143"/>
          <a:ext cx="2931121"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en-US" sz="2500" kern="1200"/>
            <a:t>Library </a:t>
          </a:r>
        </a:p>
      </dsp:txBody>
      <dsp:txXfrm>
        <a:off x="1941716" y="2102143"/>
        <a:ext cx="2931121" cy="1681139"/>
      </dsp:txXfrm>
    </dsp:sp>
    <dsp:sp modelId="{289BE299-A7C4-489C-B05C-7671E1B8F37C}">
      <dsp:nvSpPr>
        <dsp:cNvPr id="0" name=""/>
        <dsp:cNvSpPr/>
      </dsp:nvSpPr>
      <dsp:spPr>
        <a:xfrm>
          <a:off x="4872838" y="2102143"/>
          <a:ext cx="1640765"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800100">
            <a:lnSpc>
              <a:spcPct val="90000"/>
            </a:lnSpc>
            <a:spcBef>
              <a:spcPct val="0"/>
            </a:spcBef>
            <a:spcAft>
              <a:spcPct val="35000"/>
            </a:spcAft>
            <a:buNone/>
          </a:pPr>
          <a:r>
            <a:rPr lang="en-US" sz="1800" i="1" kern="1200" dirty="0" err="1"/>
            <a:t>sparklyr</a:t>
          </a:r>
          <a:endParaRPr lang="en-US" sz="1800" kern="1200" dirty="0"/>
        </a:p>
        <a:p>
          <a:pPr marL="0" lvl="0" indent="0" algn="l" defTabSz="800100">
            <a:lnSpc>
              <a:spcPct val="90000"/>
            </a:lnSpc>
            <a:spcBef>
              <a:spcPct val="0"/>
            </a:spcBef>
            <a:spcAft>
              <a:spcPct val="35000"/>
            </a:spcAft>
            <a:buNone/>
          </a:pPr>
          <a:r>
            <a:rPr lang="en-US" sz="1800" i="1" kern="1200" dirty="0" err="1"/>
            <a:t>dbplot</a:t>
          </a:r>
          <a:endParaRPr lang="en-US" sz="1800" kern="1200" dirty="0"/>
        </a:p>
        <a:p>
          <a:pPr marL="0" lvl="0" indent="0" algn="l" defTabSz="800100">
            <a:lnSpc>
              <a:spcPct val="90000"/>
            </a:lnSpc>
            <a:spcBef>
              <a:spcPct val="0"/>
            </a:spcBef>
            <a:spcAft>
              <a:spcPct val="35000"/>
            </a:spcAft>
            <a:buNone/>
          </a:pPr>
          <a:r>
            <a:rPr lang="en-US" sz="1800" i="1" kern="1200" dirty="0" err="1"/>
            <a:t>dplyr</a:t>
          </a:r>
          <a:endParaRPr lang="en-US" sz="1800" kern="1200" dirty="0"/>
        </a:p>
      </dsp:txBody>
      <dsp:txXfrm>
        <a:off x="4872838" y="2102143"/>
        <a:ext cx="1640765" cy="1681139"/>
      </dsp:txXfrm>
    </dsp:sp>
    <dsp:sp modelId="{4A3CFD9D-1B77-42B8-B6D6-2F3BFC83EB31}">
      <dsp:nvSpPr>
        <dsp:cNvPr id="0" name=""/>
        <dsp:cNvSpPr/>
      </dsp:nvSpPr>
      <dsp:spPr>
        <a:xfrm>
          <a:off x="0" y="4203567"/>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684635-BE0D-49B9-87B0-610DBD8F1699}">
      <dsp:nvSpPr>
        <dsp:cNvPr id="0" name=""/>
        <dsp:cNvSpPr/>
      </dsp:nvSpPr>
      <dsp:spPr>
        <a:xfrm>
          <a:off x="508544" y="4581824"/>
          <a:ext cx="924626" cy="924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C9C9FC-BE14-4A8C-B4EA-97B5DD0B8C70}">
      <dsp:nvSpPr>
        <dsp:cNvPr id="0" name=""/>
        <dsp:cNvSpPr/>
      </dsp:nvSpPr>
      <dsp:spPr>
        <a:xfrm>
          <a:off x="1941716" y="4203567"/>
          <a:ext cx="2931121"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en-US" sz="2500" kern="1200" dirty="0"/>
            <a:t>Spark Functions</a:t>
          </a:r>
        </a:p>
      </dsp:txBody>
      <dsp:txXfrm>
        <a:off x="1941716" y="4203567"/>
        <a:ext cx="2931121" cy="1681139"/>
      </dsp:txXfrm>
    </dsp:sp>
    <dsp:sp modelId="{45733D9C-49FC-46CB-81DF-156AFCD5F169}">
      <dsp:nvSpPr>
        <dsp:cNvPr id="0" name=""/>
        <dsp:cNvSpPr/>
      </dsp:nvSpPr>
      <dsp:spPr>
        <a:xfrm>
          <a:off x="4872838" y="4203567"/>
          <a:ext cx="1640765"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800100">
            <a:lnSpc>
              <a:spcPct val="90000"/>
            </a:lnSpc>
            <a:spcBef>
              <a:spcPct val="0"/>
            </a:spcBef>
            <a:spcAft>
              <a:spcPct val="35000"/>
            </a:spcAft>
            <a:buNone/>
          </a:pPr>
          <a:r>
            <a:rPr lang="en-US" sz="1800" i="1" kern="1200"/>
            <a:t>sdf_</a:t>
          </a:r>
          <a:endParaRPr lang="en-US" sz="1800" kern="1200"/>
        </a:p>
        <a:p>
          <a:pPr marL="0" lvl="0" indent="0" algn="l" defTabSz="800100">
            <a:lnSpc>
              <a:spcPct val="90000"/>
            </a:lnSpc>
            <a:spcBef>
              <a:spcPct val="0"/>
            </a:spcBef>
            <a:spcAft>
              <a:spcPct val="35000"/>
            </a:spcAft>
            <a:buNone/>
          </a:pPr>
          <a:r>
            <a:rPr lang="en-US" sz="1800" i="1" kern="1200"/>
            <a:t>ml_</a:t>
          </a:r>
          <a:endParaRPr lang="en-US" sz="1800" kern="1200"/>
        </a:p>
      </dsp:txBody>
      <dsp:txXfrm>
        <a:off x="4872838" y="4203567"/>
        <a:ext cx="1640765" cy="168113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14AA45-8F7E-4E05-89C3-E18F04AD3EC6}" type="datetimeFigureOut">
              <a:rPr lang="en-US" smtClean="0"/>
              <a:t>3/12/2020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A34633-E89F-447D-A071-0EE73DA244D4}" type="slidenum">
              <a:rPr lang="en-US" smtClean="0"/>
              <a:t>‹#›</a:t>
            </a:fld>
            <a:endParaRPr lang="en-US"/>
          </a:p>
        </p:txBody>
      </p:sp>
    </p:spTree>
    <p:extLst>
      <p:ext uri="{BB962C8B-B14F-4D97-AF65-F5344CB8AC3E}">
        <p14:creationId xmlns:p14="http://schemas.microsoft.com/office/powerpoint/2010/main" val="37996342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therinspark.com/intro.html#ref-intro-data-revolution"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A34633-E89F-447D-A071-0EE73DA244D4}" type="slidenum">
              <a:rPr lang="en-US" smtClean="0"/>
              <a:t>1</a:t>
            </a:fld>
            <a:endParaRPr lang="en-US"/>
          </a:p>
        </p:txBody>
      </p:sp>
    </p:spTree>
    <p:extLst>
      <p:ext uri="{BB962C8B-B14F-4D97-AF65-F5344CB8AC3E}">
        <p14:creationId xmlns:p14="http://schemas.microsoft.com/office/powerpoint/2010/main" val="1624729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A34633-E89F-447D-A071-0EE73DA244D4}" type="slidenum">
              <a:rPr lang="en-US" smtClean="0"/>
              <a:t>28</a:t>
            </a:fld>
            <a:endParaRPr lang="en-US"/>
          </a:p>
        </p:txBody>
      </p:sp>
    </p:spTree>
    <p:extLst>
      <p:ext uri="{BB962C8B-B14F-4D97-AF65-F5344CB8AC3E}">
        <p14:creationId xmlns:p14="http://schemas.microsoft.com/office/powerpoint/2010/main" val="4112163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world bank report on digital development provides an estimate of digital and analog information stored over the last decades. (Group </a:t>
            </a:r>
            <a:r>
              <a:rPr lang="en-US" sz="1200" b="0" i="0" u="none" strike="noStrike" kern="1200" dirty="0">
                <a:solidFill>
                  <a:schemeClr val="tx1"/>
                </a:solidFill>
                <a:effectLst/>
                <a:latin typeface="+mn-lt"/>
                <a:ea typeface="+mn-ea"/>
                <a:cs typeface="+mn-cs"/>
                <a:hlinkClick r:id="rId3"/>
              </a:rPr>
              <a:t>2016</a:t>
            </a:r>
            <a:r>
              <a:rPr lang="en-US" sz="1200" b="0" i="0" kern="1200" dirty="0">
                <a:solidFill>
                  <a:schemeClr val="tx1"/>
                </a:solidFill>
                <a:effectLst/>
                <a:latin typeface="+mn-lt"/>
                <a:ea typeface="+mn-ea"/>
                <a:cs typeface="+mn-cs"/>
              </a:rPr>
              <a:t>) This report noted that digital information surpassed analog information around 2003. At that time, there were about 10 million terabytes of digital information, which is roughly about 10 million storage drives today. However, a more relevant finding from this report was that our footprint of digital information is growing at exponential rates. Figure shows the findings of this report, notice that every other year, the world’s information has grown tenfold.</a:t>
            </a:r>
            <a:endParaRPr lang="en-US" dirty="0"/>
          </a:p>
        </p:txBody>
      </p:sp>
      <p:sp>
        <p:nvSpPr>
          <p:cNvPr id="4" name="Slide Number Placeholder 3"/>
          <p:cNvSpPr>
            <a:spLocks noGrp="1"/>
          </p:cNvSpPr>
          <p:nvPr>
            <p:ph type="sldNum" sz="quarter" idx="5"/>
          </p:nvPr>
        </p:nvSpPr>
        <p:spPr/>
        <p:txBody>
          <a:bodyPr/>
          <a:lstStyle/>
          <a:p>
            <a:fld id="{92A34633-E89F-447D-A071-0EE73DA244D4}" type="slidenum">
              <a:rPr lang="en-US" smtClean="0"/>
              <a:t>2</a:t>
            </a:fld>
            <a:endParaRPr lang="en-US"/>
          </a:p>
        </p:txBody>
      </p:sp>
    </p:spTree>
    <p:extLst>
      <p:ext uri="{BB962C8B-B14F-4D97-AF65-F5344CB8AC3E}">
        <p14:creationId xmlns:p14="http://schemas.microsoft.com/office/powerpoint/2010/main" val="3941172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Spark is described as an </a:t>
            </a:r>
            <a:r>
              <a:rPr lang="en-US" sz="1200" b="0" i="1" kern="1200" dirty="0">
                <a:solidFill>
                  <a:schemeClr val="tx1"/>
                </a:solidFill>
                <a:effectLst/>
                <a:latin typeface="+mn-lt"/>
                <a:ea typeface="+mn-ea"/>
                <a:cs typeface="+mn-cs"/>
              </a:rPr>
              <a:t>engine</a:t>
            </a:r>
            <a:r>
              <a:rPr lang="en-US" sz="1200" b="0" i="0" kern="1200" dirty="0">
                <a:solidFill>
                  <a:schemeClr val="tx1"/>
                </a:solidFill>
                <a:effectLst/>
                <a:latin typeface="+mn-lt"/>
                <a:ea typeface="+mn-ea"/>
                <a:cs typeface="+mn-cs"/>
              </a:rPr>
              <a:t> since it’s generic and efficient, it optimizes and executes generic code; there are no restrictions as to what type of code one can write in Spark. It is also quite efficient, as we mentioned, Spark is much faster than other technologies by making efficient use of memory, network and CPUs to speed data processing algorithms in computing clusters.</a:t>
            </a:r>
            <a:endParaRPr lang="en-US" dirty="0"/>
          </a:p>
        </p:txBody>
      </p:sp>
      <p:sp>
        <p:nvSpPr>
          <p:cNvPr id="4" name="Slide Number Placeholder 3"/>
          <p:cNvSpPr>
            <a:spLocks noGrp="1"/>
          </p:cNvSpPr>
          <p:nvPr>
            <p:ph type="sldNum" sz="quarter" idx="5"/>
          </p:nvPr>
        </p:nvSpPr>
        <p:spPr/>
        <p:txBody>
          <a:bodyPr/>
          <a:lstStyle/>
          <a:p>
            <a:fld id="{92A34633-E89F-447D-A071-0EE73DA244D4}" type="slidenum">
              <a:rPr lang="en-US" smtClean="0"/>
              <a:t>3</a:t>
            </a:fld>
            <a:endParaRPr lang="en-US"/>
          </a:p>
        </p:txBody>
      </p:sp>
    </p:spTree>
    <p:extLst>
      <p:ext uri="{BB962C8B-B14F-4D97-AF65-F5344CB8AC3E}">
        <p14:creationId xmlns:p14="http://schemas.microsoft.com/office/powerpoint/2010/main" val="3281187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A34633-E89F-447D-A071-0EE73DA244D4}" type="slidenum">
              <a:rPr lang="en-US" smtClean="0"/>
              <a:t>4</a:t>
            </a:fld>
            <a:endParaRPr lang="en-US"/>
          </a:p>
        </p:txBody>
      </p:sp>
    </p:spTree>
    <p:extLst>
      <p:ext uri="{BB962C8B-B14F-4D97-AF65-F5344CB8AC3E}">
        <p14:creationId xmlns:p14="http://schemas.microsoft.com/office/powerpoint/2010/main" val="25358462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first </a:t>
            </a:r>
            <a:r>
              <a:rPr lang="en-US" i="1" dirty="0"/>
              <a:t>import</a:t>
            </a:r>
            <a:r>
              <a:rPr lang="en-US" dirty="0"/>
              <a:t> data into our analysis stem, then </a:t>
            </a:r>
            <a:r>
              <a:rPr lang="en-US" i="1" dirty="0"/>
              <a:t>wrangled</a:t>
            </a:r>
            <a:r>
              <a:rPr lang="en-US" dirty="0"/>
              <a:t> by trying different data transformations, such as aggregations, and then </a:t>
            </a:r>
            <a:r>
              <a:rPr lang="en-US" i="1" dirty="0"/>
              <a:t>visualized</a:t>
            </a:r>
            <a:r>
              <a:rPr lang="en-US" dirty="0"/>
              <a:t> to help us perceive relationships and trends. In order to get deeper insight, one or multiple statistical </a:t>
            </a:r>
            <a:r>
              <a:rPr lang="en-US" i="1" dirty="0"/>
              <a:t>models</a:t>
            </a:r>
            <a:r>
              <a:rPr lang="en-US" dirty="0"/>
              <a:t> can be fitted against sample data. This will help in finding out if the patterns hold true when new data is applied to them. And lastly, the results are </a:t>
            </a:r>
            <a:r>
              <a:rPr lang="en-US" i="1" dirty="0"/>
              <a:t>communicated</a:t>
            </a:r>
            <a:r>
              <a:rPr lang="en-US" dirty="0"/>
              <a:t> publicly or privately to colleagues and stakeholders.</a:t>
            </a:r>
          </a:p>
          <a:p>
            <a:endParaRPr lang="en-US" dirty="0"/>
          </a:p>
        </p:txBody>
      </p:sp>
      <p:sp>
        <p:nvSpPr>
          <p:cNvPr id="4" name="Slide Number Placeholder 3"/>
          <p:cNvSpPr>
            <a:spLocks noGrp="1"/>
          </p:cNvSpPr>
          <p:nvPr>
            <p:ph type="sldNum" sz="quarter" idx="5"/>
          </p:nvPr>
        </p:nvSpPr>
        <p:spPr/>
        <p:txBody>
          <a:bodyPr/>
          <a:lstStyle/>
          <a:p>
            <a:fld id="{92A34633-E89F-447D-A071-0EE73DA244D4}" type="slidenum">
              <a:rPr lang="en-US" smtClean="0"/>
              <a:t>5</a:t>
            </a:fld>
            <a:endParaRPr lang="en-US"/>
          </a:p>
        </p:txBody>
      </p:sp>
    </p:spTree>
    <p:extLst>
      <p:ext uri="{BB962C8B-B14F-4D97-AF65-F5344CB8AC3E}">
        <p14:creationId xmlns:p14="http://schemas.microsoft.com/office/powerpoint/2010/main" val="592346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 understand how to do this, let’s first break down how computer programs build plots: It takes the raw data and performs some sort of transformation. The transformed data is then mapped to a set of coordinates. Finally, the mapped values are drawn in a plot.</a:t>
            </a:r>
            <a:endParaRPr lang="en-US" dirty="0"/>
          </a:p>
        </p:txBody>
      </p:sp>
      <p:sp>
        <p:nvSpPr>
          <p:cNvPr id="4" name="Slide Number Placeholder 3"/>
          <p:cNvSpPr>
            <a:spLocks noGrp="1"/>
          </p:cNvSpPr>
          <p:nvPr>
            <p:ph type="sldNum" sz="quarter" idx="5"/>
          </p:nvPr>
        </p:nvSpPr>
        <p:spPr/>
        <p:txBody>
          <a:bodyPr/>
          <a:lstStyle/>
          <a:p>
            <a:fld id="{92A34633-E89F-447D-A071-0EE73DA244D4}" type="slidenum">
              <a:rPr lang="en-US" smtClean="0"/>
              <a:t>12</a:t>
            </a:fld>
            <a:endParaRPr lang="en-US"/>
          </a:p>
        </p:txBody>
      </p:sp>
    </p:spTree>
    <p:extLst>
      <p:ext uri="{BB962C8B-B14F-4D97-AF65-F5344CB8AC3E}">
        <p14:creationId xmlns:p14="http://schemas.microsoft.com/office/powerpoint/2010/main" val="38717829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A34633-E89F-447D-A071-0EE73DA244D4}" type="slidenum">
              <a:rPr lang="en-US" smtClean="0"/>
              <a:t>13</a:t>
            </a:fld>
            <a:endParaRPr lang="en-US"/>
          </a:p>
        </p:txBody>
      </p:sp>
    </p:spTree>
    <p:extLst>
      <p:ext uri="{BB962C8B-B14F-4D97-AF65-F5344CB8AC3E}">
        <p14:creationId xmlns:p14="http://schemas.microsoft.com/office/powerpoint/2010/main" val="6388773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A34633-E89F-447D-A071-0EE73DA244D4}" type="slidenum">
              <a:rPr lang="en-US" smtClean="0"/>
              <a:t>21</a:t>
            </a:fld>
            <a:endParaRPr lang="en-US"/>
          </a:p>
        </p:txBody>
      </p:sp>
    </p:spTree>
    <p:extLst>
      <p:ext uri="{BB962C8B-B14F-4D97-AF65-F5344CB8AC3E}">
        <p14:creationId xmlns:p14="http://schemas.microsoft.com/office/powerpoint/2010/main" val="36651645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A34633-E89F-447D-A071-0EE73DA244D4}" type="slidenum">
              <a:rPr lang="en-US" smtClean="0"/>
              <a:t>22</a:t>
            </a:fld>
            <a:endParaRPr lang="en-US"/>
          </a:p>
        </p:txBody>
      </p:sp>
    </p:spTree>
    <p:extLst>
      <p:ext uri="{BB962C8B-B14F-4D97-AF65-F5344CB8AC3E}">
        <p14:creationId xmlns:p14="http://schemas.microsoft.com/office/powerpoint/2010/main" val="3072927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0AC68-BB4D-411E-881B-1A458C79A4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10D866-DF26-4A88-90FF-087904C581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60DDF3-DFBC-418E-9CF6-09AA73BC19B1}"/>
              </a:ext>
            </a:extLst>
          </p:cNvPr>
          <p:cNvSpPr>
            <a:spLocks noGrp="1"/>
          </p:cNvSpPr>
          <p:nvPr>
            <p:ph type="dt" sz="half" idx="10"/>
          </p:nvPr>
        </p:nvSpPr>
        <p:spPr/>
        <p:txBody>
          <a:bodyPr/>
          <a:lstStyle/>
          <a:p>
            <a:fld id="{BEE28A21-2FAB-4973-8EA1-9DE8B0FC0CEF}" type="datetimeFigureOut">
              <a:rPr lang="en-US" smtClean="0"/>
              <a:t>3/12/2020</a:t>
            </a:fld>
            <a:endParaRPr lang="en-US"/>
          </a:p>
        </p:txBody>
      </p:sp>
      <p:sp>
        <p:nvSpPr>
          <p:cNvPr id="5" name="Footer Placeholder 4">
            <a:extLst>
              <a:ext uri="{FF2B5EF4-FFF2-40B4-BE49-F238E27FC236}">
                <a16:creationId xmlns:a16="http://schemas.microsoft.com/office/drawing/2014/main" id="{3F366209-7636-4164-BC56-C0D99F09C0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D073A1-581E-4134-A06B-C6B6E13C16AD}"/>
              </a:ext>
            </a:extLst>
          </p:cNvPr>
          <p:cNvSpPr>
            <a:spLocks noGrp="1"/>
          </p:cNvSpPr>
          <p:nvPr>
            <p:ph type="sldNum" sz="quarter" idx="12"/>
          </p:nvPr>
        </p:nvSpPr>
        <p:spPr/>
        <p:txBody>
          <a:bodyPr/>
          <a:lstStyle/>
          <a:p>
            <a:fld id="{102C1613-B093-470E-B4B2-09D66C37AD3F}" type="slidenum">
              <a:rPr lang="en-US" smtClean="0"/>
              <a:t>‹#›</a:t>
            </a:fld>
            <a:endParaRPr lang="en-US"/>
          </a:p>
        </p:txBody>
      </p:sp>
    </p:spTree>
    <p:extLst>
      <p:ext uri="{BB962C8B-B14F-4D97-AF65-F5344CB8AC3E}">
        <p14:creationId xmlns:p14="http://schemas.microsoft.com/office/powerpoint/2010/main" val="1995642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8CBDC-98D1-4A81-99D9-6044016CF1F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4AE5011-16F6-4031-A894-1813EE72E4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1A9A25-6237-4B86-A218-15F53D4A6AD8}"/>
              </a:ext>
            </a:extLst>
          </p:cNvPr>
          <p:cNvSpPr>
            <a:spLocks noGrp="1"/>
          </p:cNvSpPr>
          <p:nvPr>
            <p:ph type="dt" sz="half" idx="10"/>
          </p:nvPr>
        </p:nvSpPr>
        <p:spPr/>
        <p:txBody>
          <a:bodyPr/>
          <a:lstStyle/>
          <a:p>
            <a:fld id="{BEE28A21-2FAB-4973-8EA1-9DE8B0FC0CEF}" type="datetimeFigureOut">
              <a:rPr lang="en-US" smtClean="0"/>
              <a:t>3/12/2020</a:t>
            </a:fld>
            <a:endParaRPr lang="en-US"/>
          </a:p>
        </p:txBody>
      </p:sp>
      <p:sp>
        <p:nvSpPr>
          <p:cNvPr id="5" name="Footer Placeholder 4">
            <a:extLst>
              <a:ext uri="{FF2B5EF4-FFF2-40B4-BE49-F238E27FC236}">
                <a16:creationId xmlns:a16="http://schemas.microsoft.com/office/drawing/2014/main" id="{333C72A8-14FC-4C02-8A4E-F84E169324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00AC33-5BBB-4D36-96BE-B640D8D85D35}"/>
              </a:ext>
            </a:extLst>
          </p:cNvPr>
          <p:cNvSpPr>
            <a:spLocks noGrp="1"/>
          </p:cNvSpPr>
          <p:nvPr>
            <p:ph type="sldNum" sz="quarter" idx="12"/>
          </p:nvPr>
        </p:nvSpPr>
        <p:spPr/>
        <p:txBody>
          <a:bodyPr/>
          <a:lstStyle/>
          <a:p>
            <a:fld id="{102C1613-B093-470E-B4B2-09D66C37AD3F}" type="slidenum">
              <a:rPr lang="en-US" smtClean="0"/>
              <a:t>‹#›</a:t>
            </a:fld>
            <a:endParaRPr lang="en-US"/>
          </a:p>
        </p:txBody>
      </p:sp>
    </p:spTree>
    <p:extLst>
      <p:ext uri="{BB962C8B-B14F-4D97-AF65-F5344CB8AC3E}">
        <p14:creationId xmlns:p14="http://schemas.microsoft.com/office/powerpoint/2010/main" val="3642234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997D4E-58B0-4BC6-8F38-797BD433FC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F9AD45-E153-4B48-ADA5-E1052B75F1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F69DE3-FE18-4DF9-837A-FD17BE719B7F}"/>
              </a:ext>
            </a:extLst>
          </p:cNvPr>
          <p:cNvSpPr>
            <a:spLocks noGrp="1"/>
          </p:cNvSpPr>
          <p:nvPr>
            <p:ph type="dt" sz="half" idx="10"/>
          </p:nvPr>
        </p:nvSpPr>
        <p:spPr/>
        <p:txBody>
          <a:bodyPr/>
          <a:lstStyle/>
          <a:p>
            <a:fld id="{BEE28A21-2FAB-4973-8EA1-9DE8B0FC0CEF}" type="datetimeFigureOut">
              <a:rPr lang="en-US" smtClean="0"/>
              <a:t>3/12/2020</a:t>
            </a:fld>
            <a:endParaRPr lang="en-US"/>
          </a:p>
        </p:txBody>
      </p:sp>
      <p:sp>
        <p:nvSpPr>
          <p:cNvPr id="5" name="Footer Placeholder 4">
            <a:extLst>
              <a:ext uri="{FF2B5EF4-FFF2-40B4-BE49-F238E27FC236}">
                <a16:creationId xmlns:a16="http://schemas.microsoft.com/office/drawing/2014/main" id="{90BA52F7-D1A6-4B18-A6AD-992B3DE3EF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240971-2195-4316-AA0B-D1777CF475C0}"/>
              </a:ext>
            </a:extLst>
          </p:cNvPr>
          <p:cNvSpPr>
            <a:spLocks noGrp="1"/>
          </p:cNvSpPr>
          <p:nvPr>
            <p:ph type="sldNum" sz="quarter" idx="12"/>
          </p:nvPr>
        </p:nvSpPr>
        <p:spPr/>
        <p:txBody>
          <a:bodyPr/>
          <a:lstStyle/>
          <a:p>
            <a:fld id="{102C1613-B093-470E-B4B2-09D66C37AD3F}" type="slidenum">
              <a:rPr lang="en-US" smtClean="0"/>
              <a:t>‹#›</a:t>
            </a:fld>
            <a:endParaRPr lang="en-US"/>
          </a:p>
        </p:txBody>
      </p:sp>
    </p:spTree>
    <p:extLst>
      <p:ext uri="{BB962C8B-B14F-4D97-AF65-F5344CB8AC3E}">
        <p14:creationId xmlns:p14="http://schemas.microsoft.com/office/powerpoint/2010/main" val="4294598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70514-2C05-4C16-BFC5-0513AF63F8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3F48E0-2A3C-4707-B88A-5E729CCCCA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1FE7D6-5D2C-4639-B022-D16BAB97BAD5}"/>
              </a:ext>
            </a:extLst>
          </p:cNvPr>
          <p:cNvSpPr>
            <a:spLocks noGrp="1"/>
          </p:cNvSpPr>
          <p:nvPr>
            <p:ph type="dt" sz="half" idx="10"/>
          </p:nvPr>
        </p:nvSpPr>
        <p:spPr/>
        <p:txBody>
          <a:bodyPr/>
          <a:lstStyle/>
          <a:p>
            <a:fld id="{BEE28A21-2FAB-4973-8EA1-9DE8B0FC0CEF}" type="datetimeFigureOut">
              <a:rPr lang="en-US" smtClean="0"/>
              <a:t>3/12/2020</a:t>
            </a:fld>
            <a:endParaRPr lang="en-US"/>
          </a:p>
        </p:txBody>
      </p:sp>
      <p:sp>
        <p:nvSpPr>
          <p:cNvPr id="5" name="Footer Placeholder 4">
            <a:extLst>
              <a:ext uri="{FF2B5EF4-FFF2-40B4-BE49-F238E27FC236}">
                <a16:creationId xmlns:a16="http://schemas.microsoft.com/office/drawing/2014/main" id="{7850B17D-9907-4C80-9EB0-E50418B083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CDEA21-89EA-427C-BBE4-BD0D103131C6}"/>
              </a:ext>
            </a:extLst>
          </p:cNvPr>
          <p:cNvSpPr>
            <a:spLocks noGrp="1"/>
          </p:cNvSpPr>
          <p:nvPr>
            <p:ph type="sldNum" sz="quarter" idx="12"/>
          </p:nvPr>
        </p:nvSpPr>
        <p:spPr/>
        <p:txBody>
          <a:bodyPr/>
          <a:lstStyle/>
          <a:p>
            <a:fld id="{102C1613-B093-470E-B4B2-09D66C37AD3F}" type="slidenum">
              <a:rPr lang="en-US" smtClean="0"/>
              <a:t>‹#›</a:t>
            </a:fld>
            <a:endParaRPr lang="en-US"/>
          </a:p>
        </p:txBody>
      </p:sp>
    </p:spTree>
    <p:extLst>
      <p:ext uri="{BB962C8B-B14F-4D97-AF65-F5344CB8AC3E}">
        <p14:creationId xmlns:p14="http://schemas.microsoft.com/office/powerpoint/2010/main" val="214959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AFEC6-2F50-4937-BED6-10A24CE614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82AB76-ACE2-4BDD-9CD0-34C89C1A27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96C96D-F6F8-434E-9A4C-CDDD2DE8D18C}"/>
              </a:ext>
            </a:extLst>
          </p:cNvPr>
          <p:cNvSpPr>
            <a:spLocks noGrp="1"/>
          </p:cNvSpPr>
          <p:nvPr>
            <p:ph type="dt" sz="half" idx="10"/>
          </p:nvPr>
        </p:nvSpPr>
        <p:spPr/>
        <p:txBody>
          <a:bodyPr/>
          <a:lstStyle/>
          <a:p>
            <a:fld id="{BEE28A21-2FAB-4973-8EA1-9DE8B0FC0CEF}" type="datetimeFigureOut">
              <a:rPr lang="en-US" smtClean="0"/>
              <a:t>3/12/2020</a:t>
            </a:fld>
            <a:endParaRPr lang="en-US"/>
          </a:p>
        </p:txBody>
      </p:sp>
      <p:sp>
        <p:nvSpPr>
          <p:cNvPr id="5" name="Footer Placeholder 4">
            <a:extLst>
              <a:ext uri="{FF2B5EF4-FFF2-40B4-BE49-F238E27FC236}">
                <a16:creationId xmlns:a16="http://schemas.microsoft.com/office/drawing/2014/main" id="{A24AED15-429F-4640-9BBD-6D004907E8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BBA8D9-D4FA-4BA0-9BAD-5BC801FF436D}"/>
              </a:ext>
            </a:extLst>
          </p:cNvPr>
          <p:cNvSpPr>
            <a:spLocks noGrp="1"/>
          </p:cNvSpPr>
          <p:nvPr>
            <p:ph type="sldNum" sz="quarter" idx="12"/>
          </p:nvPr>
        </p:nvSpPr>
        <p:spPr/>
        <p:txBody>
          <a:bodyPr/>
          <a:lstStyle/>
          <a:p>
            <a:fld id="{102C1613-B093-470E-B4B2-09D66C37AD3F}" type="slidenum">
              <a:rPr lang="en-US" smtClean="0"/>
              <a:t>‹#›</a:t>
            </a:fld>
            <a:endParaRPr lang="en-US"/>
          </a:p>
        </p:txBody>
      </p:sp>
    </p:spTree>
    <p:extLst>
      <p:ext uri="{BB962C8B-B14F-4D97-AF65-F5344CB8AC3E}">
        <p14:creationId xmlns:p14="http://schemas.microsoft.com/office/powerpoint/2010/main" val="2482555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9968F-ECD7-46E1-9460-DD09775434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8758F3-4C3D-4695-9C55-13274F5019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C9597C-8DE7-455D-92B4-FC81E8689A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BB02EB-7C15-444C-98B6-DF768D268815}"/>
              </a:ext>
            </a:extLst>
          </p:cNvPr>
          <p:cNvSpPr>
            <a:spLocks noGrp="1"/>
          </p:cNvSpPr>
          <p:nvPr>
            <p:ph type="dt" sz="half" idx="10"/>
          </p:nvPr>
        </p:nvSpPr>
        <p:spPr/>
        <p:txBody>
          <a:bodyPr/>
          <a:lstStyle/>
          <a:p>
            <a:fld id="{BEE28A21-2FAB-4973-8EA1-9DE8B0FC0CEF}" type="datetimeFigureOut">
              <a:rPr lang="en-US" smtClean="0"/>
              <a:t>3/12/2020</a:t>
            </a:fld>
            <a:endParaRPr lang="en-US"/>
          </a:p>
        </p:txBody>
      </p:sp>
      <p:sp>
        <p:nvSpPr>
          <p:cNvPr id="6" name="Footer Placeholder 5">
            <a:extLst>
              <a:ext uri="{FF2B5EF4-FFF2-40B4-BE49-F238E27FC236}">
                <a16:creationId xmlns:a16="http://schemas.microsoft.com/office/drawing/2014/main" id="{B41E38C0-AFC4-4971-A8BD-6A54BEEAA8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780F97-3838-48E0-A747-C8A0E8222FCE}"/>
              </a:ext>
            </a:extLst>
          </p:cNvPr>
          <p:cNvSpPr>
            <a:spLocks noGrp="1"/>
          </p:cNvSpPr>
          <p:nvPr>
            <p:ph type="sldNum" sz="quarter" idx="12"/>
          </p:nvPr>
        </p:nvSpPr>
        <p:spPr/>
        <p:txBody>
          <a:bodyPr/>
          <a:lstStyle/>
          <a:p>
            <a:fld id="{102C1613-B093-470E-B4B2-09D66C37AD3F}" type="slidenum">
              <a:rPr lang="en-US" smtClean="0"/>
              <a:t>‹#›</a:t>
            </a:fld>
            <a:endParaRPr lang="en-US"/>
          </a:p>
        </p:txBody>
      </p:sp>
    </p:spTree>
    <p:extLst>
      <p:ext uri="{BB962C8B-B14F-4D97-AF65-F5344CB8AC3E}">
        <p14:creationId xmlns:p14="http://schemas.microsoft.com/office/powerpoint/2010/main" val="773593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3ED8C-CBE8-423E-8752-F8D7ABE397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8A945A-733B-4397-9BED-FC680FDA22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4A9D4A-FE94-4DC0-BB98-2DAB60619D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012F62-8CD5-4551-8C32-42CCC0D062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03EE23-19B9-4C56-93F6-F07C6D4859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D63C40-7DD3-4203-88D3-B26E98888FC4}"/>
              </a:ext>
            </a:extLst>
          </p:cNvPr>
          <p:cNvSpPr>
            <a:spLocks noGrp="1"/>
          </p:cNvSpPr>
          <p:nvPr>
            <p:ph type="dt" sz="half" idx="10"/>
          </p:nvPr>
        </p:nvSpPr>
        <p:spPr/>
        <p:txBody>
          <a:bodyPr/>
          <a:lstStyle/>
          <a:p>
            <a:fld id="{BEE28A21-2FAB-4973-8EA1-9DE8B0FC0CEF}" type="datetimeFigureOut">
              <a:rPr lang="en-US" smtClean="0"/>
              <a:t>3/12/2020</a:t>
            </a:fld>
            <a:endParaRPr lang="en-US"/>
          </a:p>
        </p:txBody>
      </p:sp>
      <p:sp>
        <p:nvSpPr>
          <p:cNvPr id="8" name="Footer Placeholder 7">
            <a:extLst>
              <a:ext uri="{FF2B5EF4-FFF2-40B4-BE49-F238E27FC236}">
                <a16:creationId xmlns:a16="http://schemas.microsoft.com/office/drawing/2014/main" id="{60F2DE09-B25B-406A-9714-50F612DD30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501675C-CAD0-458F-940F-D6615B2C40A6}"/>
              </a:ext>
            </a:extLst>
          </p:cNvPr>
          <p:cNvSpPr>
            <a:spLocks noGrp="1"/>
          </p:cNvSpPr>
          <p:nvPr>
            <p:ph type="sldNum" sz="quarter" idx="12"/>
          </p:nvPr>
        </p:nvSpPr>
        <p:spPr/>
        <p:txBody>
          <a:bodyPr/>
          <a:lstStyle/>
          <a:p>
            <a:fld id="{102C1613-B093-470E-B4B2-09D66C37AD3F}" type="slidenum">
              <a:rPr lang="en-US" smtClean="0"/>
              <a:t>‹#›</a:t>
            </a:fld>
            <a:endParaRPr lang="en-US"/>
          </a:p>
        </p:txBody>
      </p:sp>
    </p:spTree>
    <p:extLst>
      <p:ext uri="{BB962C8B-B14F-4D97-AF65-F5344CB8AC3E}">
        <p14:creationId xmlns:p14="http://schemas.microsoft.com/office/powerpoint/2010/main" val="2747299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5B92C-39B6-4F53-973E-0A580BB0C6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1E0888-CE99-4FD7-B22C-ECFD0A78062A}"/>
              </a:ext>
            </a:extLst>
          </p:cNvPr>
          <p:cNvSpPr>
            <a:spLocks noGrp="1"/>
          </p:cNvSpPr>
          <p:nvPr>
            <p:ph type="dt" sz="half" idx="10"/>
          </p:nvPr>
        </p:nvSpPr>
        <p:spPr/>
        <p:txBody>
          <a:bodyPr/>
          <a:lstStyle/>
          <a:p>
            <a:fld id="{BEE28A21-2FAB-4973-8EA1-9DE8B0FC0CEF}" type="datetimeFigureOut">
              <a:rPr lang="en-US" smtClean="0"/>
              <a:t>3/12/2020</a:t>
            </a:fld>
            <a:endParaRPr lang="en-US"/>
          </a:p>
        </p:txBody>
      </p:sp>
      <p:sp>
        <p:nvSpPr>
          <p:cNvPr id="4" name="Footer Placeholder 3">
            <a:extLst>
              <a:ext uri="{FF2B5EF4-FFF2-40B4-BE49-F238E27FC236}">
                <a16:creationId xmlns:a16="http://schemas.microsoft.com/office/drawing/2014/main" id="{9AA8702A-69CD-44F3-B8D7-73C7DE810E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5418E7-BF72-49C2-AD1B-7AE55593ACE2}"/>
              </a:ext>
            </a:extLst>
          </p:cNvPr>
          <p:cNvSpPr>
            <a:spLocks noGrp="1"/>
          </p:cNvSpPr>
          <p:nvPr>
            <p:ph type="sldNum" sz="quarter" idx="12"/>
          </p:nvPr>
        </p:nvSpPr>
        <p:spPr/>
        <p:txBody>
          <a:bodyPr/>
          <a:lstStyle/>
          <a:p>
            <a:fld id="{102C1613-B093-470E-B4B2-09D66C37AD3F}" type="slidenum">
              <a:rPr lang="en-US" smtClean="0"/>
              <a:t>‹#›</a:t>
            </a:fld>
            <a:endParaRPr lang="en-US"/>
          </a:p>
        </p:txBody>
      </p:sp>
    </p:spTree>
    <p:extLst>
      <p:ext uri="{BB962C8B-B14F-4D97-AF65-F5344CB8AC3E}">
        <p14:creationId xmlns:p14="http://schemas.microsoft.com/office/powerpoint/2010/main" val="3509003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048753-B48F-4A4B-A650-0318FA78AD1B}"/>
              </a:ext>
            </a:extLst>
          </p:cNvPr>
          <p:cNvSpPr>
            <a:spLocks noGrp="1"/>
          </p:cNvSpPr>
          <p:nvPr>
            <p:ph type="dt" sz="half" idx="10"/>
          </p:nvPr>
        </p:nvSpPr>
        <p:spPr/>
        <p:txBody>
          <a:bodyPr/>
          <a:lstStyle/>
          <a:p>
            <a:fld id="{BEE28A21-2FAB-4973-8EA1-9DE8B0FC0CEF}" type="datetimeFigureOut">
              <a:rPr lang="en-US" smtClean="0"/>
              <a:t>3/12/2020</a:t>
            </a:fld>
            <a:endParaRPr lang="en-US"/>
          </a:p>
        </p:txBody>
      </p:sp>
      <p:sp>
        <p:nvSpPr>
          <p:cNvPr id="3" name="Footer Placeholder 2">
            <a:extLst>
              <a:ext uri="{FF2B5EF4-FFF2-40B4-BE49-F238E27FC236}">
                <a16:creationId xmlns:a16="http://schemas.microsoft.com/office/drawing/2014/main" id="{B62B9F4F-CC59-4934-969F-0646846BDB1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4F2492-E6F8-4A27-83E8-5A1051CD4CA9}"/>
              </a:ext>
            </a:extLst>
          </p:cNvPr>
          <p:cNvSpPr>
            <a:spLocks noGrp="1"/>
          </p:cNvSpPr>
          <p:nvPr>
            <p:ph type="sldNum" sz="quarter" idx="12"/>
          </p:nvPr>
        </p:nvSpPr>
        <p:spPr/>
        <p:txBody>
          <a:bodyPr/>
          <a:lstStyle/>
          <a:p>
            <a:fld id="{102C1613-B093-470E-B4B2-09D66C37AD3F}" type="slidenum">
              <a:rPr lang="en-US" smtClean="0"/>
              <a:t>‹#›</a:t>
            </a:fld>
            <a:endParaRPr lang="en-US"/>
          </a:p>
        </p:txBody>
      </p:sp>
    </p:spTree>
    <p:extLst>
      <p:ext uri="{BB962C8B-B14F-4D97-AF65-F5344CB8AC3E}">
        <p14:creationId xmlns:p14="http://schemas.microsoft.com/office/powerpoint/2010/main" val="534237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4FF9C-7A8E-4743-B2F6-67F69FB475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7A6D6D-25DF-4760-87B5-EAC3574E0E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1F276DB-4975-42D6-A080-D2B49D57E8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9022A9-95BE-474B-B547-FFC180F0E351}"/>
              </a:ext>
            </a:extLst>
          </p:cNvPr>
          <p:cNvSpPr>
            <a:spLocks noGrp="1"/>
          </p:cNvSpPr>
          <p:nvPr>
            <p:ph type="dt" sz="half" idx="10"/>
          </p:nvPr>
        </p:nvSpPr>
        <p:spPr/>
        <p:txBody>
          <a:bodyPr/>
          <a:lstStyle/>
          <a:p>
            <a:fld id="{BEE28A21-2FAB-4973-8EA1-9DE8B0FC0CEF}" type="datetimeFigureOut">
              <a:rPr lang="en-US" smtClean="0"/>
              <a:t>3/12/2020</a:t>
            </a:fld>
            <a:endParaRPr lang="en-US"/>
          </a:p>
        </p:txBody>
      </p:sp>
      <p:sp>
        <p:nvSpPr>
          <p:cNvPr id="6" name="Footer Placeholder 5">
            <a:extLst>
              <a:ext uri="{FF2B5EF4-FFF2-40B4-BE49-F238E27FC236}">
                <a16:creationId xmlns:a16="http://schemas.microsoft.com/office/drawing/2014/main" id="{BB6A2966-6684-42FF-8B3A-589F8340BC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EF4147-53DB-44CC-8144-E484B7882012}"/>
              </a:ext>
            </a:extLst>
          </p:cNvPr>
          <p:cNvSpPr>
            <a:spLocks noGrp="1"/>
          </p:cNvSpPr>
          <p:nvPr>
            <p:ph type="sldNum" sz="quarter" idx="12"/>
          </p:nvPr>
        </p:nvSpPr>
        <p:spPr/>
        <p:txBody>
          <a:bodyPr/>
          <a:lstStyle/>
          <a:p>
            <a:fld id="{102C1613-B093-470E-B4B2-09D66C37AD3F}" type="slidenum">
              <a:rPr lang="en-US" smtClean="0"/>
              <a:t>‹#›</a:t>
            </a:fld>
            <a:endParaRPr lang="en-US"/>
          </a:p>
        </p:txBody>
      </p:sp>
    </p:spTree>
    <p:extLst>
      <p:ext uri="{BB962C8B-B14F-4D97-AF65-F5344CB8AC3E}">
        <p14:creationId xmlns:p14="http://schemas.microsoft.com/office/powerpoint/2010/main" val="1181477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427D0-B20C-48D1-B132-66BF6993DB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AEB3EC-FC9F-4822-9D7C-DCA3C3493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06A9CA-CD56-443C-9C1A-5F4E0D7604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51EAC6-7A17-4626-A99B-7E4520E56F4C}"/>
              </a:ext>
            </a:extLst>
          </p:cNvPr>
          <p:cNvSpPr>
            <a:spLocks noGrp="1"/>
          </p:cNvSpPr>
          <p:nvPr>
            <p:ph type="dt" sz="half" idx="10"/>
          </p:nvPr>
        </p:nvSpPr>
        <p:spPr/>
        <p:txBody>
          <a:bodyPr/>
          <a:lstStyle/>
          <a:p>
            <a:fld id="{BEE28A21-2FAB-4973-8EA1-9DE8B0FC0CEF}" type="datetimeFigureOut">
              <a:rPr lang="en-US" smtClean="0"/>
              <a:t>3/12/2020</a:t>
            </a:fld>
            <a:endParaRPr lang="en-US"/>
          </a:p>
        </p:txBody>
      </p:sp>
      <p:sp>
        <p:nvSpPr>
          <p:cNvPr id="6" name="Footer Placeholder 5">
            <a:extLst>
              <a:ext uri="{FF2B5EF4-FFF2-40B4-BE49-F238E27FC236}">
                <a16:creationId xmlns:a16="http://schemas.microsoft.com/office/drawing/2014/main" id="{0B141DA8-4B12-461A-85E3-B44C36B0A6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A954C2-7259-440F-9269-9231F26E5FF6}"/>
              </a:ext>
            </a:extLst>
          </p:cNvPr>
          <p:cNvSpPr>
            <a:spLocks noGrp="1"/>
          </p:cNvSpPr>
          <p:nvPr>
            <p:ph type="sldNum" sz="quarter" idx="12"/>
          </p:nvPr>
        </p:nvSpPr>
        <p:spPr/>
        <p:txBody>
          <a:bodyPr/>
          <a:lstStyle/>
          <a:p>
            <a:fld id="{102C1613-B093-470E-B4B2-09D66C37AD3F}" type="slidenum">
              <a:rPr lang="en-US" smtClean="0"/>
              <a:t>‹#›</a:t>
            </a:fld>
            <a:endParaRPr lang="en-US"/>
          </a:p>
        </p:txBody>
      </p:sp>
    </p:spTree>
    <p:extLst>
      <p:ext uri="{BB962C8B-B14F-4D97-AF65-F5344CB8AC3E}">
        <p14:creationId xmlns:p14="http://schemas.microsoft.com/office/powerpoint/2010/main" val="1878106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3645E6-693F-449A-82DF-57F6230E6A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C9E7932-C2D6-4EF6-ABF7-39C0053D9A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5D12F3-011E-4875-BB47-2F4E1D4B95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E28A21-2FAB-4973-8EA1-9DE8B0FC0CEF}" type="datetimeFigureOut">
              <a:rPr lang="en-US" smtClean="0"/>
              <a:t>3/12/2020</a:t>
            </a:fld>
            <a:endParaRPr lang="en-US"/>
          </a:p>
        </p:txBody>
      </p:sp>
      <p:sp>
        <p:nvSpPr>
          <p:cNvPr id="5" name="Footer Placeholder 4">
            <a:extLst>
              <a:ext uri="{FF2B5EF4-FFF2-40B4-BE49-F238E27FC236}">
                <a16:creationId xmlns:a16="http://schemas.microsoft.com/office/drawing/2014/main" id="{3D09D05B-202F-44D4-BB43-8BC21EA24C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9F1EF46-B70B-49F2-9731-8483424463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2C1613-B093-470E-B4B2-09D66C37AD3F}" type="slidenum">
              <a:rPr lang="en-US" smtClean="0"/>
              <a:t>‹#›</a:t>
            </a:fld>
            <a:endParaRPr lang="en-US"/>
          </a:p>
        </p:txBody>
      </p:sp>
    </p:spTree>
    <p:extLst>
      <p:ext uri="{BB962C8B-B14F-4D97-AF65-F5344CB8AC3E}">
        <p14:creationId xmlns:p14="http://schemas.microsoft.com/office/powerpoint/2010/main" val="40331505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park.apache.or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CBE453-C8BC-4DE5-B124-206BC6BC40CE}"/>
              </a:ext>
            </a:extLst>
          </p:cNvPr>
          <p:cNvSpPr>
            <a:spLocks noGrp="1"/>
          </p:cNvSpPr>
          <p:nvPr>
            <p:ph type="ctrTitle"/>
          </p:nvPr>
        </p:nvSpPr>
        <p:spPr>
          <a:xfrm>
            <a:off x="1524000" y="1122362"/>
            <a:ext cx="9144000" cy="2840037"/>
          </a:xfrm>
        </p:spPr>
        <p:txBody>
          <a:bodyPr>
            <a:normAutofit/>
          </a:bodyPr>
          <a:lstStyle/>
          <a:p>
            <a:r>
              <a:rPr lang="en-US" sz="5800"/>
              <a:t>Big Data in R</a:t>
            </a:r>
          </a:p>
        </p:txBody>
      </p:sp>
      <p:sp>
        <p:nvSpPr>
          <p:cNvPr id="3" name="Subtitle 2">
            <a:extLst>
              <a:ext uri="{FF2B5EF4-FFF2-40B4-BE49-F238E27FC236}">
                <a16:creationId xmlns:a16="http://schemas.microsoft.com/office/drawing/2014/main" id="{6ECE5FCC-773B-4F9A-8277-3A79B6191543}"/>
              </a:ext>
            </a:extLst>
          </p:cNvPr>
          <p:cNvSpPr>
            <a:spLocks noGrp="1"/>
          </p:cNvSpPr>
          <p:nvPr>
            <p:ph type="subTitle" idx="1"/>
          </p:nvPr>
        </p:nvSpPr>
        <p:spPr>
          <a:xfrm>
            <a:off x="1524000" y="4256436"/>
            <a:ext cx="9144000" cy="1600818"/>
          </a:xfrm>
        </p:spPr>
        <p:txBody>
          <a:bodyPr>
            <a:normAutofit/>
          </a:bodyPr>
          <a:lstStyle/>
          <a:p>
            <a:endParaRPr lang="en-US" dirty="0"/>
          </a:p>
        </p:txBody>
      </p:sp>
      <p:cxnSp>
        <p:nvCxnSpPr>
          <p:cNvPr id="12" name="Straight Connector 11">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037844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4424AA2-3B73-43BF-9F47-11931ADC87A4}"/>
              </a:ext>
            </a:extLst>
          </p:cNvPr>
          <p:cNvSpPr>
            <a:spLocks noGrp="1"/>
          </p:cNvSpPr>
          <p:nvPr>
            <p:ph type="title"/>
          </p:nvPr>
        </p:nvSpPr>
        <p:spPr>
          <a:xfrm>
            <a:off x="655320" y="365125"/>
            <a:ext cx="9013052" cy="1623312"/>
          </a:xfrm>
        </p:spPr>
        <p:txBody>
          <a:bodyPr anchor="b">
            <a:normAutofit/>
          </a:bodyPr>
          <a:lstStyle/>
          <a:p>
            <a:r>
              <a:rPr lang="en-US" sz="4000"/>
              <a:t>Wrangle</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8F530A6-86EF-4244-83DF-C846CEAECC5C}"/>
              </a:ext>
            </a:extLst>
          </p:cNvPr>
          <p:cNvSpPr>
            <a:spLocks noGrp="1"/>
          </p:cNvSpPr>
          <p:nvPr>
            <p:ph idx="1"/>
          </p:nvPr>
        </p:nvSpPr>
        <p:spPr>
          <a:xfrm>
            <a:off x="655320" y="2644518"/>
            <a:ext cx="9013052" cy="3327251"/>
          </a:xfrm>
        </p:spPr>
        <p:txBody>
          <a:bodyPr>
            <a:normAutofit/>
          </a:bodyPr>
          <a:lstStyle/>
          <a:p>
            <a:r>
              <a:rPr lang="en-US" sz="2000"/>
              <a:t>Data wrangling uses transformations to understand the data, it is often referred to as the process of transforming data from one “raw” data form into another format with the intent of making it more appropriate for data analysis.</a:t>
            </a:r>
          </a:p>
          <a:p>
            <a:r>
              <a:rPr lang="en-US" sz="2000"/>
              <a:t>Malformed or missing values and columns with multiple attributes are common data problems you might need to fix, since they prevent you from understanding your dataset.</a:t>
            </a:r>
          </a:p>
          <a:p>
            <a:r>
              <a:rPr lang="en-US" sz="2000"/>
              <a:t>After the data is cleaned, you still need to understand the basics about its content. Other transformations, such as aggregations, can help with this task. </a:t>
            </a:r>
          </a:p>
        </p:txBody>
      </p:sp>
    </p:spTree>
    <p:extLst>
      <p:ext uri="{BB962C8B-B14F-4D97-AF65-F5344CB8AC3E}">
        <p14:creationId xmlns:p14="http://schemas.microsoft.com/office/powerpoint/2010/main" val="1658195462"/>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A4F209C-C20E-4FA7-B241-1EF4F8D19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E4564234-45B0-4ED8-A9E2-199C00173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A12D47-4E88-4108-A5CC-1D9A931B7640}"/>
              </a:ext>
            </a:extLst>
          </p:cNvPr>
          <p:cNvSpPr>
            <a:spLocks noGrp="1"/>
          </p:cNvSpPr>
          <p:nvPr>
            <p:ph type="title"/>
          </p:nvPr>
        </p:nvSpPr>
        <p:spPr>
          <a:xfrm>
            <a:off x="838200" y="365125"/>
            <a:ext cx="10515600" cy="1325563"/>
          </a:xfrm>
        </p:spPr>
        <p:txBody>
          <a:bodyPr>
            <a:normAutofit/>
          </a:bodyPr>
          <a:lstStyle/>
          <a:p>
            <a:r>
              <a:rPr lang="en-US" dirty="0">
                <a:solidFill>
                  <a:schemeClr val="bg1">
                    <a:lumMod val="95000"/>
                    <a:lumOff val="5000"/>
                  </a:schemeClr>
                </a:solidFill>
              </a:rPr>
              <a:t>Wrangle (cont.)</a:t>
            </a:r>
          </a:p>
        </p:txBody>
      </p:sp>
      <p:sp>
        <p:nvSpPr>
          <p:cNvPr id="3" name="Content Placeholder 2">
            <a:extLst>
              <a:ext uri="{FF2B5EF4-FFF2-40B4-BE49-F238E27FC236}">
                <a16:creationId xmlns:a16="http://schemas.microsoft.com/office/drawing/2014/main" id="{A60E10DA-F55D-4590-85C8-A86B9A52264A}"/>
              </a:ext>
            </a:extLst>
          </p:cNvPr>
          <p:cNvSpPr>
            <a:spLocks noGrp="1"/>
          </p:cNvSpPr>
          <p:nvPr>
            <p:ph idx="1"/>
          </p:nvPr>
        </p:nvSpPr>
        <p:spPr>
          <a:xfrm>
            <a:off x="838200" y="2015406"/>
            <a:ext cx="10515600" cy="4065986"/>
          </a:xfrm>
        </p:spPr>
        <p:txBody>
          <a:bodyPr anchor="ctr">
            <a:normAutofit/>
          </a:bodyPr>
          <a:lstStyle/>
          <a:p>
            <a:r>
              <a:rPr lang="en-US" sz="2000"/>
              <a:t>The main goal is to write the data transformations using R syntax as much as possible. </a:t>
            </a:r>
          </a:p>
          <a:p>
            <a:r>
              <a:rPr lang="en-US" sz="2000"/>
              <a:t>This saves us from the cognitive cost of having to switch between multiple computer technologies to accomplish a single task. </a:t>
            </a:r>
          </a:p>
          <a:p>
            <a:r>
              <a:rPr lang="en-US" sz="2000"/>
              <a:t>In this case, it is better to take advantage of “</a:t>
            </a:r>
            <a:r>
              <a:rPr lang="en-US" sz="2000" i="1"/>
              <a:t>dplyr”</a:t>
            </a:r>
            <a:r>
              <a:rPr lang="en-US" sz="2000"/>
              <a:t>, instead of writing Spark SQL statements for data exploration.</a:t>
            </a:r>
          </a:p>
          <a:p>
            <a:endParaRPr lang="en-US" sz="2000"/>
          </a:p>
        </p:txBody>
      </p:sp>
    </p:spTree>
    <p:extLst>
      <p:ext uri="{BB962C8B-B14F-4D97-AF65-F5344CB8AC3E}">
        <p14:creationId xmlns:p14="http://schemas.microsoft.com/office/powerpoint/2010/main" val="2756401115"/>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6A38DCB-9856-4E5D-A7B9-92854C7C4939}"/>
              </a:ext>
            </a:extLst>
          </p:cNvPr>
          <p:cNvSpPr>
            <a:spLocks noGrp="1"/>
          </p:cNvSpPr>
          <p:nvPr>
            <p:ph type="title"/>
          </p:nvPr>
        </p:nvSpPr>
        <p:spPr>
          <a:xfrm>
            <a:off x="655320" y="365125"/>
            <a:ext cx="9013052" cy="1623312"/>
          </a:xfrm>
        </p:spPr>
        <p:txBody>
          <a:bodyPr anchor="b">
            <a:normAutofit/>
          </a:bodyPr>
          <a:lstStyle/>
          <a:p>
            <a:r>
              <a:rPr lang="en-US" sz="4000"/>
              <a:t>Visualize</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30AB535-422C-4530-96D7-29E8B326AE09}"/>
              </a:ext>
            </a:extLst>
          </p:cNvPr>
          <p:cNvSpPr>
            <a:spLocks noGrp="1"/>
          </p:cNvSpPr>
          <p:nvPr>
            <p:ph idx="1"/>
          </p:nvPr>
        </p:nvSpPr>
        <p:spPr>
          <a:xfrm>
            <a:off x="655320" y="2644518"/>
            <a:ext cx="9013052" cy="3327251"/>
          </a:xfrm>
        </p:spPr>
        <p:txBody>
          <a:bodyPr>
            <a:normAutofit/>
          </a:bodyPr>
          <a:lstStyle/>
          <a:p>
            <a:r>
              <a:rPr lang="en-US" sz="2000"/>
              <a:t>Visualizations are a vital tool to help us find patterns in the data. It is easier for us to identify outliers in a data set of 1,000 observations when plotted in a graph, as opposed to reading them from a list.</a:t>
            </a:r>
          </a:p>
          <a:p>
            <a:r>
              <a:rPr lang="en-US" sz="2000"/>
              <a:t>R is great at data visualizations. Its capabilities for creating plots is extended by the many R packages that focus on this analysis step. </a:t>
            </a:r>
          </a:p>
          <a:p>
            <a:r>
              <a:rPr lang="en-US" sz="2000"/>
              <a:t>It is possible to create visualizations in R from data source from Spark. To understand how to do this, let’s first break down how computer programs build plots – see figure</a:t>
            </a:r>
          </a:p>
          <a:p>
            <a:r>
              <a:rPr lang="en-US" sz="2000"/>
              <a:t>Stages of an R plot||analysis-plot</a:t>
            </a:r>
          </a:p>
        </p:txBody>
      </p:sp>
      <p:pic>
        <p:nvPicPr>
          <p:cNvPr id="11" name="Picture 10">
            <a:extLst>
              <a:ext uri="{FF2B5EF4-FFF2-40B4-BE49-F238E27FC236}">
                <a16:creationId xmlns:a16="http://schemas.microsoft.com/office/drawing/2014/main" id="{BF0A0CE9-2F35-49A9-BE8C-D817ED71273E}"/>
              </a:ext>
            </a:extLst>
          </p:cNvPr>
          <p:cNvPicPr>
            <a:picLocks noChangeAspect="1"/>
          </p:cNvPicPr>
          <p:nvPr/>
        </p:nvPicPr>
        <p:blipFill>
          <a:blip r:embed="rId3"/>
          <a:stretch>
            <a:fillRect/>
          </a:stretch>
        </p:blipFill>
        <p:spPr>
          <a:xfrm>
            <a:off x="4416425" y="5578981"/>
            <a:ext cx="7343775" cy="962025"/>
          </a:xfrm>
          <a:prstGeom prst="rect">
            <a:avLst/>
          </a:prstGeom>
        </p:spPr>
      </p:pic>
    </p:spTree>
    <p:extLst>
      <p:ext uri="{BB962C8B-B14F-4D97-AF65-F5344CB8AC3E}">
        <p14:creationId xmlns:p14="http://schemas.microsoft.com/office/powerpoint/2010/main" val="2392386521"/>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A4F209C-C20E-4FA7-B241-1EF4F8D19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E4564234-45B0-4ED8-A9E2-199C00173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6A9C7B-7BF7-4FD0-99A4-252AA82BC72D}"/>
              </a:ext>
            </a:extLst>
          </p:cNvPr>
          <p:cNvSpPr>
            <a:spLocks noGrp="1"/>
          </p:cNvSpPr>
          <p:nvPr>
            <p:ph type="title"/>
          </p:nvPr>
        </p:nvSpPr>
        <p:spPr>
          <a:xfrm>
            <a:off x="838200" y="365125"/>
            <a:ext cx="10515600" cy="1325563"/>
          </a:xfrm>
        </p:spPr>
        <p:txBody>
          <a:bodyPr>
            <a:normAutofit/>
          </a:bodyPr>
          <a:lstStyle/>
          <a:p>
            <a:r>
              <a:rPr lang="en-US">
                <a:solidFill>
                  <a:schemeClr val="bg1">
                    <a:lumMod val="95000"/>
                    <a:lumOff val="5000"/>
                  </a:schemeClr>
                </a:solidFill>
              </a:rPr>
              <a:t>Visualize (cont.)</a:t>
            </a:r>
          </a:p>
        </p:txBody>
      </p:sp>
      <p:sp>
        <p:nvSpPr>
          <p:cNvPr id="3" name="Content Placeholder 2">
            <a:extLst>
              <a:ext uri="{FF2B5EF4-FFF2-40B4-BE49-F238E27FC236}">
                <a16:creationId xmlns:a16="http://schemas.microsoft.com/office/drawing/2014/main" id="{22E81DB1-836E-4001-9415-0B1FB8E446DF}"/>
              </a:ext>
            </a:extLst>
          </p:cNvPr>
          <p:cNvSpPr>
            <a:spLocks noGrp="1"/>
          </p:cNvSpPr>
          <p:nvPr>
            <p:ph idx="1"/>
          </p:nvPr>
        </p:nvSpPr>
        <p:spPr>
          <a:xfrm>
            <a:off x="838200" y="2015406"/>
            <a:ext cx="10515600" cy="2906550"/>
          </a:xfrm>
        </p:spPr>
        <p:txBody>
          <a:bodyPr anchor="ctr">
            <a:normAutofit/>
          </a:bodyPr>
          <a:lstStyle/>
          <a:p>
            <a:r>
              <a:rPr lang="en-US" sz="2000" dirty="0"/>
              <a:t>The approach for visualizing is the same as in wrangling, push the computation to Spark, and then collect the results in R for plotting. </a:t>
            </a:r>
          </a:p>
          <a:p>
            <a:r>
              <a:rPr lang="en-US" sz="2000" dirty="0"/>
              <a:t>The heavy lifting of preparing the data, such as in aggregating the data by groups or bins, can be done inside Spark, and then collect the much smaller data set into R. Inside R, the plot becomes a more basic operation.</a:t>
            </a:r>
          </a:p>
        </p:txBody>
      </p:sp>
      <p:pic>
        <p:nvPicPr>
          <p:cNvPr id="7" name="Picture 6">
            <a:extLst>
              <a:ext uri="{FF2B5EF4-FFF2-40B4-BE49-F238E27FC236}">
                <a16:creationId xmlns:a16="http://schemas.microsoft.com/office/drawing/2014/main" id="{4848BBDC-4A68-4F48-BF4A-DA59EDC4574A}"/>
              </a:ext>
            </a:extLst>
          </p:cNvPr>
          <p:cNvPicPr>
            <a:picLocks noChangeAspect="1"/>
          </p:cNvPicPr>
          <p:nvPr/>
        </p:nvPicPr>
        <p:blipFill>
          <a:blip r:embed="rId3"/>
          <a:stretch>
            <a:fillRect/>
          </a:stretch>
        </p:blipFill>
        <p:spPr>
          <a:xfrm>
            <a:off x="2033083" y="4498094"/>
            <a:ext cx="7553325" cy="2114550"/>
          </a:xfrm>
          <a:prstGeom prst="rect">
            <a:avLst/>
          </a:prstGeom>
        </p:spPr>
      </p:pic>
    </p:spTree>
    <p:extLst>
      <p:ext uri="{BB962C8B-B14F-4D97-AF65-F5344CB8AC3E}">
        <p14:creationId xmlns:p14="http://schemas.microsoft.com/office/powerpoint/2010/main" val="1412794984"/>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A2A9F10-A83D-4B17-8998-5E12E2AB6488}"/>
              </a:ext>
            </a:extLst>
          </p:cNvPr>
          <p:cNvSpPr>
            <a:spLocks noGrp="1"/>
          </p:cNvSpPr>
          <p:nvPr>
            <p:ph type="title"/>
          </p:nvPr>
        </p:nvSpPr>
        <p:spPr>
          <a:xfrm>
            <a:off x="655320" y="365125"/>
            <a:ext cx="9013052" cy="1623312"/>
          </a:xfrm>
        </p:spPr>
        <p:txBody>
          <a:bodyPr anchor="b">
            <a:normAutofit/>
          </a:bodyPr>
          <a:lstStyle/>
          <a:p>
            <a:r>
              <a:rPr lang="en-US" sz="4000"/>
              <a:t>Model</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2B0BA21-4B49-46B0-AD23-6428D98F22B9}"/>
              </a:ext>
            </a:extLst>
          </p:cNvPr>
          <p:cNvSpPr>
            <a:spLocks noGrp="1"/>
          </p:cNvSpPr>
          <p:nvPr>
            <p:ph idx="1"/>
          </p:nvPr>
        </p:nvSpPr>
        <p:spPr>
          <a:xfrm>
            <a:off x="655320" y="2644518"/>
            <a:ext cx="9013052" cy="3327251"/>
          </a:xfrm>
        </p:spPr>
        <p:txBody>
          <a:bodyPr>
            <a:normAutofit/>
          </a:bodyPr>
          <a:lstStyle/>
          <a:p>
            <a:r>
              <a:rPr lang="en-US" sz="2000"/>
              <a:t>An analysis project goes through as many transformations and models to find the answer.</a:t>
            </a:r>
          </a:p>
          <a:p>
            <a:r>
              <a:rPr lang="en-US" sz="2000"/>
              <a:t>That’s why the first data analysis diagram we introduced, illustrates a cycle between: visualizing, wrangling and modeling – we know you don’t end with modeling, not in R and neither when using Spark.</a:t>
            </a:r>
          </a:p>
          <a:p>
            <a:r>
              <a:rPr lang="en-US" sz="2000"/>
              <a:t>Therefore, the ideal data analysis language enables you to quickly adjust over each wrangle-visualize-model iteration. Fortunately, this is the case when using Spark and R.</a:t>
            </a:r>
          </a:p>
        </p:txBody>
      </p:sp>
    </p:spTree>
    <p:extLst>
      <p:ext uri="{BB962C8B-B14F-4D97-AF65-F5344CB8AC3E}">
        <p14:creationId xmlns:p14="http://schemas.microsoft.com/office/powerpoint/2010/main" val="3642850827"/>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62F6D9F-70D7-4CA6-85F6-0217EA1B843D}"/>
              </a:ext>
            </a:extLst>
          </p:cNvPr>
          <p:cNvSpPr>
            <a:spLocks noGrp="1"/>
          </p:cNvSpPr>
          <p:nvPr>
            <p:ph type="title"/>
          </p:nvPr>
        </p:nvSpPr>
        <p:spPr>
          <a:xfrm>
            <a:off x="655320" y="365125"/>
            <a:ext cx="9013052" cy="1623312"/>
          </a:xfrm>
        </p:spPr>
        <p:txBody>
          <a:bodyPr anchor="b">
            <a:normAutofit/>
          </a:bodyPr>
          <a:lstStyle/>
          <a:p>
            <a:r>
              <a:rPr lang="en-US" sz="4000"/>
              <a:t>Communicate</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99F32AE-A8A1-46DB-8DB7-82F70C0DA250}"/>
              </a:ext>
            </a:extLst>
          </p:cNvPr>
          <p:cNvSpPr>
            <a:spLocks noGrp="1"/>
          </p:cNvSpPr>
          <p:nvPr>
            <p:ph idx="1"/>
          </p:nvPr>
        </p:nvSpPr>
        <p:spPr>
          <a:xfrm>
            <a:off x="655320" y="2644518"/>
            <a:ext cx="9013052" cy="3327251"/>
          </a:xfrm>
        </p:spPr>
        <p:txBody>
          <a:bodyPr>
            <a:normAutofit/>
          </a:bodyPr>
          <a:lstStyle/>
          <a:p>
            <a:r>
              <a:rPr lang="en-US" sz="2000"/>
              <a:t>It is important to clearly communicate the analysis results – as important as the analysis work itself! The public, colleagues or stakeholders need to understand what you found out and how.</a:t>
            </a:r>
          </a:p>
          <a:p>
            <a:r>
              <a:rPr lang="en-US" sz="2000"/>
              <a:t>To communicate effectively we need to use artifacts, such as reports and presentations; these are common output formats that we can create in R, using R Markdown.</a:t>
            </a:r>
          </a:p>
        </p:txBody>
      </p:sp>
    </p:spTree>
    <p:extLst>
      <p:ext uri="{BB962C8B-B14F-4D97-AF65-F5344CB8AC3E}">
        <p14:creationId xmlns:p14="http://schemas.microsoft.com/office/powerpoint/2010/main" val="2737220659"/>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4C37694-0499-44B4-AB97-67B8A45BF1D7}"/>
              </a:ext>
            </a:extLst>
          </p:cNvPr>
          <p:cNvSpPr>
            <a:spLocks noGrp="1"/>
          </p:cNvSpPr>
          <p:nvPr>
            <p:ph type="title"/>
          </p:nvPr>
        </p:nvSpPr>
        <p:spPr>
          <a:xfrm>
            <a:off x="863029" y="1012004"/>
            <a:ext cx="3416158" cy="4795408"/>
          </a:xfrm>
        </p:spPr>
        <p:txBody>
          <a:bodyPr>
            <a:normAutofit/>
          </a:bodyPr>
          <a:lstStyle/>
          <a:p>
            <a:r>
              <a:rPr lang="en-US">
                <a:solidFill>
                  <a:srgbClr val="FFFFFF"/>
                </a:solidFill>
              </a:rPr>
              <a:t>R code Example</a:t>
            </a:r>
          </a:p>
        </p:txBody>
      </p:sp>
      <p:graphicFrame>
        <p:nvGraphicFramePr>
          <p:cNvPr id="5" name="Content Placeholder 2">
            <a:extLst>
              <a:ext uri="{FF2B5EF4-FFF2-40B4-BE49-F238E27FC236}">
                <a16:creationId xmlns:a16="http://schemas.microsoft.com/office/drawing/2014/main" id="{CA06F614-E44D-4440-B7B4-AA40E8DBE6FB}"/>
              </a:ext>
            </a:extLst>
          </p:cNvPr>
          <p:cNvGraphicFramePr>
            <a:graphicFrameLocks noGrp="1"/>
          </p:cNvGraphicFramePr>
          <p:nvPr>
            <p:ph idx="1"/>
            <p:extLst>
              <p:ext uri="{D42A27DB-BD31-4B8C-83A1-F6EECF244321}">
                <p14:modId xmlns:p14="http://schemas.microsoft.com/office/powerpoint/2010/main" val="2204978109"/>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4590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47BA51-D961-44D8-9936-6D9E429C29CF}"/>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dirty="0">
                <a:solidFill>
                  <a:schemeClr val="bg1"/>
                </a:solidFill>
              </a:rPr>
              <a:t>Loading Libraries</a:t>
            </a:r>
          </a:p>
        </p:txBody>
      </p:sp>
      <p:sp>
        <p:nvSpPr>
          <p:cNvPr id="3" name="Content Placeholder 2">
            <a:extLst>
              <a:ext uri="{FF2B5EF4-FFF2-40B4-BE49-F238E27FC236}">
                <a16:creationId xmlns:a16="http://schemas.microsoft.com/office/drawing/2014/main" id="{0440F99F-07EA-45FA-980C-A8D85FB876E1}"/>
              </a:ext>
            </a:extLst>
          </p:cNvPr>
          <p:cNvSpPr>
            <a:spLocks noGrp="1"/>
          </p:cNvSpPr>
          <p:nvPr>
            <p:ph idx="1"/>
          </p:nvPr>
        </p:nvSpPr>
        <p:spPr>
          <a:xfrm>
            <a:off x="643468" y="2638044"/>
            <a:ext cx="3363974" cy="3415622"/>
          </a:xfrm>
        </p:spPr>
        <p:txBody>
          <a:bodyPr>
            <a:normAutofit/>
          </a:bodyPr>
          <a:lstStyle/>
          <a:p>
            <a:r>
              <a:rPr lang="en-US" sz="2000" dirty="0" err="1">
                <a:solidFill>
                  <a:schemeClr val="bg1"/>
                </a:solidFill>
              </a:rPr>
              <a:t>spark_connect</a:t>
            </a:r>
            <a:r>
              <a:rPr lang="en-US" sz="2000" dirty="0">
                <a:solidFill>
                  <a:schemeClr val="bg1"/>
                </a:solidFill>
              </a:rPr>
              <a:t>: Function to connect R with Spark</a:t>
            </a:r>
          </a:p>
        </p:txBody>
      </p:sp>
      <p:pic>
        <p:nvPicPr>
          <p:cNvPr id="5" name="Content Placeholder 3">
            <a:extLst>
              <a:ext uri="{FF2B5EF4-FFF2-40B4-BE49-F238E27FC236}">
                <a16:creationId xmlns:a16="http://schemas.microsoft.com/office/drawing/2014/main" id="{C284540B-DB91-49D6-BD2F-647554053419}"/>
              </a:ext>
            </a:extLst>
          </p:cNvPr>
          <p:cNvPicPr>
            <a:picLocks noChangeAspect="1"/>
          </p:cNvPicPr>
          <p:nvPr/>
        </p:nvPicPr>
        <p:blipFill>
          <a:blip r:embed="rId2"/>
          <a:stretch>
            <a:fillRect/>
          </a:stretch>
        </p:blipFill>
        <p:spPr>
          <a:xfrm>
            <a:off x="5297763" y="1621792"/>
            <a:ext cx="6250769" cy="3453549"/>
          </a:xfrm>
          <a:prstGeom prst="rect">
            <a:avLst/>
          </a:prstGeom>
        </p:spPr>
      </p:pic>
    </p:spTree>
    <p:extLst>
      <p:ext uri="{BB962C8B-B14F-4D97-AF65-F5344CB8AC3E}">
        <p14:creationId xmlns:p14="http://schemas.microsoft.com/office/powerpoint/2010/main" val="961751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A5DAB6A-CD6D-4A62-9436-830C76073067}"/>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dirty="0">
                <a:solidFill>
                  <a:srgbClr val="FFFFFF"/>
                </a:solidFill>
                <a:latin typeface="+mj-lt"/>
                <a:ea typeface="+mj-ea"/>
                <a:cs typeface="+mj-cs"/>
              </a:rPr>
              <a:t>Load data into Spark</a:t>
            </a:r>
          </a:p>
        </p:txBody>
      </p:sp>
      <p:cxnSp>
        <p:nvCxnSpPr>
          <p:cNvPr id="20" name="Straight Connector 19">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3D024B0-0FED-4E26-8350-112C649E8724}"/>
              </a:ext>
            </a:extLst>
          </p:cNvPr>
          <p:cNvSpPr>
            <a:spLocks noGrp="1"/>
          </p:cNvSpPr>
          <p:nvPr>
            <p:ph idx="1"/>
          </p:nvPr>
        </p:nvSpPr>
        <p:spPr>
          <a:xfrm>
            <a:off x="838200" y="2539999"/>
            <a:ext cx="10515600" cy="3636963"/>
          </a:xfrm>
        </p:spPr>
        <p:txBody>
          <a:bodyPr/>
          <a:lstStyle/>
          <a:p>
            <a:r>
              <a:rPr lang="en-US" dirty="0" err="1"/>
              <a:t>sdf_copy_to</a:t>
            </a:r>
            <a:r>
              <a:rPr lang="en-US" dirty="0"/>
              <a:t>: Function to copy data into Spark from R</a:t>
            </a:r>
          </a:p>
        </p:txBody>
      </p:sp>
      <p:pic>
        <p:nvPicPr>
          <p:cNvPr id="11" name="Content Placeholder 3">
            <a:extLst>
              <a:ext uri="{FF2B5EF4-FFF2-40B4-BE49-F238E27FC236}">
                <a16:creationId xmlns:a16="http://schemas.microsoft.com/office/drawing/2014/main" id="{0F578C9D-92B7-476E-B0D8-0C57220EB76A}"/>
              </a:ext>
            </a:extLst>
          </p:cNvPr>
          <p:cNvPicPr>
            <a:picLocks noChangeAspect="1"/>
          </p:cNvPicPr>
          <p:nvPr/>
        </p:nvPicPr>
        <p:blipFill>
          <a:blip r:embed="rId2"/>
          <a:stretch>
            <a:fillRect/>
          </a:stretch>
        </p:blipFill>
        <p:spPr>
          <a:xfrm>
            <a:off x="320040" y="3574613"/>
            <a:ext cx="11496821" cy="1868232"/>
          </a:xfrm>
          <a:prstGeom prst="rect">
            <a:avLst/>
          </a:prstGeom>
        </p:spPr>
      </p:pic>
    </p:spTree>
    <p:extLst>
      <p:ext uri="{BB962C8B-B14F-4D97-AF65-F5344CB8AC3E}">
        <p14:creationId xmlns:p14="http://schemas.microsoft.com/office/powerpoint/2010/main" val="16630716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465D5-090B-452B-95CA-96BEF6D9B508}"/>
              </a:ext>
            </a:extLst>
          </p:cNvPr>
          <p:cNvSpPr>
            <a:spLocks noGrp="1"/>
          </p:cNvSpPr>
          <p:nvPr>
            <p:ph type="title"/>
          </p:nvPr>
        </p:nvSpPr>
        <p:spPr/>
        <p:txBody>
          <a:bodyPr/>
          <a:lstStyle/>
          <a:p>
            <a:r>
              <a:rPr lang="en-US" dirty="0"/>
              <a:t>To view the data in Spark</a:t>
            </a:r>
          </a:p>
        </p:txBody>
      </p:sp>
      <p:sp>
        <p:nvSpPr>
          <p:cNvPr id="3" name="Content Placeholder 2">
            <a:extLst>
              <a:ext uri="{FF2B5EF4-FFF2-40B4-BE49-F238E27FC236}">
                <a16:creationId xmlns:a16="http://schemas.microsoft.com/office/drawing/2014/main" id="{4C6D6698-B289-4166-9DAC-FEFE4D953581}"/>
              </a:ext>
            </a:extLst>
          </p:cNvPr>
          <p:cNvSpPr>
            <a:spLocks noGrp="1"/>
          </p:cNvSpPr>
          <p:nvPr>
            <p:ph idx="1"/>
          </p:nvPr>
        </p:nvSpPr>
        <p:spPr/>
        <p:txBody>
          <a:bodyPr/>
          <a:lstStyle/>
          <a:p>
            <a:r>
              <a:rPr lang="en-US" dirty="0"/>
              <a:t>Glimpse: Function to view the data. It is like str() </a:t>
            </a:r>
          </a:p>
        </p:txBody>
      </p:sp>
      <p:pic>
        <p:nvPicPr>
          <p:cNvPr id="5" name="Content Placeholder 3">
            <a:extLst>
              <a:ext uri="{FF2B5EF4-FFF2-40B4-BE49-F238E27FC236}">
                <a16:creationId xmlns:a16="http://schemas.microsoft.com/office/drawing/2014/main" id="{264042EA-3032-4257-AE2E-F5ECDC3DB197}"/>
              </a:ext>
            </a:extLst>
          </p:cNvPr>
          <p:cNvPicPr>
            <a:picLocks noChangeAspect="1"/>
          </p:cNvPicPr>
          <p:nvPr/>
        </p:nvPicPr>
        <p:blipFill>
          <a:blip r:embed="rId2"/>
          <a:stretch>
            <a:fillRect/>
          </a:stretch>
        </p:blipFill>
        <p:spPr>
          <a:xfrm>
            <a:off x="1047750" y="3172619"/>
            <a:ext cx="10096500" cy="1657350"/>
          </a:xfrm>
          <a:prstGeom prst="rect">
            <a:avLst/>
          </a:prstGeom>
        </p:spPr>
      </p:pic>
    </p:spTree>
    <p:extLst>
      <p:ext uri="{BB962C8B-B14F-4D97-AF65-F5344CB8AC3E}">
        <p14:creationId xmlns:p14="http://schemas.microsoft.com/office/powerpoint/2010/main" val="3414330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7AC6790-E668-4028-848C-C46BEED68749}"/>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Data Storage</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E3C48F52-B513-45F6-9A9E-F25444CC49F5}"/>
              </a:ext>
            </a:extLst>
          </p:cNvPr>
          <p:cNvPicPr>
            <a:picLocks noGrp="1" noChangeAspect="1"/>
          </p:cNvPicPr>
          <p:nvPr>
            <p:ph idx="1"/>
          </p:nvPr>
        </p:nvPicPr>
        <p:blipFill>
          <a:blip r:embed="rId3"/>
          <a:stretch>
            <a:fillRect/>
          </a:stretch>
        </p:blipFill>
        <p:spPr>
          <a:xfrm>
            <a:off x="1925822" y="2509911"/>
            <a:ext cx="8285256" cy="3997637"/>
          </a:xfrm>
          <a:prstGeom prst="rect">
            <a:avLst/>
          </a:prstGeom>
        </p:spPr>
      </p:pic>
    </p:spTree>
    <p:extLst>
      <p:ext uri="{BB962C8B-B14F-4D97-AF65-F5344CB8AC3E}">
        <p14:creationId xmlns:p14="http://schemas.microsoft.com/office/powerpoint/2010/main" val="42580327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8326C9-9583-4BD0-8F76-74ABF264481F}"/>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dirty="0">
                <a:solidFill>
                  <a:srgbClr val="FFFFFF"/>
                </a:solidFill>
                <a:latin typeface="+mj-lt"/>
                <a:ea typeface="+mj-ea"/>
                <a:cs typeface="+mj-cs"/>
              </a:rPr>
              <a:t>Exploratory Analysis</a:t>
            </a:r>
          </a:p>
        </p:txBody>
      </p:sp>
      <p:sp>
        <p:nvSpPr>
          <p:cNvPr id="5" name="Content Placeholder 4">
            <a:extLst>
              <a:ext uri="{FF2B5EF4-FFF2-40B4-BE49-F238E27FC236}">
                <a16:creationId xmlns:a16="http://schemas.microsoft.com/office/drawing/2014/main" id="{BDE2058D-FE3A-4C39-A59D-4785FB981FF3}"/>
              </a:ext>
            </a:extLst>
          </p:cNvPr>
          <p:cNvSpPr>
            <a:spLocks noGrp="1"/>
          </p:cNvSpPr>
          <p:nvPr>
            <p:ph idx="1"/>
          </p:nvPr>
        </p:nvSpPr>
        <p:spPr>
          <a:xfrm>
            <a:off x="674237" y="4170501"/>
            <a:ext cx="3657600" cy="1525597"/>
          </a:xfrm>
        </p:spPr>
        <p:txBody>
          <a:bodyPr vert="horz" lIns="91440" tIns="45720" rIns="91440" bIns="45720" rtlCol="0">
            <a:normAutofit/>
          </a:bodyPr>
          <a:lstStyle/>
          <a:p>
            <a:pPr marL="0" indent="0" algn="ctr">
              <a:buNone/>
            </a:pPr>
            <a:r>
              <a:rPr lang="en-US" sz="2000" kern="1200">
                <a:solidFill>
                  <a:srgbClr val="FFFFFF"/>
                </a:solidFill>
                <a:latin typeface="+mn-lt"/>
                <a:ea typeface="+mn-ea"/>
                <a:cs typeface="+mn-cs"/>
              </a:rPr>
              <a:t>dbplot: Function used to make Spark compute the parameters for plotting and output like ggplot</a:t>
            </a:r>
          </a:p>
        </p:txBody>
      </p:sp>
      <p:cxnSp>
        <p:nvCxnSpPr>
          <p:cNvPr id="29" name="Straight Connector 28">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1" name="Content Placeholder 3">
            <a:extLst>
              <a:ext uri="{FF2B5EF4-FFF2-40B4-BE49-F238E27FC236}">
                <a16:creationId xmlns:a16="http://schemas.microsoft.com/office/drawing/2014/main" id="{9ABBDBE4-7911-418F-9964-D3B19DC3B2DD}"/>
              </a:ext>
            </a:extLst>
          </p:cNvPr>
          <p:cNvPicPr>
            <a:picLocks noChangeAspect="1"/>
          </p:cNvPicPr>
          <p:nvPr/>
        </p:nvPicPr>
        <p:blipFill>
          <a:blip r:embed="rId2"/>
          <a:stretch>
            <a:fillRect/>
          </a:stretch>
        </p:blipFill>
        <p:spPr>
          <a:xfrm>
            <a:off x="5153822" y="1794585"/>
            <a:ext cx="6553545" cy="3276772"/>
          </a:xfrm>
          <a:prstGeom prst="rect">
            <a:avLst/>
          </a:prstGeom>
        </p:spPr>
      </p:pic>
    </p:spTree>
    <p:extLst>
      <p:ext uri="{BB962C8B-B14F-4D97-AF65-F5344CB8AC3E}">
        <p14:creationId xmlns:p14="http://schemas.microsoft.com/office/powerpoint/2010/main" val="16483661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1FE26E-A8C0-4552-92A0-0F9803D3B6CD}"/>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kern="1200" dirty="0">
                <a:solidFill>
                  <a:srgbClr val="FFFFFF"/>
                </a:solidFill>
                <a:latin typeface="+mj-lt"/>
                <a:ea typeface="+mj-ea"/>
                <a:cs typeface="+mj-cs"/>
              </a:rPr>
              <a:t>Exploratory Analysis(cont.)</a:t>
            </a:r>
          </a:p>
        </p:txBody>
      </p:sp>
      <p:cxnSp>
        <p:nvCxnSpPr>
          <p:cNvPr id="12" name="Straight Connector 11">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Content Placeholder 3">
            <a:extLst>
              <a:ext uri="{FF2B5EF4-FFF2-40B4-BE49-F238E27FC236}">
                <a16:creationId xmlns:a16="http://schemas.microsoft.com/office/drawing/2014/main" id="{61FD6CFC-CE80-4B88-8DF1-A890653B8AE6}"/>
              </a:ext>
            </a:extLst>
          </p:cNvPr>
          <p:cNvPicPr>
            <a:picLocks noGrp="1" noChangeAspect="1"/>
          </p:cNvPicPr>
          <p:nvPr>
            <p:ph idx="1"/>
          </p:nvPr>
        </p:nvPicPr>
        <p:blipFill>
          <a:blip r:embed="rId3"/>
          <a:stretch>
            <a:fillRect/>
          </a:stretch>
        </p:blipFill>
        <p:spPr>
          <a:xfrm>
            <a:off x="5153822" y="1794585"/>
            <a:ext cx="6553545" cy="3276772"/>
          </a:xfrm>
          <a:prstGeom prst="rect">
            <a:avLst/>
          </a:prstGeom>
        </p:spPr>
      </p:pic>
    </p:spTree>
    <p:extLst>
      <p:ext uri="{BB962C8B-B14F-4D97-AF65-F5344CB8AC3E}">
        <p14:creationId xmlns:p14="http://schemas.microsoft.com/office/powerpoint/2010/main" val="23577962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97E344-C9DC-4C5A-AA10-AC37E2C700FF}"/>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ormAutofit/>
          </a:bodyPr>
          <a:lstStyle/>
          <a:p>
            <a:pPr algn="ctr"/>
            <a:r>
              <a:rPr lang="en-US" sz="2800" kern="1200">
                <a:solidFill>
                  <a:schemeClr val="bg1"/>
                </a:solidFill>
                <a:latin typeface="+mj-lt"/>
                <a:ea typeface="+mj-ea"/>
                <a:cs typeface="+mj-cs"/>
              </a:rPr>
              <a:t>Partition the Dataset</a:t>
            </a:r>
            <a:endParaRPr lang="en-US" sz="2800" kern="1200" dirty="0">
              <a:solidFill>
                <a:schemeClr val="bg1"/>
              </a:solidFill>
              <a:latin typeface="+mj-lt"/>
              <a:ea typeface="+mj-ea"/>
              <a:cs typeface="+mj-cs"/>
            </a:endParaRPr>
          </a:p>
        </p:txBody>
      </p:sp>
      <p:sp>
        <p:nvSpPr>
          <p:cNvPr id="5" name="Content Placeholder 4">
            <a:extLst>
              <a:ext uri="{FF2B5EF4-FFF2-40B4-BE49-F238E27FC236}">
                <a16:creationId xmlns:a16="http://schemas.microsoft.com/office/drawing/2014/main" id="{9E834D88-D632-4DB4-A270-2B2873E6F690}"/>
              </a:ext>
            </a:extLst>
          </p:cNvPr>
          <p:cNvSpPr>
            <a:spLocks noGrp="1"/>
          </p:cNvSpPr>
          <p:nvPr>
            <p:ph idx="1"/>
          </p:nvPr>
        </p:nvSpPr>
        <p:spPr>
          <a:xfrm>
            <a:off x="643468" y="2638044"/>
            <a:ext cx="3363974" cy="3415622"/>
          </a:xfrm>
        </p:spPr>
        <p:txBody>
          <a:bodyPr>
            <a:normAutofit/>
          </a:bodyPr>
          <a:lstStyle/>
          <a:p>
            <a:r>
              <a:rPr lang="en-US" sz="2000" dirty="0">
                <a:solidFill>
                  <a:schemeClr val="bg1"/>
                </a:solidFill>
              </a:rPr>
              <a:t>Train – 70%</a:t>
            </a:r>
          </a:p>
          <a:p>
            <a:r>
              <a:rPr lang="en-US" sz="2000" dirty="0">
                <a:solidFill>
                  <a:schemeClr val="bg1"/>
                </a:solidFill>
              </a:rPr>
              <a:t>Test – 30%</a:t>
            </a:r>
          </a:p>
          <a:p>
            <a:r>
              <a:rPr lang="en-US" sz="2000" dirty="0" err="1">
                <a:solidFill>
                  <a:srgbClr val="FFFFFF"/>
                </a:solidFill>
              </a:rPr>
              <a:t>sdf_random_split</a:t>
            </a:r>
            <a:r>
              <a:rPr lang="en-US" sz="2000" dirty="0">
                <a:solidFill>
                  <a:srgbClr val="FFFFFF"/>
                </a:solidFill>
              </a:rPr>
              <a:t> </a:t>
            </a:r>
            <a:r>
              <a:rPr lang="en-US" sz="2000" dirty="0">
                <a:solidFill>
                  <a:schemeClr val="bg1"/>
                </a:solidFill>
              </a:rPr>
              <a:t>: Spark function to partition data</a:t>
            </a:r>
            <a:endParaRPr lang="en-US" sz="2000" dirty="0"/>
          </a:p>
          <a:p>
            <a:endParaRPr lang="en-US" sz="2000" dirty="0">
              <a:solidFill>
                <a:schemeClr val="bg1"/>
              </a:solidFill>
            </a:endParaRPr>
          </a:p>
        </p:txBody>
      </p:sp>
      <p:pic>
        <p:nvPicPr>
          <p:cNvPr id="13" name="Content Placeholder 3">
            <a:extLst>
              <a:ext uri="{FF2B5EF4-FFF2-40B4-BE49-F238E27FC236}">
                <a16:creationId xmlns:a16="http://schemas.microsoft.com/office/drawing/2014/main" id="{A6B63E27-C4E9-485A-8723-5F4823BBCF13}"/>
              </a:ext>
            </a:extLst>
          </p:cNvPr>
          <p:cNvPicPr>
            <a:picLocks noChangeAspect="1"/>
          </p:cNvPicPr>
          <p:nvPr/>
        </p:nvPicPr>
        <p:blipFill>
          <a:blip r:embed="rId3"/>
          <a:stretch>
            <a:fillRect/>
          </a:stretch>
        </p:blipFill>
        <p:spPr>
          <a:xfrm>
            <a:off x="4791772" y="1802049"/>
            <a:ext cx="7242183" cy="3639195"/>
          </a:xfrm>
          <a:prstGeom prst="rect">
            <a:avLst/>
          </a:prstGeom>
        </p:spPr>
      </p:pic>
    </p:spTree>
    <p:extLst>
      <p:ext uri="{BB962C8B-B14F-4D97-AF65-F5344CB8AC3E}">
        <p14:creationId xmlns:p14="http://schemas.microsoft.com/office/powerpoint/2010/main" val="29067790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F98455-8462-4C87-A358-48BCCC11E703}"/>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ormAutofit/>
          </a:bodyPr>
          <a:lstStyle/>
          <a:p>
            <a:pPr algn="ctr"/>
            <a:r>
              <a:rPr lang="en-US" sz="2800">
                <a:solidFill>
                  <a:schemeClr val="bg1"/>
                </a:solidFill>
              </a:rPr>
              <a:t>Local Variable</a:t>
            </a:r>
            <a:endParaRPr lang="en-US" sz="2800" kern="1200">
              <a:solidFill>
                <a:schemeClr val="bg1"/>
              </a:solidFill>
              <a:latin typeface="+mj-lt"/>
              <a:ea typeface="+mj-ea"/>
              <a:cs typeface="+mj-cs"/>
            </a:endParaRPr>
          </a:p>
        </p:txBody>
      </p:sp>
      <p:sp>
        <p:nvSpPr>
          <p:cNvPr id="5" name="Content Placeholder 4">
            <a:extLst>
              <a:ext uri="{FF2B5EF4-FFF2-40B4-BE49-F238E27FC236}">
                <a16:creationId xmlns:a16="http://schemas.microsoft.com/office/drawing/2014/main" id="{112ADD75-612B-4475-B1CE-C71ABE5AD031}"/>
              </a:ext>
            </a:extLst>
          </p:cNvPr>
          <p:cNvSpPr>
            <a:spLocks noGrp="1"/>
          </p:cNvSpPr>
          <p:nvPr>
            <p:ph idx="1"/>
          </p:nvPr>
        </p:nvSpPr>
        <p:spPr>
          <a:xfrm>
            <a:off x="643468" y="2638044"/>
            <a:ext cx="3363974" cy="3415622"/>
          </a:xfrm>
        </p:spPr>
        <p:txBody>
          <a:bodyPr>
            <a:normAutofit/>
          </a:bodyPr>
          <a:lstStyle/>
          <a:p>
            <a:r>
              <a:rPr lang="en-US" sz="2000">
                <a:solidFill>
                  <a:schemeClr val="bg1"/>
                </a:solidFill>
              </a:rPr>
              <a:t>Assign local variables for Train and Test set</a:t>
            </a:r>
          </a:p>
        </p:txBody>
      </p:sp>
      <p:pic>
        <p:nvPicPr>
          <p:cNvPr id="9" name="Content Placeholder 3">
            <a:extLst>
              <a:ext uri="{FF2B5EF4-FFF2-40B4-BE49-F238E27FC236}">
                <a16:creationId xmlns:a16="http://schemas.microsoft.com/office/drawing/2014/main" id="{147CE52B-D2EA-4CB5-8101-870E1F9E22E1}"/>
              </a:ext>
            </a:extLst>
          </p:cNvPr>
          <p:cNvPicPr>
            <a:picLocks noChangeAspect="1"/>
          </p:cNvPicPr>
          <p:nvPr/>
        </p:nvPicPr>
        <p:blipFill>
          <a:blip r:embed="rId2"/>
          <a:stretch>
            <a:fillRect/>
          </a:stretch>
        </p:blipFill>
        <p:spPr>
          <a:xfrm>
            <a:off x="5297763" y="2598474"/>
            <a:ext cx="6250769" cy="1500185"/>
          </a:xfrm>
          <a:prstGeom prst="rect">
            <a:avLst/>
          </a:prstGeom>
        </p:spPr>
      </p:pic>
    </p:spTree>
    <p:extLst>
      <p:ext uri="{BB962C8B-B14F-4D97-AF65-F5344CB8AC3E}">
        <p14:creationId xmlns:p14="http://schemas.microsoft.com/office/powerpoint/2010/main" val="3338282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693324-6056-4FA5-A25D-20444F42A1A8}"/>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Describe Training dataset</a:t>
            </a:r>
          </a:p>
        </p:txBody>
      </p:sp>
      <p:sp>
        <p:nvSpPr>
          <p:cNvPr id="3" name="Content Placeholder 2">
            <a:extLst>
              <a:ext uri="{FF2B5EF4-FFF2-40B4-BE49-F238E27FC236}">
                <a16:creationId xmlns:a16="http://schemas.microsoft.com/office/drawing/2014/main" id="{E9F48916-025A-4F3F-9236-EB59C1A12774}"/>
              </a:ext>
            </a:extLst>
          </p:cNvPr>
          <p:cNvSpPr>
            <a:spLocks noGrp="1"/>
          </p:cNvSpPr>
          <p:nvPr>
            <p:ph idx="1"/>
          </p:nvPr>
        </p:nvSpPr>
        <p:spPr>
          <a:xfrm>
            <a:off x="643468" y="2638044"/>
            <a:ext cx="3363974" cy="3415622"/>
          </a:xfrm>
        </p:spPr>
        <p:txBody>
          <a:bodyPr>
            <a:normAutofit/>
          </a:bodyPr>
          <a:lstStyle/>
          <a:p>
            <a:r>
              <a:rPr lang="en-US" sz="2000" dirty="0" err="1">
                <a:solidFill>
                  <a:schemeClr val="bg1"/>
                </a:solidFill>
              </a:rPr>
              <a:t>sdf_describe</a:t>
            </a:r>
            <a:r>
              <a:rPr lang="en-US" sz="2000" dirty="0">
                <a:solidFill>
                  <a:schemeClr val="bg1"/>
                </a:solidFill>
              </a:rPr>
              <a:t>: Spark function to describe the data</a:t>
            </a:r>
          </a:p>
        </p:txBody>
      </p:sp>
      <p:pic>
        <p:nvPicPr>
          <p:cNvPr id="4" name="Picture 3">
            <a:extLst>
              <a:ext uri="{FF2B5EF4-FFF2-40B4-BE49-F238E27FC236}">
                <a16:creationId xmlns:a16="http://schemas.microsoft.com/office/drawing/2014/main" id="{29ED14F4-33AB-4BDB-8460-967D32CB4481}"/>
              </a:ext>
            </a:extLst>
          </p:cNvPr>
          <p:cNvPicPr>
            <a:picLocks noChangeAspect="1"/>
          </p:cNvPicPr>
          <p:nvPr/>
        </p:nvPicPr>
        <p:blipFill>
          <a:blip r:embed="rId2"/>
          <a:stretch>
            <a:fillRect/>
          </a:stretch>
        </p:blipFill>
        <p:spPr>
          <a:xfrm>
            <a:off x="5297763" y="2723490"/>
            <a:ext cx="6250769" cy="1250153"/>
          </a:xfrm>
          <a:prstGeom prst="rect">
            <a:avLst/>
          </a:prstGeom>
        </p:spPr>
      </p:pic>
    </p:spTree>
    <p:extLst>
      <p:ext uri="{BB962C8B-B14F-4D97-AF65-F5344CB8AC3E}">
        <p14:creationId xmlns:p14="http://schemas.microsoft.com/office/powerpoint/2010/main" val="28637959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693324-6056-4FA5-A25D-20444F42A1A8}"/>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dirty="0">
                <a:solidFill>
                  <a:schemeClr val="bg1"/>
                </a:solidFill>
              </a:rPr>
              <a:t>Apply Random Forest Model</a:t>
            </a:r>
          </a:p>
        </p:txBody>
      </p:sp>
      <p:sp>
        <p:nvSpPr>
          <p:cNvPr id="3" name="Content Placeholder 2">
            <a:extLst>
              <a:ext uri="{FF2B5EF4-FFF2-40B4-BE49-F238E27FC236}">
                <a16:creationId xmlns:a16="http://schemas.microsoft.com/office/drawing/2014/main" id="{E9F48916-025A-4F3F-9236-EB59C1A12774}"/>
              </a:ext>
            </a:extLst>
          </p:cNvPr>
          <p:cNvSpPr>
            <a:spLocks noGrp="1"/>
          </p:cNvSpPr>
          <p:nvPr>
            <p:ph idx="1"/>
          </p:nvPr>
        </p:nvSpPr>
        <p:spPr>
          <a:xfrm>
            <a:off x="643468" y="2638044"/>
            <a:ext cx="3363974" cy="3415622"/>
          </a:xfrm>
        </p:spPr>
        <p:txBody>
          <a:bodyPr>
            <a:normAutofit/>
          </a:bodyPr>
          <a:lstStyle/>
          <a:p>
            <a:r>
              <a:rPr lang="en-US" sz="2000" dirty="0" err="1">
                <a:solidFill>
                  <a:schemeClr val="bg1"/>
                </a:solidFill>
              </a:rPr>
              <a:t>ml_random_forest</a:t>
            </a:r>
            <a:r>
              <a:rPr lang="en-US" sz="2000" dirty="0">
                <a:solidFill>
                  <a:schemeClr val="bg1"/>
                </a:solidFill>
              </a:rPr>
              <a:t>: Spark function to perform Random Forest algorithm</a:t>
            </a:r>
          </a:p>
        </p:txBody>
      </p:sp>
      <p:pic>
        <p:nvPicPr>
          <p:cNvPr id="6" name="Picture 5">
            <a:extLst>
              <a:ext uri="{FF2B5EF4-FFF2-40B4-BE49-F238E27FC236}">
                <a16:creationId xmlns:a16="http://schemas.microsoft.com/office/drawing/2014/main" id="{87DFDE8F-FDDE-45E2-936E-C11C54C85921}"/>
              </a:ext>
            </a:extLst>
          </p:cNvPr>
          <p:cNvPicPr>
            <a:picLocks noChangeAspect="1"/>
          </p:cNvPicPr>
          <p:nvPr/>
        </p:nvPicPr>
        <p:blipFill>
          <a:blip r:embed="rId2"/>
          <a:stretch>
            <a:fillRect/>
          </a:stretch>
        </p:blipFill>
        <p:spPr>
          <a:xfrm>
            <a:off x="5108845" y="2865130"/>
            <a:ext cx="6675119" cy="643257"/>
          </a:xfrm>
          <a:prstGeom prst="rect">
            <a:avLst/>
          </a:prstGeom>
        </p:spPr>
      </p:pic>
    </p:spTree>
    <p:extLst>
      <p:ext uri="{BB962C8B-B14F-4D97-AF65-F5344CB8AC3E}">
        <p14:creationId xmlns:p14="http://schemas.microsoft.com/office/powerpoint/2010/main" val="9368445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3">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54C4943-59DC-4047-871D-98B62630B02B}"/>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Prediction on Test set</a:t>
            </a:r>
          </a:p>
        </p:txBody>
      </p:sp>
      <p:sp>
        <p:nvSpPr>
          <p:cNvPr id="3" name="Content Placeholder 2">
            <a:extLst>
              <a:ext uri="{FF2B5EF4-FFF2-40B4-BE49-F238E27FC236}">
                <a16:creationId xmlns:a16="http://schemas.microsoft.com/office/drawing/2014/main" id="{DCDEE6DF-305A-4AE9-AC8A-8A06A81FFDE7}"/>
              </a:ext>
            </a:extLst>
          </p:cNvPr>
          <p:cNvSpPr>
            <a:spLocks noGrp="1"/>
          </p:cNvSpPr>
          <p:nvPr>
            <p:ph idx="1"/>
          </p:nvPr>
        </p:nvSpPr>
        <p:spPr>
          <a:xfrm>
            <a:off x="1524000" y="1525638"/>
            <a:ext cx="9144000" cy="420001"/>
          </a:xfrm>
        </p:spPr>
        <p:txBody>
          <a:bodyPr vert="horz" lIns="91440" tIns="45720" rIns="91440" bIns="45720" rtlCol="0">
            <a:normAutofit/>
          </a:bodyPr>
          <a:lstStyle/>
          <a:p>
            <a:pPr marL="0" indent="0" algn="ctr">
              <a:buNone/>
            </a:pPr>
            <a:r>
              <a:rPr lang="en-US" sz="2000" kern="1200" dirty="0" err="1">
                <a:solidFill>
                  <a:schemeClr val="bg1"/>
                </a:solidFill>
                <a:latin typeface="+mn-lt"/>
                <a:ea typeface="+mn-ea"/>
                <a:cs typeface="+mn-cs"/>
              </a:rPr>
              <a:t>ml_predict</a:t>
            </a:r>
            <a:r>
              <a:rPr lang="en-US" sz="2000" kern="1200" dirty="0">
                <a:solidFill>
                  <a:schemeClr val="bg1"/>
                </a:solidFill>
                <a:latin typeface="+mn-lt"/>
                <a:ea typeface="+mn-ea"/>
                <a:cs typeface="+mn-cs"/>
              </a:rPr>
              <a:t>: Spark function to predict the response variable </a:t>
            </a:r>
          </a:p>
        </p:txBody>
      </p:sp>
      <p:cxnSp>
        <p:nvCxnSpPr>
          <p:cNvPr id="16" name="Straight Connector 15">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Content Placeholder 3" descr="A close up of a piece of paper&#10;&#10;Description automatically generated">
            <a:extLst>
              <a:ext uri="{FF2B5EF4-FFF2-40B4-BE49-F238E27FC236}">
                <a16:creationId xmlns:a16="http://schemas.microsoft.com/office/drawing/2014/main" id="{8605161F-2FF2-402A-A580-F64DB81CE197}"/>
              </a:ext>
            </a:extLst>
          </p:cNvPr>
          <p:cNvPicPr>
            <a:picLocks noChangeAspect="1"/>
          </p:cNvPicPr>
          <p:nvPr/>
        </p:nvPicPr>
        <p:blipFill>
          <a:blip r:embed="rId2"/>
          <a:stretch>
            <a:fillRect/>
          </a:stretch>
        </p:blipFill>
        <p:spPr>
          <a:xfrm>
            <a:off x="320040" y="2827319"/>
            <a:ext cx="11496821" cy="3362821"/>
          </a:xfrm>
          <a:prstGeom prst="rect">
            <a:avLst/>
          </a:prstGeom>
        </p:spPr>
      </p:pic>
    </p:spTree>
    <p:extLst>
      <p:ext uri="{BB962C8B-B14F-4D97-AF65-F5344CB8AC3E}">
        <p14:creationId xmlns:p14="http://schemas.microsoft.com/office/powerpoint/2010/main" val="21257742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693324-6056-4FA5-A25D-20444F42A1A8}"/>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dirty="0">
                <a:solidFill>
                  <a:schemeClr val="bg1"/>
                </a:solidFill>
              </a:rPr>
              <a:t>Evaluate model</a:t>
            </a:r>
          </a:p>
        </p:txBody>
      </p:sp>
      <p:sp>
        <p:nvSpPr>
          <p:cNvPr id="3" name="Content Placeholder 2">
            <a:extLst>
              <a:ext uri="{FF2B5EF4-FFF2-40B4-BE49-F238E27FC236}">
                <a16:creationId xmlns:a16="http://schemas.microsoft.com/office/drawing/2014/main" id="{E9F48916-025A-4F3F-9236-EB59C1A12774}"/>
              </a:ext>
            </a:extLst>
          </p:cNvPr>
          <p:cNvSpPr>
            <a:spLocks noGrp="1"/>
          </p:cNvSpPr>
          <p:nvPr>
            <p:ph idx="1"/>
          </p:nvPr>
        </p:nvSpPr>
        <p:spPr>
          <a:xfrm>
            <a:off x="158044" y="2638044"/>
            <a:ext cx="4496252" cy="3415622"/>
          </a:xfrm>
        </p:spPr>
        <p:txBody>
          <a:bodyPr>
            <a:normAutofit/>
          </a:bodyPr>
          <a:lstStyle/>
          <a:p>
            <a:r>
              <a:rPr lang="en-US" sz="2000" dirty="0" err="1">
                <a:solidFill>
                  <a:schemeClr val="bg1"/>
                </a:solidFill>
              </a:rPr>
              <a:t>sdf_crosstab</a:t>
            </a:r>
            <a:r>
              <a:rPr lang="en-US" sz="2000" dirty="0">
                <a:solidFill>
                  <a:schemeClr val="bg1"/>
                </a:solidFill>
              </a:rPr>
              <a:t>: Spark function to create a table, used here to create the confusion matrix</a:t>
            </a:r>
          </a:p>
          <a:p>
            <a:r>
              <a:rPr lang="en-US" sz="2000" dirty="0" err="1">
                <a:solidFill>
                  <a:schemeClr val="bg1"/>
                </a:solidFill>
              </a:rPr>
              <a:t>ml_multiclass_classification_evaluator</a:t>
            </a:r>
            <a:r>
              <a:rPr lang="en-US" sz="2000" dirty="0">
                <a:solidFill>
                  <a:schemeClr val="bg1"/>
                </a:solidFill>
              </a:rPr>
              <a:t>: Spark function to evaluate the performance of the machine learning model</a:t>
            </a:r>
          </a:p>
        </p:txBody>
      </p:sp>
      <p:pic>
        <p:nvPicPr>
          <p:cNvPr id="7" name="Picture 6">
            <a:extLst>
              <a:ext uri="{FF2B5EF4-FFF2-40B4-BE49-F238E27FC236}">
                <a16:creationId xmlns:a16="http://schemas.microsoft.com/office/drawing/2014/main" id="{EDE79008-BED8-413F-B1F1-A274D89F0AB0}"/>
              </a:ext>
            </a:extLst>
          </p:cNvPr>
          <p:cNvPicPr>
            <a:picLocks noChangeAspect="1"/>
          </p:cNvPicPr>
          <p:nvPr/>
        </p:nvPicPr>
        <p:blipFill>
          <a:blip r:embed="rId2"/>
          <a:stretch>
            <a:fillRect/>
          </a:stretch>
        </p:blipFill>
        <p:spPr>
          <a:xfrm>
            <a:off x="5012268" y="761619"/>
            <a:ext cx="5915025" cy="1876425"/>
          </a:xfrm>
          <a:prstGeom prst="rect">
            <a:avLst/>
          </a:prstGeom>
        </p:spPr>
      </p:pic>
      <p:pic>
        <p:nvPicPr>
          <p:cNvPr id="8" name="Picture 7">
            <a:extLst>
              <a:ext uri="{FF2B5EF4-FFF2-40B4-BE49-F238E27FC236}">
                <a16:creationId xmlns:a16="http://schemas.microsoft.com/office/drawing/2014/main" id="{64801979-ADA9-46F1-B7EE-7A2EC3A86AAA}"/>
              </a:ext>
            </a:extLst>
          </p:cNvPr>
          <p:cNvPicPr>
            <a:picLocks noChangeAspect="1"/>
          </p:cNvPicPr>
          <p:nvPr/>
        </p:nvPicPr>
        <p:blipFill>
          <a:blip r:embed="rId3"/>
          <a:stretch>
            <a:fillRect/>
          </a:stretch>
        </p:blipFill>
        <p:spPr>
          <a:xfrm>
            <a:off x="5142168" y="3915157"/>
            <a:ext cx="4791075" cy="609600"/>
          </a:xfrm>
          <a:prstGeom prst="rect">
            <a:avLst/>
          </a:prstGeom>
        </p:spPr>
      </p:pic>
    </p:spTree>
    <p:extLst>
      <p:ext uri="{BB962C8B-B14F-4D97-AF65-F5344CB8AC3E}">
        <p14:creationId xmlns:p14="http://schemas.microsoft.com/office/powerpoint/2010/main" val="15534014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F05A99F-E7F6-4D74-996D-F7B0984AD42E}"/>
              </a:ext>
            </a:extLst>
          </p:cNvPr>
          <p:cNvSpPr>
            <a:spLocks noGrp="1"/>
          </p:cNvSpPr>
          <p:nvPr>
            <p:ph type="title"/>
          </p:nvPr>
        </p:nvSpPr>
        <p:spPr>
          <a:xfrm>
            <a:off x="655320" y="365125"/>
            <a:ext cx="9013052" cy="1623312"/>
          </a:xfrm>
        </p:spPr>
        <p:txBody>
          <a:bodyPr anchor="b">
            <a:normAutofit/>
          </a:bodyPr>
          <a:lstStyle/>
          <a:p>
            <a:r>
              <a:rPr lang="en-US" sz="4000" b="1"/>
              <a:t>Conclusion</a:t>
            </a:r>
          </a:p>
        </p:txBody>
      </p:sp>
      <p:cxnSp>
        <p:nvCxnSpPr>
          <p:cNvPr id="17" name="Straight Arrow Connector 16">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F29F885-B91C-4781-9072-9C1ADD411E58}"/>
              </a:ext>
            </a:extLst>
          </p:cNvPr>
          <p:cNvSpPr>
            <a:spLocks noGrp="1"/>
          </p:cNvSpPr>
          <p:nvPr>
            <p:ph idx="1"/>
          </p:nvPr>
        </p:nvSpPr>
        <p:spPr>
          <a:xfrm>
            <a:off x="655320" y="2644518"/>
            <a:ext cx="9013052" cy="3327251"/>
          </a:xfrm>
        </p:spPr>
        <p:txBody>
          <a:bodyPr>
            <a:normAutofit/>
          </a:bodyPr>
          <a:lstStyle/>
          <a:p>
            <a:r>
              <a:rPr lang="en-US" sz="2000"/>
              <a:t>The implementation of Big Data in R was successfully described using “sparklyr” library in R to connect to Apache Spark </a:t>
            </a:r>
          </a:p>
        </p:txBody>
      </p:sp>
    </p:spTree>
    <p:extLst>
      <p:ext uri="{BB962C8B-B14F-4D97-AF65-F5344CB8AC3E}">
        <p14:creationId xmlns:p14="http://schemas.microsoft.com/office/powerpoint/2010/main" val="227721596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2"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54D961F-2206-4C35-AA05-A5BEF7CF8FD1}"/>
              </a:ext>
            </a:extLst>
          </p:cNvPr>
          <p:cNvSpPr>
            <a:spLocks noGrp="1"/>
          </p:cNvSpPr>
          <p:nvPr>
            <p:ph type="title"/>
          </p:nvPr>
        </p:nvSpPr>
        <p:spPr>
          <a:xfrm>
            <a:off x="655320" y="365125"/>
            <a:ext cx="9013052" cy="1623312"/>
          </a:xfrm>
        </p:spPr>
        <p:txBody>
          <a:bodyPr anchor="b">
            <a:normAutofit/>
          </a:bodyPr>
          <a:lstStyle/>
          <a:p>
            <a:pPr marL="0" indent="0"/>
            <a:r>
              <a:rPr lang="en-US" sz="3700" dirty="0"/>
              <a:t>“Apache Spark is a unified analytics engine for large-scale data processing.” </a:t>
            </a:r>
            <a:br>
              <a:rPr lang="en-US" sz="3700" dirty="0"/>
            </a:br>
            <a:r>
              <a:rPr lang="en-US" sz="3700" dirty="0"/>
              <a:t>-</a:t>
            </a:r>
            <a:r>
              <a:rPr lang="en-US" sz="3700" dirty="0">
                <a:hlinkClick r:id="rId3"/>
              </a:rPr>
              <a:t>spark.apache.org</a:t>
            </a:r>
            <a:endParaRPr lang="en-US" sz="3700" dirty="0"/>
          </a:p>
        </p:txBody>
      </p:sp>
      <p:cxnSp>
        <p:nvCxnSpPr>
          <p:cNvPr id="13"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AE4D385-1CF8-466A-AA0F-F902710DC78E}"/>
              </a:ext>
            </a:extLst>
          </p:cNvPr>
          <p:cNvSpPr>
            <a:spLocks noGrp="1"/>
          </p:cNvSpPr>
          <p:nvPr>
            <p:ph idx="1"/>
          </p:nvPr>
        </p:nvSpPr>
        <p:spPr>
          <a:xfrm>
            <a:off x="655320" y="2644518"/>
            <a:ext cx="9013052" cy="3327251"/>
          </a:xfrm>
        </p:spPr>
        <p:txBody>
          <a:bodyPr>
            <a:normAutofit/>
          </a:bodyPr>
          <a:lstStyle/>
          <a:p>
            <a:r>
              <a:rPr lang="en-US" sz="1700"/>
              <a:t>Unified:</a:t>
            </a:r>
          </a:p>
          <a:p>
            <a:pPr marL="0" indent="0">
              <a:buNone/>
            </a:pPr>
            <a:r>
              <a:rPr lang="en-US" sz="1700"/>
              <a:t>Spark supports many libraries, clusters technologies and storage systems.</a:t>
            </a:r>
          </a:p>
          <a:p>
            <a:r>
              <a:rPr lang="en-US" sz="1700"/>
              <a:t>Analytics:</a:t>
            </a:r>
          </a:p>
          <a:p>
            <a:pPr marL="0" indent="0">
              <a:buNone/>
            </a:pPr>
            <a:r>
              <a:rPr lang="en-US" sz="1700"/>
              <a:t>Analytics is the discovery and interpretation of data to produce and communicate information.</a:t>
            </a:r>
          </a:p>
          <a:p>
            <a:r>
              <a:rPr lang="en-US" sz="1700"/>
              <a:t>Engine:</a:t>
            </a:r>
          </a:p>
          <a:p>
            <a:pPr marL="0" indent="0">
              <a:buNone/>
            </a:pPr>
            <a:r>
              <a:rPr lang="en-US" sz="1700"/>
              <a:t>Spark is expected to be efficient and generic.</a:t>
            </a:r>
          </a:p>
          <a:p>
            <a:r>
              <a:rPr lang="en-US" sz="1700"/>
              <a:t>Large-Scale:</a:t>
            </a:r>
          </a:p>
          <a:p>
            <a:pPr marL="0" indent="0">
              <a:buNone/>
            </a:pPr>
            <a:r>
              <a:rPr lang="en-US" sz="1700"/>
              <a:t>One can interpret large-scale as cluster-scale, a set of connected computers working together.</a:t>
            </a:r>
          </a:p>
        </p:txBody>
      </p:sp>
    </p:spTree>
    <p:extLst>
      <p:ext uri="{BB962C8B-B14F-4D97-AF65-F5344CB8AC3E}">
        <p14:creationId xmlns:p14="http://schemas.microsoft.com/office/powerpoint/2010/main" val="104754708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3A4F209C-C20E-4FA7-B241-1EF4F8D19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9">
            <a:extLst>
              <a:ext uri="{FF2B5EF4-FFF2-40B4-BE49-F238E27FC236}">
                <a16:creationId xmlns:a16="http://schemas.microsoft.com/office/drawing/2014/main" id="{E4564234-45B0-4ED8-A9E2-199C00173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BC6D8C-FFFB-426A-B5A5-76C978276D6E}"/>
              </a:ext>
            </a:extLst>
          </p:cNvPr>
          <p:cNvSpPr>
            <a:spLocks noGrp="1"/>
          </p:cNvSpPr>
          <p:nvPr>
            <p:ph type="title"/>
          </p:nvPr>
        </p:nvSpPr>
        <p:spPr>
          <a:xfrm>
            <a:off x="838200" y="365125"/>
            <a:ext cx="10515600" cy="1325563"/>
          </a:xfrm>
        </p:spPr>
        <p:txBody>
          <a:bodyPr>
            <a:normAutofit/>
          </a:bodyPr>
          <a:lstStyle/>
          <a:p>
            <a:r>
              <a:rPr lang="en-US" dirty="0">
                <a:solidFill>
                  <a:schemeClr val="bg1">
                    <a:lumMod val="95000"/>
                    <a:lumOff val="5000"/>
                  </a:schemeClr>
                </a:solidFill>
              </a:rPr>
              <a:t>Big Data</a:t>
            </a:r>
          </a:p>
        </p:txBody>
      </p:sp>
      <p:sp>
        <p:nvSpPr>
          <p:cNvPr id="3" name="Content Placeholder 2">
            <a:extLst>
              <a:ext uri="{FF2B5EF4-FFF2-40B4-BE49-F238E27FC236}">
                <a16:creationId xmlns:a16="http://schemas.microsoft.com/office/drawing/2014/main" id="{AE0558B7-BED3-4DC8-98EB-31484CDDAF28}"/>
              </a:ext>
            </a:extLst>
          </p:cNvPr>
          <p:cNvSpPr>
            <a:spLocks noGrp="1"/>
          </p:cNvSpPr>
          <p:nvPr>
            <p:ph idx="1"/>
          </p:nvPr>
        </p:nvSpPr>
        <p:spPr>
          <a:xfrm>
            <a:off x="838200" y="2015406"/>
            <a:ext cx="10515600" cy="4065986"/>
          </a:xfrm>
        </p:spPr>
        <p:txBody>
          <a:bodyPr anchor="ctr">
            <a:normAutofit/>
          </a:bodyPr>
          <a:lstStyle/>
          <a:p>
            <a:r>
              <a:rPr lang="en-US" sz="2000"/>
              <a:t>Big data and big compute problems are usually easy to spot – if the data does not fit into a single machine, you might have a big data problem; if the data fits into a single machine but processing it takes days, weeks or even months to compute, you might have a big compute problem.</a:t>
            </a:r>
          </a:p>
          <a:p>
            <a:r>
              <a:rPr lang="en-US" sz="2000"/>
              <a:t>There are a few use cases this breaks to:</a:t>
            </a:r>
          </a:p>
          <a:p>
            <a:pPr lvl="1"/>
            <a:r>
              <a:rPr lang="en-US" sz="2000" b="1" i="1"/>
              <a:t>Velocity</a:t>
            </a:r>
          </a:p>
          <a:p>
            <a:pPr lvl="1"/>
            <a:r>
              <a:rPr lang="en-US" sz="2000" b="1" i="1"/>
              <a:t>Variety</a:t>
            </a:r>
          </a:p>
          <a:p>
            <a:pPr lvl="1"/>
            <a:r>
              <a:rPr lang="en-US" sz="2000" b="1" i="1"/>
              <a:t>Veracity</a:t>
            </a:r>
            <a:endParaRPr lang="en-US" sz="2000"/>
          </a:p>
        </p:txBody>
      </p:sp>
    </p:spTree>
    <p:extLst>
      <p:ext uri="{BB962C8B-B14F-4D97-AF65-F5344CB8AC3E}">
        <p14:creationId xmlns:p14="http://schemas.microsoft.com/office/powerpoint/2010/main" val="328793942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B70A7A-A132-49B0-BE82-837421E6FE57}"/>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dirty="0">
                <a:solidFill>
                  <a:schemeClr val="bg1"/>
                </a:solidFill>
              </a:rPr>
              <a:t>Principle</a:t>
            </a:r>
          </a:p>
        </p:txBody>
      </p:sp>
      <p:sp>
        <p:nvSpPr>
          <p:cNvPr id="3" name="Content Placeholder 2">
            <a:extLst>
              <a:ext uri="{FF2B5EF4-FFF2-40B4-BE49-F238E27FC236}">
                <a16:creationId xmlns:a16="http://schemas.microsoft.com/office/drawing/2014/main" id="{398A13F9-6B71-4057-B2D2-BCDDD4A8A434}"/>
              </a:ext>
            </a:extLst>
          </p:cNvPr>
          <p:cNvSpPr>
            <a:spLocks noGrp="1"/>
          </p:cNvSpPr>
          <p:nvPr>
            <p:ph idx="1"/>
          </p:nvPr>
        </p:nvSpPr>
        <p:spPr>
          <a:xfrm>
            <a:off x="643468" y="2638044"/>
            <a:ext cx="3363974" cy="3415622"/>
          </a:xfrm>
        </p:spPr>
        <p:txBody>
          <a:bodyPr>
            <a:normAutofit/>
          </a:bodyPr>
          <a:lstStyle/>
          <a:p>
            <a:r>
              <a:rPr lang="en-US" sz="2000" dirty="0">
                <a:solidFill>
                  <a:schemeClr val="bg1"/>
                </a:solidFill>
              </a:rPr>
              <a:t>In a data analysis project, the main goal is to understand what the data is trying to “tell us”, hoping that it provides an answer to a specific question. </a:t>
            </a:r>
          </a:p>
          <a:p>
            <a:r>
              <a:rPr lang="en-US" sz="2000" dirty="0">
                <a:solidFill>
                  <a:schemeClr val="bg1"/>
                </a:solidFill>
              </a:rPr>
              <a:t>Most data analysis projects follow a set of steps </a:t>
            </a:r>
          </a:p>
        </p:txBody>
      </p:sp>
      <p:pic>
        <p:nvPicPr>
          <p:cNvPr id="4" name="Picture 3">
            <a:extLst>
              <a:ext uri="{FF2B5EF4-FFF2-40B4-BE49-F238E27FC236}">
                <a16:creationId xmlns:a16="http://schemas.microsoft.com/office/drawing/2014/main" id="{8B7CDFEE-F69D-4C8E-9E85-58D1E3042298}"/>
              </a:ext>
            </a:extLst>
          </p:cNvPr>
          <p:cNvPicPr>
            <a:picLocks noChangeAspect="1"/>
          </p:cNvPicPr>
          <p:nvPr/>
        </p:nvPicPr>
        <p:blipFill>
          <a:blip r:embed="rId3"/>
          <a:stretch>
            <a:fillRect/>
          </a:stretch>
        </p:blipFill>
        <p:spPr>
          <a:xfrm>
            <a:off x="5297763" y="2403138"/>
            <a:ext cx="6250769" cy="1890857"/>
          </a:xfrm>
          <a:prstGeom prst="rect">
            <a:avLst/>
          </a:prstGeom>
        </p:spPr>
      </p:pic>
    </p:spTree>
    <p:extLst>
      <p:ext uri="{BB962C8B-B14F-4D97-AF65-F5344CB8AC3E}">
        <p14:creationId xmlns:p14="http://schemas.microsoft.com/office/powerpoint/2010/main" val="908943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57F368-901A-43D3-A96E-825E30692DCB}"/>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dirty="0">
                <a:solidFill>
                  <a:schemeClr val="bg1"/>
                </a:solidFill>
              </a:rPr>
              <a:t>Principle(cont.)</a:t>
            </a:r>
          </a:p>
        </p:txBody>
      </p:sp>
      <p:sp>
        <p:nvSpPr>
          <p:cNvPr id="3" name="Content Placeholder 2">
            <a:extLst>
              <a:ext uri="{FF2B5EF4-FFF2-40B4-BE49-F238E27FC236}">
                <a16:creationId xmlns:a16="http://schemas.microsoft.com/office/drawing/2014/main" id="{5DE5CDF5-D290-4BFF-AB7E-FD91F123FA3F}"/>
              </a:ext>
            </a:extLst>
          </p:cNvPr>
          <p:cNvSpPr>
            <a:spLocks noGrp="1"/>
          </p:cNvSpPr>
          <p:nvPr>
            <p:ph idx="1"/>
          </p:nvPr>
        </p:nvSpPr>
        <p:spPr>
          <a:xfrm>
            <a:off x="643468" y="2638044"/>
            <a:ext cx="3363974" cy="3415622"/>
          </a:xfrm>
        </p:spPr>
        <p:txBody>
          <a:bodyPr>
            <a:normAutofit/>
          </a:bodyPr>
          <a:lstStyle/>
          <a:p>
            <a:r>
              <a:rPr lang="en-US" sz="1900">
                <a:solidFill>
                  <a:schemeClr val="bg1"/>
                </a:solidFill>
              </a:rPr>
              <a:t>When working with not-large-scale datasets, as in datasets that fit in memory; we can perform all those steps from R, without using Spark.</a:t>
            </a:r>
          </a:p>
          <a:p>
            <a:r>
              <a:rPr lang="en-US" sz="1900">
                <a:solidFill>
                  <a:schemeClr val="bg1"/>
                </a:solidFill>
              </a:rPr>
              <a:t>However, when data does not fit in memory or computation is simply too-slow, we can slightly modify this approach by incorporating Spark</a:t>
            </a:r>
          </a:p>
        </p:txBody>
      </p:sp>
      <p:pic>
        <p:nvPicPr>
          <p:cNvPr id="4" name="Picture 3">
            <a:extLst>
              <a:ext uri="{FF2B5EF4-FFF2-40B4-BE49-F238E27FC236}">
                <a16:creationId xmlns:a16="http://schemas.microsoft.com/office/drawing/2014/main" id="{DB9FDDBA-D39E-4653-8968-A09D96608426}"/>
              </a:ext>
            </a:extLst>
          </p:cNvPr>
          <p:cNvPicPr>
            <a:picLocks noChangeAspect="1"/>
          </p:cNvPicPr>
          <p:nvPr/>
        </p:nvPicPr>
        <p:blipFill>
          <a:blip r:embed="rId2"/>
          <a:stretch>
            <a:fillRect/>
          </a:stretch>
        </p:blipFill>
        <p:spPr>
          <a:xfrm>
            <a:off x="5297763" y="2004651"/>
            <a:ext cx="6250769" cy="2687831"/>
          </a:xfrm>
          <a:prstGeom prst="rect">
            <a:avLst/>
          </a:prstGeom>
        </p:spPr>
      </p:pic>
    </p:spTree>
    <p:extLst>
      <p:ext uri="{BB962C8B-B14F-4D97-AF65-F5344CB8AC3E}">
        <p14:creationId xmlns:p14="http://schemas.microsoft.com/office/powerpoint/2010/main" val="1380228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4"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DB81C6C-1544-4F69-A8F6-F38C77B156D1}"/>
              </a:ext>
            </a:extLst>
          </p:cNvPr>
          <p:cNvSpPr>
            <a:spLocks noGrp="1"/>
          </p:cNvSpPr>
          <p:nvPr>
            <p:ph type="title"/>
          </p:nvPr>
        </p:nvSpPr>
        <p:spPr>
          <a:xfrm>
            <a:off x="655320" y="365125"/>
            <a:ext cx="9013052" cy="1623312"/>
          </a:xfrm>
        </p:spPr>
        <p:txBody>
          <a:bodyPr anchor="b">
            <a:normAutofit/>
          </a:bodyPr>
          <a:lstStyle/>
          <a:p>
            <a:r>
              <a:rPr lang="en-US" sz="4000"/>
              <a:t>Apache Spark</a:t>
            </a:r>
          </a:p>
        </p:txBody>
      </p:sp>
      <p:cxnSp>
        <p:nvCxnSpPr>
          <p:cNvPr id="15"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9CF51B0-434E-4CD0-8D58-10A7FCA12624}"/>
              </a:ext>
            </a:extLst>
          </p:cNvPr>
          <p:cNvSpPr>
            <a:spLocks noGrp="1"/>
          </p:cNvSpPr>
          <p:nvPr>
            <p:ph idx="1"/>
          </p:nvPr>
        </p:nvSpPr>
        <p:spPr>
          <a:xfrm>
            <a:off x="655320" y="2644518"/>
            <a:ext cx="9013052" cy="3327251"/>
          </a:xfrm>
        </p:spPr>
        <p:txBody>
          <a:bodyPr>
            <a:normAutofit/>
          </a:bodyPr>
          <a:lstStyle/>
          <a:p>
            <a:r>
              <a:rPr lang="en-US" sz="2000"/>
              <a:t>Spark is a parallel computation engine that works at a large-scale and provides a SQL engine and modeling libraries. These can be used to perform most of the same operations R performs. </a:t>
            </a:r>
          </a:p>
          <a:p>
            <a:r>
              <a:rPr lang="en-US" sz="2000"/>
              <a:t>Such operations include data selection, transformation, and modeling. Additionally, Spark includes Graph analysis and Streaming libraries and many other.</a:t>
            </a:r>
          </a:p>
          <a:p>
            <a:r>
              <a:rPr lang="en-US" sz="2000"/>
              <a:t>Data </a:t>
            </a:r>
            <a:r>
              <a:rPr lang="en-US" sz="2000" i="1"/>
              <a:t>import</a:t>
            </a:r>
            <a:r>
              <a:rPr lang="en-US" sz="2000"/>
              <a:t>, </a:t>
            </a:r>
            <a:r>
              <a:rPr lang="en-US" sz="2000" i="1"/>
              <a:t>wrangling</a:t>
            </a:r>
            <a:r>
              <a:rPr lang="en-US" sz="2000"/>
              <a:t>, and </a:t>
            </a:r>
            <a:r>
              <a:rPr lang="en-US" sz="2000" i="1"/>
              <a:t>modeling</a:t>
            </a:r>
            <a:r>
              <a:rPr lang="en-US" sz="2000"/>
              <a:t> can be performed inside Spark. </a:t>
            </a:r>
          </a:p>
          <a:p>
            <a:r>
              <a:rPr lang="en-US" sz="2000" i="1"/>
              <a:t>Visualization</a:t>
            </a:r>
            <a:r>
              <a:rPr lang="en-US" sz="2000"/>
              <a:t> can also partly be done by Spark.</a:t>
            </a:r>
          </a:p>
          <a:p>
            <a:r>
              <a:rPr lang="en-US" sz="2000"/>
              <a:t>The idea is to use R to tell Spark what data operations to run, and then only bring the results into R.</a:t>
            </a:r>
          </a:p>
        </p:txBody>
      </p:sp>
    </p:spTree>
    <p:extLst>
      <p:ext uri="{BB962C8B-B14F-4D97-AF65-F5344CB8AC3E}">
        <p14:creationId xmlns:p14="http://schemas.microsoft.com/office/powerpoint/2010/main" val="226908207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A4F209C-C20E-4FA7-B241-1EF4F8D19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E4564234-45B0-4ED8-A9E2-199C00173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DBCCF4-DB1F-49A2-AB11-5B8588F983D0}"/>
              </a:ext>
            </a:extLst>
          </p:cNvPr>
          <p:cNvSpPr>
            <a:spLocks noGrp="1"/>
          </p:cNvSpPr>
          <p:nvPr>
            <p:ph type="title"/>
          </p:nvPr>
        </p:nvSpPr>
        <p:spPr>
          <a:xfrm>
            <a:off x="838200" y="365125"/>
            <a:ext cx="10515600" cy="1325563"/>
          </a:xfrm>
        </p:spPr>
        <p:txBody>
          <a:bodyPr>
            <a:normAutofit/>
          </a:bodyPr>
          <a:lstStyle/>
          <a:p>
            <a:r>
              <a:rPr lang="en-US" dirty="0">
                <a:solidFill>
                  <a:schemeClr val="bg1">
                    <a:lumMod val="95000"/>
                    <a:lumOff val="5000"/>
                  </a:schemeClr>
                </a:solidFill>
              </a:rPr>
              <a:t>Apache Spark with R</a:t>
            </a:r>
          </a:p>
        </p:txBody>
      </p:sp>
      <p:sp>
        <p:nvSpPr>
          <p:cNvPr id="3" name="Content Placeholder 2">
            <a:extLst>
              <a:ext uri="{FF2B5EF4-FFF2-40B4-BE49-F238E27FC236}">
                <a16:creationId xmlns:a16="http://schemas.microsoft.com/office/drawing/2014/main" id="{94F713B1-2CB4-4B02-8F94-7F3D11F62529}"/>
              </a:ext>
            </a:extLst>
          </p:cNvPr>
          <p:cNvSpPr>
            <a:spLocks noGrp="1"/>
          </p:cNvSpPr>
          <p:nvPr>
            <p:ph idx="1"/>
          </p:nvPr>
        </p:nvSpPr>
        <p:spPr>
          <a:xfrm>
            <a:off x="838200" y="2015406"/>
            <a:ext cx="10515600" cy="4065986"/>
          </a:xfrm>
        </p:spPr>
        <p:txBody>
          <a:bodyPr anchor="ctr">
            <a:normAutofit/>
          </a:bodyPr>
          <a:lstStyle/>
          <a:p>
            <a:r>
              <a:rPr lang="en-US" sz="2000" dirty="0"/>
              <a:t>Spark computes while R collects results||analysis-approach.</a:t>
            </a:r>
          </a:p>
          <a:p>
            <a:r>
              <a:rPr lang="en-US" sz="2000" dirty="0"/>
              <a:t>The “</a:t>
            </a:r>
            <a:r>
              <a:rPr lang="en-US" sz="2000" i="1" u="sng" dirty="0" err="1"/>
              <a:t>sparklyr</a:t>
            </a:r>
            <a:r>
              <a:rPr lang="en-US" sz="2000" i="1" dirty="0"/>
              <a:t>”</a:t>
            </a:r>
            <a:r>
              <a:rPr lang="en-US" sz="2000" dirty="0"/>
              <a:t> package aids in using the “push compute, collect results” principle.</a:t>
            </a:r>
          </a:p>
          <a:p>
            <a:endParaRPr lang="en-US" sz="2000" dirty="0"/>
          </a:p>
        </p:txBody>
      </p:sp>
    </p:spTree>
    <p:extLst>
      <p:ext uri="{BB962C8B-B14F-4D97-AF65-F5344CB8AC3E}">
        <p14:creationId xmlns:p14="http://schemas.microsoft.com/office/powerpoint/2010/main" val="329940376"/>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AAA2E46-B48B-4032-872E-B1FAB648CF3A}"/>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Import</a:t>
            </a:r>
          </a:p>
        </p:txBody>
      </p:sp>
      <p:sp>
        <p:nvSpPr>
          <p:cNvPr id="3" name="Content Placeholder 2">
            <a:extLst>
              <a:ext uri="{FF2B5EF4-FFF2-40B4-BE49-F238E27FC236}">
                <a16:creationId xmlns:a16="http://schemas.microsoft.com/office/drawing/2014/main" id="{667A8A79-DA7C-4C37-ADF5-54FDFBAC49F6}"/>
              </a:ext>
            </a:extLst>
          </p:cNvPr>
          <p:cNvSpPr>
            <a:spLocks noGrp="1"/>
          </p:cNvSpPr>
          <p:nvPr>
            <p:ph idx="1"/>
          </p:nvPr>
        </p:nvSpPr>
        <p:spPr>
          <a:xfrm>
            <a:off x="1524000" y="1525638"/>
            <a:ext cx="9144000" cy="420001"/>
          </a:xfrm>
        </p:spPr>
        <p:txBody>
          <a:bodyPr vert="horz" lIns="91440" tIns="45720" rIns="91440" bIns="45720" rtlCol="0">
            <a:normAutofit/>
          </a:bodyPr>
          <a:lstStyle/>
          <a:p>
            <a:pPr marL="0" indent="0" algn="ctr">
              <a:buNone/>
            </a:pPr>
            <a:r>
              <a:rPr lang="en-US" sz="2000" kern="1200" dirty="0">
                <a:solidFill>
                  <a:srgbClr val="E7E6E6"/>
                </a:solidFill>
                <a:latin typeface="+mn-lt"/>
                <a:ea typeface="+mn-ea"/>
                <a:cs typeface="+mn-cs"/>
              </a:rPr>
              <a:t>Import Data to Spark not R</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0A91BE16-1511-4FDD-B890-C873F1772B1E}"/>
              </a:ext>
            </a:extLst>
          </p:cNvPr>
          <p:cNvPicPr>
            <a:picLocks noChangeAspect="1"/>
          </p:cNvPicPr>
          <p:nvPr/>
        </p:nvPicPr>
        <p:blipFill>
          <a:blip r:embed="rId2"/>
          <a:stretch>
            <a:fillRect/>
          </a:stretch>
        </p:blipFill>
        <p:spPr>
          <a:xfrm>
            <a:off x="320040" y="3258450"/>
            <a:ext cx="11496821" cy="2500559"/>
          </a:xfrm>
          <a:prstGeom prst="rect">
            <a:avLst/>
          </a:prstGeom>
        </p:spPr>
      </p:pic>
    </p:spTree>
    <p:extLst>
      <p:ext uri="{BB962C8B-B14F-4D97-AF65-F5344CB8AC3E}">
        <p14:creationId xmlns:p14="http://schemas.microsoft.com/office/powerpoint/2010/main" val="13262589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1454</Words>
  <Application>Microsoft Office PowerPoint</Application>
  <PresentationFormat>Widescreen</PresentationFormat>
  <Paragraphs>106</Paragraphs>
  <Slides>28</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Big Data in R</vt:lpstr>
      <vt:lpstr>Data Storage</vt:lpstr>
      <vt:lpstr>“Apache Spark is a unified analytics engine for large-scale data processing.”  -spark.apache.org</vt:lpstr>
      <vt:lpstr>Big Data</vt:lpstr>
      <vt:lpstr>Principle</vt:lpstr>
      <vt:lpstr>Principle(cont.)</vt:lpstr>
      <vt:lpstr>Apache Spark</vt:lpstr>
      <vt:lpstr>Apache Spark with R</vt:lpstr>
      <vt:lpstr>Import</vt:lpstr>
      <vt:lpstr>Wrangle</vt:lpstr>
      <vt:lpstr>Wrangle (cont.)</vt:lpstr>
      <vt:lpstr>Visualize</vt:lpstr>
      <vt:lpstr>Visualize (cont.)</vt:lpstr>
      <vt:lpstr>Model</vt:lpstr>
      <vt:lpstr>Communicate</vt:lpstr>
      <vt:lpstr>R code Example</vt:lpstr>
      <vt:lpstr>Loading Libraries</vt:lpstr>
      <vt:lpstr>Load data into Spark</vt:lpstr>
      <vt:lpstr>To view the data in Spark</vt:lpstr>
      <vt:lpstr>Exploratory Analysis</vt:lpstr>
      <vt:lpstr>Exploratory Analysis(cont.)</vt:lpstr>
      <vt:lpstr>Partition the Dataset</vt:lpstr>
      <vt:lpstr>Local Variable</vt:lpstr>
      <vt:lpstr>Describe Training dataset</vt:lpstr>
      <vt:lpstr>Apply Random Forest Model</vt:lpstr>
      <vt:lpstr>Prediction on Test set</vt:lpstr>
      <vt:lpstr>Evaluate model</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in R</dc:title>
  <dc:creator>Poonam Dhoot</dc:creator>
  <cp:lastModifiedBy>Poonam Dhoot</cp:lastModifiedBy>
  <cp:revision>2</cp:revision>
  <dcterms:created xsi:type="dcterms:W3CDTF">2019-07-21T11:53:18Z</dcterms:created>
  <dcterms:modified xsi:type="dcterms:W3CDTF">2020-03-12T05:21:12Z</dcterms:modified>
</cp:coreProperties>
</file>