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8" r:id="rId1"/>
  </p:sldMasterIdLst>
  <p:notesMasterIdLst>
    <p:notesMasterId r:id="rId10"/>
  </p:notesMasterIdLst>
  <p:sldIdLst>
    <p:sldId id="256" r:id="rId2"/>
    <p:sldId id="257" r:id="rId3"/>
    <p:sldId id="282" r:id="rId4"/>
    <p:sldId id="273" r:id="rId5"/>
    <p:sldId id="772" r:id="rId6"/>
    <p:sldId id="773" r:id="rId7"/>
    <p:sldId id="284" r:id="rId8"/>
    <p:sldId id="283" r:id="rId9"/>
  </p:sldIdLst>
  <p:sldSz cx="9144000" cy="5143500" type="screen16x9"/>
  <p:notesSz cx="6858000" cy="9144000"/>
  <p:embeddedFontLst>
    <p:embeddedFont>
      <p:font typeface="Inconsolata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Light" panose="020B0604020202020204" charset="0"/>
      <p:regular r:id="rId17"/>
      <p:bold r:id="rId18"/>
      <p:italic r:id="rId19"/>
      <p:boldItalic r:id="rId20"/>
    </p:embeddedFont>
    <p:embeddedFont>
      <p:font typeface="Roboto Medium" panose="020B060402020202020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32">
          <p15:clr>
            <a:srgbClr val="A4A3A4"/>
          </p15:clr>
        </p15:guide>
        <p15:guide id="2" orient="horz" pos="1446">
          <p15:clr>
            <a:srgbClr val="9AA0A6"/>
          </p15:clr>
        </p15:guide>
        <p15:guide id="3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FF967-D602-4C51-B335-3E6D1C298080}">
  <a:tblStyle styleId="{6D6FF967-D602-4C51-B335-3E6D1C2980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2" autoAdjust="0"/>
  </p:normalViewPr>
  <p:slideViewPr>
    <p:cSldViewPr snapToGrid="0">
      <p:cViewPr varScale="1">
        <p:scale>
          <a:sx n="151" d="100"/>
          <a:sy n="151" d="100"/>
        </p:scale>
        <p:origin x="156" y="132"/>
      </p:cViewPr>
      <p:guideLst>
        <p:guide orient="horz" pos="1932"/>
        <p:guide orient="horz" pos="1446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4069421e41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g4069421e4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4069421e41_2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g4069421e4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4c8ff9e0be_0_4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4c8ff9e0be_0_4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g4c8ff9e0be_0_4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7" name="Google Shape;3147;g4c8ff9e0be_0_4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4069421e41_2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g4069421e4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11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4069421e41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g4069421e41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CUSTOM_2_3_1_1_1_1_1_2_1_2_1_1_1_1_2_2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206300" y="4868750"/>
            <a:ext cx="8663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</a:rPr>
              <a:t>© 2019 </a:t>
            </a:r>
            <a:r>
              <a:rPr lang="en-US" sz="600" dirty="0">
                <a:solidFill>
                  <a:schemeClr val="dk1"/>
                </a:solidFill>
              </a:rPr>
              <a:t>Strategic Machines</a:t>
            </a:r>
            <a:r>
              <a:rPr lang="en" sz="600" dirty="0">
                <a:solidFill>
                  <a:schemeClr val="dk1"/>
                </a:solidFill>
              </a:rPr>
              <a:t>, Inc. </a:t>
            </a:r>
            <a:endParaRPr sz="600" dirty="0"/>
          </a:p>
        </p:txBody>
      </p:sp>
      <p:sp>
        <p:nvSpPr>
          <p:cNvPr id="56" name="Google Shape;56;p14"/>
          <p:cNvSpPr txBox="1"/>
          <p:nvPr/>
        </p:nvSpPr>
        <p:spPr>
          <a:xfrm>
            <a:off x="274800" y="3982500"/>
            <a:ext cx="85953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88700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Strategic Machines</a:t>
            </a:r>
            <a:endParaRPr sz="18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747" y="3982500"/>
            <a:ext cx="822959" cy="7112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l="15772" t="-1" r="13673" b="39420"/>
          <a:stretch/>
        </p:blipFill>
        <p:spPr>
          <a:xfrm>
            <a:off x="1238250" y="1622581"/>
            <a:ext cx="1612900" cy="103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CUSTOM_17_2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CUSTOM_2_7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. Numbered 1–7 (Gray)">
  <p:cSld name="CUSTOM_2_7_1_3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1254500" y="116162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34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457222" y="1149803"/>
            <a:ext cx="713194" cy="446423"/>
            <a:chOff x="457200" y="1466425"/>
            <a:chExt cx="776900" cy="486300"/>
          </a:xfrm>
        </p:grpSpPr>
        <p:sp>
          <p:nvSpPr>
            <p:cNvPr id="322" name="Google Shape;32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subTitle" idx="3"/>
          </p:nvPr>
        </p:nvSpPr>
        <p:spPr>
          <a:xfrm>
            <a:off x="0" y="11753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1254500" y="1684250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34"/>
          <p:cNvGrpSpPr/>
          <p:nvPr/>
        </p:nvGrpSpPr>
        <p:grpSpPr>
          <a:xfrm>
            <a:off x="457222" y="1672428"/>
            <a:ext cx="713194" cy="446423"/>
            <a:chOff x="457200" y="1466425"/>
            <a:chExt cx="776900" cy="486300"/>
          </a:xfrm>
        </p:grpSpPr>
        <p:sp>
          <p:nvSpPr>
            <p:cNvPr id="327" name="Google Shape;32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4"/>
          <p:cNvSpPr txBox="1">
            <a:spLocks noGrp="1"/>
          </p:cNvSpPr>
          <p:nvPr>
            <p:ph type="subTitle" idx="4"/>
          </p:nvPr>
        </p:nvSpPr>
        <p:spPr>
          <a:xfrm>
            <a:off x="125" y="169795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1254475" y="2207400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57197" y="2195578"/>
            <a:ext cx="713194" cy="446423"/>
            <a:chOff x="457200" y="1466425"/>
            <a:chExt cx="776900" cy="486300"/>
          </a:xfrm>
        </p:grpSpPr>
        <p:sp>
          <p:nvSpPr>
            <p:cNvPr id="332" name="Google Shape;33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/>
          <p:cNvSpPr txBox="1">
            <a:spLocks noGrp="1"/>
          </p:cNvSpPr>
          <p:nvPr>
            <p:ph type="subTitle" idx="5"/>
          </p:nvPr>
        </p:nvSpPr>
        <p:spPr>
          <a:xfrm>
            <a:off x="0" y="222110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1254475" y="273002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4"/>
          <p:cNvGrpSpPr/>
          <p:nvPr/>
        </p:nvGrpSpPr>
        <p:grpSpPr>
          <a:xfrm>
            <a:off x="457197" y="2718203"/>
            <a:ext cx="713194" cy="446423"/>
            <a:chOff x="457200" y="1466425"/>
            <a:chExt cx="776900" cy="486300"/>
          </a:xfrm>
        </p:grpSpPr>
        <p:sp>
          <p:nvSpPr>
            <p:cNvPr id="337" name="Google Shape;33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4"/>
          <p:cNvSpPr txBox="1">
            <a:spLocks noGrp="1"/>
          </p:cNvSpPr>
          <p:nvPr>
            <p:ph type="subTitle" idx="6"/>
          </p:nvPr>
        </p:nvSpPr>
        <p:spPr>
          <a:xfrm>
            <a:off x="-125" y="27437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254500" y="3252650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457222" y="3240828"/>
            <a:ext cx="713194" cy="446423"/>
            <a:chOff x="457200" y="1466425"/>
            <a:chExt cx="776900" cy="486300"/>
          </a:xfrm>
        </p:grpSpPr>
        <p:sp>
          <p:nvSpPr>
            <p:cNvPr id="342" name="Google Shape;34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4"/>
          <p:cNvSpPr txBox="1">
            <a:spLocks noGrp="1"/>
          </p:cNvSpPr>
          <p:nvPr>
            <p:ph type="subTitle" idx="7"/>
          </p:nvPr>
        </p:nvSpPr>
        <p:spPr>
          <a:xfrm>
            <a:off x="25" y="326635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1254500" y="377527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4"/>
          <p:cNvGrpSpPr/>
          <p:nvPr/>
        </p:nvGrpSpPr>
        <p:grpSpPr>
          <a:xfrm>
            <a:off x="457222" y="3763453"/>
            <a:ext cx="713194" cy="446423"/>
            <a:chOff x="457200" y="1466425"/>
            <a:chExt cx="776900" cy="486300"/>
          </a:xfrm>
        </p:grpSpPr>
        <p:sp>
          <p:nvSpPr>
            <p:cNvPr id="347" name="Google Shape;34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06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4"/>
          <p:cNvSpPr txBox="1">
            <a:spLocks noGrp="1"/>
          </p:cNvSpPr>
          <p:nvPr>
            <p:ph type="subTitle" idx="8"/>
          </p:nvPr>
        </p:nvSpPr>
        <p:spPr>
          <a:xfrm>
            <a:off x="-50" y="378897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1254500" y="4323425"/>
            <a:ext cx="7640100" cy="44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4"/>
          <p:cNvGrpSpPr/>
          <p:nvPr/>
        </p:nvGrpSpPr>
        <p:grpSpPr>
          <a:xfrm>
            <a:off x="457222" y="4311603"/>
            <a:ext cx="713194" cy="446423"/>
            <a:chOff x="457200" y="1466425"/>
            <a:chExt cx="776900" cy="486300"/>
          </a:xfrm>
        </p:grpSpPr>
        <p:sp>
          <p:nvSpPr>
            <p:cNvPr id="352" name="Google Shape;35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07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4"/>
          <p:cNvSpPr txBox="1">
            <a:spLocks noGrp="1"/>
          </p:cNvSpPr>
          <p:nvPr>
            <p:ph type="subTitle" idx="9"/>
          </p:nvPr>
        </p:nvSpPr>
        <p:spPr>
          <a:xfrm>
            <a:off x="25" y="43371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25" tIns="0" rIns="457200" bIns="0" anchor="ctr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424" y="592950"/>
            <a:ext cx="6841375" cy="43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67"/>
          <p:cNvSpPr txBox="1"/>
          <p:nvPr/>
        </p:nvSpPr>
        <p:spPr>
          <a:xfrm>
            <a:off x="358900" y="592950"/>
            <a:ext cx="4603200" cy="74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-US" sz="4500" dirty="0">
                <a:latin typeface="Inconsolata"/>
                <a:ea typeface="Inconsolata"/>
                <a:cs typeface="Inconsolata"/>
                <a:sym typeface="Inconsolata"/>
              </a:rPr>
              <a:t>Real</a:t>
            </a:r>
            <a:r>
              <a:rPr lang="en" sz="4500" dirty="0">
                <a:latin typeface="Inconsolata"/>
                <a:ea typeface="Inconsolata"/>
                <a:cs typeface="Inconsolata"/>
                <a:sym typeface="Inconsolata"/>
              </a:rPr>
              <a:t>Time&gt;</a:t>
            </a:r>
            <a:endParaRPr sz="45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5" r:id="rId3"/>
    <p:sldLayoutId id="2147483679" r:id="rId4"/>
    <p:sldLayoutId id="2147483712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pn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164"/>
          <p:cNvSpPr txBox="1">
            <a:spLocks noGrp="1"/>
          </p:cNvSpPr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</p:spPr>
        <p:txBody>
          <a:bodyPr spcFirstLastPara="1" wrap="square" lIns="0" tIns="9125" rIns="11887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Elements of Design</a:t>
            </a:r>
            <a:endParaRPr dirty="0"/>
          </a:p>
        </p:txBody>
      </p:sp>
      <p:sp>
        <p:nvSpPr>
          <p:cNvPr id="2985" name="Google Shape;2985;p164"/>
          <p:cNvSpPr txBox="1">
            <a:spLocks noGrp="1"/>
          </p:cNvSpPr>
          <p:nvPr>
            <p:ph type="title" idx="2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</p:spPr>
        <p:txBody>
          <a:bodyPr spcFirstLastPara="1" wrap="square" lIns="2880350" tIns="0" rIns="457200" bIns="457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Two-sided Markets</a:t>
            </a:r>
            <a:endParaRPr dirty="0"/>
          </a:p>
        </p:txBody>
      </p:sp>
      <p:sp>
        <p:nvSpPr>
          <p:cNvPr id="2986" name="Google Shape;2986;p164"/>
          <p:cNvSpPr txBox="1">
            <a:spLocks noGrp="1"/>
          </p:cNvSpPr>
          <p:nvPr>
            <p:ph type="title" idx="3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</p:spPr>
        <p:txBody>
          <a:bodyPr spcFirstLastPara="1" wrap="square" lIns="3200400" tIns="9125" rIns="2743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Architectural Overview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A83A1-1B1F-4ECF-B774-592031F7D8DA}"/>
              </a:ext>
            </a:extLst>
          </p:cNvPr>
          <p:cNvSpPr txBox="1"/>
          <p:nvPr/>
        </p:nvSpPr>
        <p:spPr>
          <a:xfrm>
            <a:off x="6451600" y="565150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confidential and proprietary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165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190"/>
          <p:cNvSpPr/>
          <p:nvPr/>
        </p:nvSpPr>
        <p:spPr>
          <a:xfrm>
            <a:off x="269725" y="2057400"/>
            <a:ext cx="8598000" cy="2664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8000" tIns="82295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9" name="Google Shape;3259;p190"/>
          <p:cNvSpPr/>
          <p:nvPr/>
        </p:nvSpPr>
        <p:spPr>
          <a:xfrm>
            <a:off x="5365600" y="2647950"/>
            <a:ext cx="2959200" cy="14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8000" tIns="82295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 business models (CBM) are atomic and self-contained meta-data</a:t>
            </a:r>
            <a:endParaRPr sz="11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0" name="Google Shape;3260;p190"/>
          <p:cNvSpPr/>
          <p:nvPr/>
        </p:nvSpPr>
        <p:spPr>
          <a:xfrm rot="10800000" flipH="1">
            <a:off x="2025350" y="2802525"/>
            <a:ext cx="1213200" cy="2277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19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model-driven business makes customer touch points intelligent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62" name="Google Shape;3262;p19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124643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Context is a ‘given’ which constrains the nature, scope and timing of an interaction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Models encompass data and algorithms to monitor and complete atomic interactions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Interactions are slotted and responsive by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Events are defined dynamically and resolved real-time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63" name="Google Shape;3263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4" y="2418301"/>
            <a:ext cx="644092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4" name="Google Shape;3264;p190"/>
          <p:cNvSpPr/>
          <p:nvPr/>
        </p:nvSpPr>
        <p:spPr>
          <a:xfrm>
            <a:off x="1308625" y="2562525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65" name="Google Shape;3265;p190"/>
          <p:cNvGrpSpPr/>
          <p:nvPr/>
        </p:nvGrpSpPr>
        <p:grpSpPr>
          <a:xfrm>
            <a:off x="3376025" y="2461200"/>
            <a:ext cx="1955000" cy="2126105"/>
            <a:chOff x="3418250" y="2181525"/>
            <a:chExt cx="1955000" cy="2126105"/>
          </a:xfrm>
        </p:grpSpPr>
        <p:pic>
          <p:nvPicPr>
            <p:cNvPr id="3266" name="Google Shape;3266;p1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18250" y="2181525"/>
              <a:ext cx="1955000" cy="2126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7" name="Google Shape;3267;p190"/>
            <p:cNvSpPr txBox="1"/>
            <p:nvPr/>
          </p:nvSpPr>
          <p:spPr>
            <a:xfrm>
              <a:off x="3635375" y="2412750"/>
              <a:ext cx="15054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8" name="Google Shape;3268;p190"/>
          <p:cNvSpPr/>
          <p:nvPr/>
        </p:nvSpPr>
        <p:spPr>
          <a:xfrm rot="10800000" flipH="1">
            <a:off x="1819275" y="3492175"/>
            <a:ext cx="1419300" cy="2277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9" name="Google Shape;3269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4" y="3107951"/>
            <a:ext cx="644092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190"/>
          <p:cNvSpPr/>
          <p:nvPr/>
        </p:nvSpPr>
        <p:spPr>
          <a:xfrm>
            <a:off x="1308625" y="3252175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1" name="Google Shape;3271;p190"/>
          <p:cNvSpPr/>
          <p:nvPr/>
        </p:nvSpPr>
        <p:spPr>
          <a:xfrm rot="10800000" flipH="1">
            <a:off x="2025350" y="4173900"/>
            <a:ext cx="1222800" cy="2277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2" name="Google Shape;3272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4" y="3789676"/>
            <a:ext cx="644092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3" name="Google Shape;3273;p190"/>
          <p:cNvSpPr/>
          <p:nvPr/>
        </p:nvSpPr>
        <p:spPr>
          <a:xfrm>
            <a:off x="1308625" y="3933900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4" name="Google Shape;3274;p190"/>
          <p:cNvSpPr/>
          <p:nvPr/>
        </p:nvSpPr>
        <p:spPr>
          <a:xfrm rot="10800000">
            <a:off x="4991175" y="3264625"/>
            <a:ext cx="1872000" cy="181800"/>
          </a:xfrm>
          <a:prstGeom prst="homePlate">
            <a:avLst>
              <a:gd name="adj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5" name="Google Shape;3275;p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175" y="2920837"/>
            <a:ext cx="442401" cy="571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76" name="Google Shape;3276;p190"/>
          <p:cNvSpPr/>
          <p:nvPr/>
        </p:nvSpPr>
        <p:spPr>
          <a:xfrm>
            <a:off x="6495175" y="3018463"/>
            <a:ext cx="644100" cy="1863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900" b="1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7" name="Google Shape;3277;p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50" y="2333599"/>
            <a:ext cx="490665" cy="5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4249" y="3036514"/>
            <a:ext cx="457200" cy="6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125" y="3853725"/>
            <a:ext cx="541458" cy="5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0" name="Google Shape;3280;p190"/>
          <p:cNvSpPr txBox="1"/>
          <p:nvPr/>
        </p:nvSpPr>
        <p:spPr>
          <a:xfrm>
            <a:off x="0" y="21240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Realtime Markets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EBD66-681E-45F1-9835-EC6C28345713}"/>
              </a:ext>
            </a:extLst>
          </p:cNvPr>
          <p:cNvSpPr txBox="1"/>
          <p:nvPr/>
        </p:nvSpPr>
        <p:spPr>
          <a:xfrm>
            <a:off x="2104039" y="2787251"/>
            <a:ext cx="1130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Tell me when ….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49D476-C063-4443-B652-B8454BB977DB}"/>
              </a:ext>
            </a:extLst>
          </p:cNvPr>
          <p:cNvSpPr txBox="1"/>
          <p:nvPr/>
        </p:nvSpPr>
        <p:spPr>
          <a:xfrm>
            <a:off x="2061221" y="3480032"/>
            <a:ext cx="1130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the price is….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A5C72-BC6B-4A6C-ABED-8F99FD10555E}"/>
              </a:ext>
            </a:extLst>
          </p:cNvPr>
          <p:cNvSpPr txBox="1"/>
          <p:nvPr/>
        </p:nvSpPr>
        <p:spPr>
          <a:xfrm>
            <a:off x="2071347" y="4160232"/>
            <a:ext cx="1130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Are there any….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161;p181">
            <a:extLst>
              <a:ext uri="{FF2B5EF4-FFF2-40B4-BE49-F238E27FC236}">
                <a16:creationId xmlns:a16="http://schemas.microsoft.com/office/drawing/2014/main" id="{6959149E-87CD-4450-9DE4-BE8EF83A1924}"/>
              </a:ext>
            </a:extLst>
          </p:cNvPr>
          <p:cNvSpPr/>
          <p:nvPr/>
        </p:nvSpPr>
        <p:spPr>
          <a:xfrm rot="714">
            <a:off x="3832751" y="4369701"/>
            <a:ext cx="1444800" cy="2274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181"/>
          <p:cNvSpPr/>
          <p:nvPr/>
        </p:nvSpPr>
        <p:spPr>
          <a:xfrm rot="560">
            <a:off x="3838575" y="2115025"/>
            <a:ext cx="1840500" cy="2274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181"/>
          <p:cNvSpPr/>
          <p:nvPr/>
        </p:nvSpPr>
        <p:spPr>
          <a:xfrm>
            <a:off x="273150" y="2962475"/>
            <a:ext cx="2470200" cy="53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Reactive and real time engagement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1" name="Google Shape;3151;p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3275" y="2830548"/>
            <a:ext cx="1238851" cy="11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3" name="Google Shape;3153;p181"/>
          <p:cNvSpPr/>
          <p:nvPr/>
        </p:nvSpPr>
        <p:spPr>
          <a:xfrm>
            <a:off x="3655250" y="1020613"/>
            <a:ext cx="2293500" cy="53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Slotted AI gathers as much information as needed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5" name="Google Shape;3155;p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3275" y="1648798"/>
            <a:ext cx="1238851" cy="11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6" name="Google Shape;3156;p181"/>
          <p:cNvSpPr/>
          <p:nvPr/>
        </p:nvSpPr>
        <p:spPr>
          <a:xfrm rot="10800000">
            <a:off x="3800350" y="2955525"/>
            <a:ext cx="2064000" cy="227700"/>
          </a:xfrm>
          <a:prstGeom prst="homePlate">
            <a:avLst>
              <a:gd name="adj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7" name="Google Shape;3157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300" y="1885975"/>
            <a:ext cx="1510625" cy="16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8" name="Google Shape;3158;p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320" y="1425232"/>
            <a:ext cx="797350" cy="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9" name="Google Shape;3159;p181"/>
          <p:cNvSpPr/>
          <p:nvPr/>
        </p:nvSpPr>
        <p:spPr>
          <a:xfrm>
            <a:off x="4174525" y="1569450"/>
            <a:ext cx="816600" cy="2400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subscribe</a:t>
            </a:r>
            <a:endParaRPr sz="900" b="1" dirty="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0" name="Google Shape;3160;p181"/>
          <p:cNvSpPr txBox="1"/>
          <p:nvPr/>
        </p:nvSpPr>
        <p:spPr>
          <a:xfrm>
            <a:off x="5776721" y="1975800"/>
            <a:ext cx="919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Server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1" name="Google Shape;3161;p181"/>
          <p:cNvSpPr/>
          <p:nvPr/>
        </p:nvSpPr>
        <p:spPr>
          <a:xfrm rot="714">
            <a:off x="1351230" y="2115035"/>
            <a:ext cx="1444800" cy="2274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181"/>
          <p:cNvSpPr/>
          <p:nvPr/>
        </p:nvSpPr>
        <p:spPr>
          <a:xfrm>
            <a:off x="273138" y="1961875"/>
            <a:ext cx="1510500" cy="5337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 me up for any new …”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3" name="Google Shape;3163;p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24" y="889251"/>
            <a:ext cx="797350" cy="10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5" name="Google Shape;3165;p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945" y="3041307"/>
            <a:ext cx="797350" cy="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6" name="Google Shape;3166;p181"/>
          <p:cNvSpPr/>
          <p:nvPr/>
        </p:nvSpPr>
        <p:spPr>
          <a:xfrm>
            <a:off x="4555150" y="3185525"/>
            <a:ext cx="816600" cy="2400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publish</a:t>
            </a:r>
            <a:endParaRPr sz="900" b="1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7" name="Google Shape;3167;p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075" y="2965100"/>
            <a:ext cx="585550" cy="5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8" name="Google Shape;3168;p181"/>
          <p:cNvSpPr txBox="1"/>
          <p:nvPr/>
        </p:nvSpPr>
        <p:spPr>
          <a:xfrm>
            <a:off x="2133600" y="942975"/>
            <a:ext cx="123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81"/>
          <p:cNvSpPr/>
          <p:nvPr/>
        </p:nvSpPr>
        <p:spPr>
          <a:xfrm>
            <a:off x="7091925" y="2495575"/>
            <a:ext cx="1510500" cy="585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Models process and match real time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261;p190">
            <a:extLst>
              <a:ext uri="{FF2B5EF4-FFF2-40B4-BE49-F238E27FC236}">
                <a16:creationId xmlns:a16="http://schemas.microsoft.com/office/drawing/2014/main" id="{CFC288EE-3D23-43B4-9C10-0A1C2887D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Models simplify, and define reactions based on ‘state changes’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mobile phone image">
            <a:extLst>
              <a:ext uri="{FF2B5EF4-FFF2-40B4-BE49-F238E27FC236}">
                <a16:creationId xmlns:a16="http://schemas.microsoft.com/office/drawing/2014/main" id="{548A8715-6421-40A0-A471-36E7FB94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57" y="3990073"/>
            <a:ext cx="857193" cy="8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3156;p181">
            <a:extLst>
              <a:ext uri="{FF2B5EF4-FFF2-40B4-BE49-F238E27FC236}">
                <a16:creationId xmlns:a16="http://schemas.microsoft.com/office/drawing/2014/main" id="{FF64F0CD-D6D4-43A6-B91D-24BB58CBCC86}"/>
              </a:ext>
            </a:extLst>
          </p:cNvPr>
          <p:cNvSpPr/>
          <p:nvPr/>
        </p:nvSpPr>
        <p:spPr>
          <a:xfrm rot="10800000">
            <a:off x="3704713" y="3913630"/>
            <a:ext cx="2064000" cy="227700"/>
          </a:xfrm>
          <a:prstGeom prst="homePlate">
            <a:avLst>
              <a:gd name="adj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181"/>
          <p:cNvSpPr/>
          <p:nvPr/>
        </p:nvSpPr>
        <p:spPr>
          <a:xfrm>
            <a:off x="4700725" y="3796163"/>
            <a:ext cx="2293500" cy="53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Notifications made on relevant subscriptions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ink bubble image">
            <a:extLst>
              <a:ext uri="{FF2B5EF4-FFF2-40B4-BE49-F238E27FC236}">
                <a16:creationId xmlns:a16="http://schemas.microsoft.com/office/drawing/2014/main" id="{735E1B06-249A-400A-990D-B5C05D2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8" y="1446232"/>
            <a:ext cx="3088823" cy="240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521849F-4F65-4AA0-9E1E-9A32ABBC659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Strategic Machines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3A4F731-E6AE-4FC4-91FA-A802C44DB4DD}"/>
              </a:ext>
            </a:extLst>
          </p:cNvPr>
          <p:cNvSpPr/>
          <p:nvPr/>
        </p:nvSpPr>
        <p:spPr>
          <a:xfrm>
            <a:off x="5883900" y="1267164"/>
            <a:ext cx="2106714" cy="2106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1A46C5B-C065-4A9C-A477-6722C1144DF0}"/>
              </a:ext>
            </a:extLst>
          </p:cNvPr>
          <p:cNvSpPr txBox="1"/>
          <p:nvPr/>
        </p:nvSpPr>
        <p:spPr>
          <a:xfrm>
            <a:off x="6061724" y="1553726"/>
            <a:ext cx="804912" cy="520655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R="5080">
              <a:lnSpc>
                <a:spcPts val="1300"/>
              </a:lnSpc>
            </a:pPr>
            <a:r>
              <a:rPr lang="en-US" sz="1100" b="1" spc="-45" dirty="0">
                <a:solidFill>
                  <a:srgbClr val="FFFFFF"/>
                </a:solidFill>
                <a:latin typeface="Trebuchet MS"/>
                <a:cs typeface="Trebuchet MS"/>
              </a:rPr>
              <a:t>Robotic Process Automation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6D6A800-4D7A-4BA8-940B-A9E9230AD794}"/>
              </a:ext>
            </a:extLst>
          </p:cNvPr>
          <p:cNvSpPr txBox="1"/>
          <p:nvPr/>
        </p:nvSpPr>
        <p:spPr>
          <a:xfrm>
            <a:off x="6959897" y="1446232"/>
            <a:ext cx="969256" cy="57195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0004" marR="5080" indent="-27939" algn="ctr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2"/>
                </a:solidFill>
                <a:latin typeface="Trebuchet MS"/>
                <a:cs typeface="Trebuchet MS"/>
              </a:rPr>
              <a:t>High Density</a:t>
            </a:r>
          </a:p>
          <a:p>
            <a:pPr marL="40004" marR="5080" indent="-27939" algn="ctr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2"/>
                </a:solidFill>
                <a:latin typeface="Trebuchet MS"/>
                <a:cs typeface="Trebuchet MS"/>
              </a:rPr>
              <a:t>High Intensity</a:t>
            </a:r>
          </a:p>
          <a:p>
            <a:pPr marL="40004" marR="5080" indent="-27939" algn="ctr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2"/>
                </a:solidFill>
                <a:latin typeface="Trebuchet MS"/>
                <a:cs typeface="Trebuchet MS"/>
              </a:rPr>
              <a:t>Applications</a:t>
            </a:r>
            <a:endParaRPr sz="11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C745384-49FA-49A5-8767-B7B984FB5464}"/>
              </a:ext>
            </a:extLst>
          </p:cNvPr>
          <p:cNvSpPr txBox="1"/>
          <p:nvPr/>
        </p:nvSpPr>
        <p:spPr>
          <a:xfrm>
            <a:off x="6024783" y="2643995"/>
            <a:ext cx="702945" cy="3513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0"/>
              </a:spcBef>
            </a:pPr>
            <a:r>
              <a:rPr lang="en-US" sz="1100" b="1" spc="-75" dirty="0">
                <a:solidFill>
                  <a:srgbClr val="FFFFFF"/>
                </a:solidFill>
                <a:latin typeface="Trebuchet MS"/>
                <a:cs typeface="Trebuchet MS"/>
              </a:rPr>
              <a:t>Web Chat, FAQ, AMA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3B4FF8-6A30-4FA5-98DF-C7C925165170}"/>
              </a:ext>
            </a:extLst>
          </p:cNvPr>
          <p:cNvSpPr txBox="1"/>
          <p:nvPr/>
        </p:nvSpPr>
        <p:spPr>
          <a:xfrm>
            <a:off x="7103770" y="2670182"/>
            <a:ext cx="800100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99700"/>
              </a:lnSpc>
              <a:spcBef>
                <a:spcPts val="100"/>
              </a:spcBef>
            </a:pPr>
            <a:r>
              <a:rPr lang="en-US"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Robotics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891A809-92CD-4EF9-BB77-C29C63B35250}"/>
              </a:ext>
            </a:extLst>
          </p:cNvPr>
          <p:cNvSpPr txBox="1"/>
          <p:nvPr/>
        </p:nvSpPr>
        <p:spPr>
          <a:xfrm>
            <a:off x="4981959" y="1730572"/>
            <a:ext cx="817051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93343">
              <a:lnSpc>
                <a:spcPts val="1300"/>
              </a:lnSpc>
              <a:spcBef>
                <a:spcPts val="160"/>
              </a:spcBef>
            </a:pPr>
            <a:r>
              <a:rPr lang="en-US" sz="1100" b="1" spc="-5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High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36687F4-5E3D-47E3-A994-08B9216E184B}"/>
              </a:ext>
            </a:extLst>
          </p:cNvPr>
          <p:cNvSpPr txBox="1"/>
          <p:nvPr/>
        </p:nvSpPr>
        <p:spPr>
          <a:xfrm>
            <a:off x="5071025" y="2647348"/>
            <a:ext cx="542925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33020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Low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EE07CC8-4B64-4DB0-BFAB-CB286CA204EC}"/>
              </a:ext>
            </a:extLst>
          </p:cNvPr>
          <p:cNvSpPr/>
          <p:nvPr/>
        </p:nvSpPr>
        <p:spPr>
          <a:xfrm>
            <a:off x="5083040" y="4058388"/>
            <a:ext cx="3159760" cy="3810"/>
          </a:xfrm>
          <a:custGeom>
            <a:avLst/>
            <a:gdLst/>
            <a:ahLst/>
            <a:cxnLst/>
            <a:rect l="l" t="t" r="r" b="b"/>
            <a:pathLst>
              <a:path w="3159760" h="3810">
                <a:moveTo>
                  <a:pt x="0" y="3298"/>
                </a:moveTo>
                <a:lnTo>
                  <a:pt x="3159188" y="0"/>
                </a:lnTo>
              </a:path>
            </a:pathLst>
          </a:custGeom>
          <a:ln w="952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6B82717-E354-4175-A8A5-174577753FF0}"/>
              </a:ext>
            </a:extLst>
          </p:cNvPr>
          <p:cNvSpPr/>
          <p:nvPr/>
        </p:nvSpPr>
        <p:spPr>
          <a:xfrm>
            <a:off x="4879774" y="1296053"/>
            <a:ext cx="0" cy="2676525"/>
          </a:xfrm>
          <a:custGeom>
            <a:avLst/>
            <a:gdLst/>
            <a:ahLst/>
            <a:cxnLst/>
            <a:rect l="l" t="t" r="r" b="b"/>
            <a:pathLst>
              <a:path h="2676525">
                <a:moveTo>
                  <a:pt x="0" y="2676434"/>
                </a:moveTo>
                <a:lnTo>
                  <a:pt x="0" y="0"/>
                </a:lnTo>
              </a:path>
            </a:pathLst>
          </a:custGeom>
          <a:ln w="952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BDA86-CCF1-4BB2-8DD3-ADCAF666757E}"/>
              </a:ext>
            </a:extLst>
          </p:cNvPr>
          <p:cNvCxnSpPr/>
          <p:nvPr/>
        </p:nvCxnSpPr>
        <p:spPr>
          <a:xfrm>
            <a:off x="5969890" y="3901324"/>
            <a:ext cx="172786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F26E01-DF0E-43A5-82E7-FDC116ADB7AB}"/>
              </a:ext>
            </a:extLst>
          </p:cNvPr>
          <p:cNvSpPr txBox="1"/>
          <p:nvPr/>
        </p:nvSpPr>
        <p:spPr>
          <a:xfrm>
            <a:off x="6174738" y="3660848"/>
            <a:ext cx="161207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3"/>
                </a:solidFill>
              </a:rPr>
              <a:t>Increasing value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728C50F1-4023-4734-ABD7-E4EE24C1683E}"/>
              </a:ext>
            </a:extLst>
          </p:cNvPr>
          <p:cNvSpPr txBox="1"/>
          <p:nvPr/>
        </p:nvSpPr>
        <p:spPr>
          <a:xfrm>
            <a:off x="7173563" y="3422817"/>
            <a:ext cx="817051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93343">
              <a:lnSpc>
                <a:spcPts val="1300"/>
              </a:lnSpc>
              <a:spcBef>
                <a:spcPts val="160"/>
              </a:spcBef>
            </a:pPr>
            <a:r>
              <a:rPr lang="en-US" sz="1100" b="1" spc="-5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High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A3F9D5D9-44DB-46C8-B687-7A99A54B213A}"/>
              </a:ext>
            </a:extLst>
          </p:cNvPr>
          <p:cNvSpPr txBox="1"/>
          <p:nvPr/>
        </p:nvSpPr>
        <p:spPr>
          <a:xfrm>
            <a:off x="6130192" y="3450561"/>
            <a:ext cx="542925" cy="187231"/>
          </a:xfrm>
          <a:prstGeom prst="rect">
            <a:avLst/>
          </a:prstGeom>
          <a:ln>
            <a:noFill/>
          </a:ln>
        </p:spPr>
        <p:txBody>
          <a:bodyPr vert="horz" wrap="square" lIns="0" tIns="20320" rIns="0" bIns="0" rtlCol="0">
            <a:spAutoFit/>
          </a:bodyPr>
          <a:lstStyle/>
          <a:p>
            <a:pPr marL="12700" marR="5080" indent="33020">
              <a:lnSpc>
                <a:spcPts val="1300"/>
              </a:lnSpc>
              <a:spcBef>
                <a:spcPts val="160"/>
              </a:spcBef>
            </a:pPr>
            <a:r>
              <a:rPr lang="en-US" sz="1100" b="1" spc="-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Low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6" name="Google Shape;3261;p190">
            <a:extLst>
              <a:ext uri="{FF2B5EF4-FFF2-40B4-BE49-F238E27FC236}">
                <a16:creationId xmlns:a16="http://schemas.microsoft.com/office/drawing/2014/main" id="{EC4B5DAE-EBDE-4BCD-A230-AB5A8934B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70" y="-123920"/>
            <a:ext cx="9168600" cy="1109774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The objective is to lower the complexity and cost of HDHI apps through model-driven development … shifting the threshold of feasibility for new use cases</a:t>
            </a:r>
            <a:endParaRPr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985A7-EA3D-4AC7-B4BE-D09FCE1685A4}"/>
              </a:ext>
            </a:extLst>
          </p:cNvPr>
          <p:cNvSpPr txBox="1"/>
          <p:nvPr/>
        </p:nvSpPr>
        <p:spPr>
          <a:xfrm>
            <a:off x="3372312" y="2387218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C7330-3369-4A63-BF5E-A0996D7D7DF6}"/>
              </a:ext>
            </a:extLst>
          </p:cNvPr>
          <p:cNvSpPr txBox="1"/>
          <p:nvPr/>
        </p:nvSpPr>
        <p:spPr>
          <a:xfrm>
            <a:off x="6130192" y="4077064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Complexity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EB7D11-864E-4D9F-814F-4F18027E8C0B}"/>
              </a:ext>
            </a:extLst>
          </p:cNvPr>
          <p:cNvSpPr txBox="1"/>
          <p:nvPr/>
        </p:nvSpPr>
        <p:spPr>
          <a:xfrm>
            <a:off x="829887" y="1937119"/>
            <a:ext cx="242186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“Let me know when the product is in stock …</a:t>
            </a:r>
          </a:p>
          <a:p>
            <a:r>
              <a:rPr lang="en-US" sz="900" i="1" dirty="0"/>
              <a:t>“I am looking for new shows at a price point of $16 ….</a:t>
            </a:r>
          </a:p>
          <a:p>
            <a:r>
              <a:rPr lang="en-US" sz="900" i="1" dirty="0"/>
              <a:t>“I need a babysitter for this Friday ….”</a:t>
            </a:r>
          </a:p>
          <a:p>
            <a:r>
              <a:rPr lang="en-US" sz="900" i="1" dirty="0"/>
              <a:t>“Does anyone have a place for me to stay this weekend ….</a:t>
            </a:r>
          </a:p>
          <a:p>
            <a:r>
              <a:rPr lang="en-US" sz="900" i="1" dirty="0"/>
              <a:t>“Notify when the new sermon gets posted ….”</a:t>
            </a:r>
          </a:p>
          <a:p>
            <a:endParaRPr lang="en-US" dirty="0"/>
          </a:p>
        </p:txBody>
      </p:sp>
      <p:pic>
        <p:nvPicPr>
          <p:cNvPr id="31" name="Google Shape;3163;p181">
            <a:extLst>
              <a:ext uri="{FF2B5EF4-FFF2-40B4-BE49-F238E27FC236}">
                <a16:creationId xmlns:a16="http://schemas.microsoft.com/office/drawing/2014/main" id="{2984E6B3-AE5C-4256-B510-2AC13C30CE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278" y="3672769"/>
            <a:ext cx="740958" cy="76846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683A230A-EA87-4F33-B87C-82846722CF23}"/>
              </a:ext>
            </a:extLst>
          </p:cNvPr>
          <p:cNvSpPr/>
          <p:nvPr/>
        </p:nvSpPr>
        <p:spPr>
          <a:xfrm>
            <a:off x="4408035" y="1470263"/>
            <a:ext cx="3444314" cy="3377238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6159D29-6C4C-4A2E-AF05-26EF8083E863}"/>
              </a:ext>
            </a:extLst>
          </p:cNvPr>
          <p:cNvSpPr txBox="1"/>
          <p:nvPr/>
        </p:nvSpPr>
        <p:spPr>
          <a:xfrm>
            <a:off x="8144050" y="2018183"/>
            <a:ext cx="8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feasibility threshold</a:t>
            </a:r>
          </a:p>
          <a:p>
            <a:endParaRPr lang="en-US" sz="900" b="1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Driven by cost and time</a:t>
            </a:r>
          </a:p>
        </p:txBody>
      </p: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98215C87-1660-49F6-AD72-26950C829624}"/>
              </a:ext>
            </a:extLst>
          </p:cNvPr>
          <p:cNvCxnSpPr/>
          <p:nvPr/>
        </p:nvCxnSpPr>
        <p:spPr>
          <a:xfrm flipH="1">
            <a:off x="7852349" y="2925884"/>
            <a:ext cx="60456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165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0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BED-0C8F-4C37-8AFE-B0EC5EF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3675E-1B94-42EC-8F0D-A90529E4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CFC988-AF14-43B0-A28A-EFF1EC68F4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Build a profile of a community and actors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361BD8-579D-4908-9217-4B327568946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Define Personas for actors and a set of common scripts. Begin with simple cases, and add complexity and nuance over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17759E-7C91-4FC1-B385-6493A4904DC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Define all the necessary data sets for meeting the requirements of an interaction. Assume that all data needed has already been collected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8F81B96-4555-400C-8D96-3D862EC84C0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Define algorithms for clearing ‘subscriptions’. Assume that algorithms have already been developed to tag and classify subscriptions and publications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41330E7-3D65-443D-B560-00908970AA35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Model the work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0E69D7D-BED6-4F84-A010-AB55C4D5C370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Document the outcomes, including risks and opportunities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D7ACC78-2694-47DA-8B4B-933DE4DFF3BD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Repeat, adding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71773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352</Words>
  <Application>Microsoft Office PowerPoint</Application>
  <PresentationFormat>On-screen Show (16:9)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Roboto Light</vt:lpstr>
      <vt:lpstr>Roboto</vt:lpstr>
      <vt:lpstr>Inconsolata</vt:lpstr>
      <vt:lpstr>Trebuchet MS</vt:lpstr>
      <vt:lpstr>Roboto Medium</vt:lpstr>
      <vt:lpstr>1_Unbranded</vt:lpstr>
      <vt:lpstr>Elements of Design</vt:lpstr>
      <vt:lpstr>Summary</vt:lpstr>
      <vt:lpstr>A model-driven business makes customer touch points intelligent</vt:lpstr>
      <vt:lpstr>Models simplify, and define reactions based on ‘state changes’</vt:lpstr>
      <vt:lpstr>The objective is to lower the complexity and cost of HDHI apps through model-driven development … shifting the threshold of feasibility for new use cases</vt:lpstr>
      <vt:lpstr>Demo</vt:lpstr>
      <vt:lpstr>Elements of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10.1</dc:title>
  <dc:creator>Patrick Howard</dc:creator>
  <cp:lastModifiedBy>Patrick Howard</cp:lastModifiedBy>
  <cp:revision>41</cp:revision>
  <dcterms:modified xsi:type="dcterms:W3CDTF">2019-06-13T17:43:34Z</dcterms:modified>
</cp:coreProperties>
</file>