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8" r:id="rId1"/>
  </p:sldMasterIdLst>
  <p:notesMasterIdLst>
    <p:notesMasterId r:id="rId12"/>
  </p:notesMasterIdLst>
  <p:sldIdLst>
    <p:sldId id="256" r:id="rId2"/>
    <p:sldId id="257" r:id="rId3"/>
    <p:sldId id="772" r:id="rId4"/>
    <p:sldId id="282" r:id="rId5"/>
    <p:sldId id="273" r:id="rId6"/>
    <p:sldId id="775" r:id="rId7"/>
    <p:sldId id="774" r:id="rId8"/>
    <p:sldId id="773" r:id="rId9"/>
    <p:sldId id="284" r:id="rId10"/>
    <p:sldId id="283" r:id="rId11"/>
  </p:sldIdLst>
  <p:sldSz cx="9144000" cy="5143500" type="screen16x9"/>
  <p:notesSz cx="6858000" cy="9144000"/>
  <p:embeddedFontLst>
    <p:embeddedFont>
      <p:font typeface="Inconsolata" panose="020B0604020202020204" charset="0"/>
      <p:regular r:id="rId13"/>
      <p:bold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Light" panose="020B0604020202020204" charset="0"/>
      <p:regular r:id="rId19"/>
      <p:bold r:id="rId20"/>
      <p:italic r:id="rId21"/>
      <p:boldItalic r:id="rId22"/>
    </p:embeddedFont>
    <p:embeddedFont>
      <p:font typeface="Roboto Medium" panose="020B060402020202020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32">
          <p15:clr>
            <a:srgbClr val="A4A3A4"/>
          </p15:clr>
        </p15:guide>
        <p15:guide id="2" orient="horz" pos="1446">
          <p15:clr>
            <a:srgbClr val="9AA0A6"/>
          </p15:clr>
        </p15:guide>
        <p15:guide id="3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6FF967-D602-4C51-B335-3E6D1C298080}">
  <a:tblStyle styleId="{6D6FF967-D602-4C51-B335-3E6D1C2980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2" autoAdjust="0"/>
  </p:normalViewPr>
  <p:slideViewPr>
    <p:cSldViewPr snapToGrid="0">
      <p:cViewPr varScale="1">
        <p:scale>
          <a:sx n="151" d="100"/>
          <a:sy n="151" d="100"/>
        </p:scale>
        <p:origin x="156" y="132"/>
      </p:cViewPr>
      <p:guideLst>
        <p:guide orient="horz" pos="1932"/>
        <p:guide orient="horz" pos="1446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4069421e41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g4069421e4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4069421e41_2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g4069421e4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4c8ff9e0be_0_4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4c8ff9e0be_0_4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g4c8ff9e0be_0_4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7" name="Google Shape;3147;g4c8ff9e0be_0_4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4069421e41_2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g4069421e4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11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4069421e41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3283;g4069421e41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: Web Development">
  <p:cSld name="CUSTOM_2_3_1_1_1_1_1_2_1_2_1_1_1_1_2_2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4" name="Google Shape;54;p14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/>
          <p:nvPr/>
        </p:nvSpPr>
        <p:spPr>
          <a:xfrm>
            <a:off x="206300" y="4868750"/>
            <a:ext cx="8663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</a:rPr>
              <a:t>© 2019 </a:t>
            </a:r>
            <a:r>
              <a:rPr lang="en-US" sz="600" dirty="0">
                <a:solidFill>
                  <a:schemeClr val="dk1"/>
                </a:solidFill>
              </a:rPr>
              <a:t>Strategic Machines</a:t>
            </a:r>
            <a:r>
              <a:rPr lang="en" sz="600" dirty="0">
                <a:solidFill>
                  <a:schemeClr val="dk1"/>
                </a:solidFill>
              </a:rPr>
              <a:t>, Inc. </a:t>
            </a:r>
            <a:endParaRPr sz="600" dirty="0"/>
          </a:p>
        </p:txBody>
      </p:sp>
      <p:sp>
        <p:nvSpPr>
          <p:cNvPr id="56" name="Google Shape;56;p14"/>
          <p:cNvSpPr txBox="1"/>
          <p:nvPr/>
        </p:nvSpPr>
        <p:spPr>
          <a:xfrm>
            <a:off x="274800" y="3982500"/>
            <a:ext cx="85953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88700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Strategic Machines</a:t>
            </a:r>
            <a:endParaRPr sz="18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747" y="3982500"/>
            <a:ext cx="822959" cy="7112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25600" y="4319775"/>
            <a:ext cx="83445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11887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274350" y="1828800"/>
            <a:ext cx="85953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80350" tIns="0" rIns="457200" bIns="457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3"/>
          </p:nvPr>
        </p:nvSpPr>
        <p:spPr>
          <a:xfrm>
            <a:off x="525600" y="3447025"/>
            <a:ext cx="83445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0400" tIns="9125" rIns="2743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l="15772" t="-1" r="13673" b="39420"/>
          <a:stretch/>
        </p:blipFill>
        <p:spPr>
          <a:xfrm>
            <a:off x="1238250" y="1622581"/>
            <a:ext cx="1612900" cy="103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CUSTOM_17_2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CUSTOM_2_7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. Numbered 1–7 (Gray)">
  <p:cSld name="CUSTOM_2_7_1_3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1254500" y="1161625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18" name="Google Shape;318;p34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0" name="Google Shape;320;p34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457222" y="1149803"/>
            <a:ext cx="713194" cy="446423"/>
            <a:chOff x="457200" y="1466425"/>
            <a:chExt cx="776900" cy="486300"/>
          </a:xfrm>
        </p:grpSpPr>
        <p:sp>
          <p:nvSpPr>
            <p:cNvPr id="322" name="Google Shape;32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subTitle" idx="3"/>
          </p:nvPr>
        </p:nvSpPr>
        <p:spPr>
          <a:xfrm>
            <a:off x="0" y="117532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1254500" y="1684250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34"/>
          <p:cNvGrpSpPr/>
          <p:nvPr/>
        </p:nvGrpSpPr>
        <p:grpSpPr>
          <a:xfrm>
            <a:off x="457222" y="1672428"/>
            <a:ext cx="713194" cy="446423"/>
            <a:chOff x="457200" y="1466425"/>
            <a:chExt cx="776900" cy="486300"/>
          </a:xfrm>
        </p:grpSpPr>
        <p:sp>
          <p:nvSpPr>
            <p:cNvPr id="327" name="Google Shape;327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4"/>
          <p:cNvSpPr txBox="1">
            <a:spLocks noGrp="1"/>
          </p:cNvSpPr>
          <p:nvPr>
            <p:ph type="subTitle" idx="4"/>
          </p:nvPr>
        </p:nvSpPr>
        <p:spPr>
          <a:xfrm>
            <a:off x="125" y="1697950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1254475" y="2207400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4"/>
          <p:cNvGrpSpPr/>
          <p:nvPr/>
        </p:nvGrpSpPr>
        <p:grpSpPr>
          <a:xfrm>
            <a:off x="457197" y="2195578"/>
            <a:ext cx="713194" cy="446423"/>
            <a:chOff x="457200" y="1466425"/>
            <a:chExt cx="776900" cy="486300"/>
          </a:xfrm>
        </p:grpSpPr>
        <p:sp>
          <p:nvSpPr>
            <p:cNvPr id="332" name="Google Shape;33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4"/>
          <p:cNvSpPr txBox="1">
            <a:spLocks noGrp="1"/>
          </p:cNvSpPr>
          <p:nvPr>
            <p:ph type="subTitle" idx="5"/>
          </p:nvPr>
        </p:nvSpPr>
        <p:spPr>
          <a:xfrm>
            <a:off x="0" y="2221100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1254475" y="2730025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4"/>
          <p:cNvGrpSpPr/>
          <p:nvPr/>
        </p:nvGrpSpPr>
        <p:grpSpPr>
          <a:xfrm>
            <a:off x="457197" y="2718203"/>
            <a:ext cx="713194" cy="446423"/>
            <a:chOff x="457200" y="1466425"/>
            <a:chExt cx="776900" cy="486300"/>
          </a:xfrm>
        </p:grpSpPr>
        <p:sp>
          <p:nvSpPr>
            <p:cNvPr id="337" name="Google Shape;337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4"/>
          <p:cNvSpPr txBox="1">
            <a:spLocks noGrp="1"/>
          </p:cNvSpPr>
          <p:nvPr>
            <p:ph type="subTitle" idx="6"/>
          </p:nvPr>
        </p:nvSpPr>
        <p:spPr>
          <a:xfrm>
            <a:off x="-125" y="274372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1254500" y="3252650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34"/>
          <p:cNvGrpSpPr/>
          <p:nvPr/>
        </p:nvGrpSpPr>
        <p:grpSpPr>
          <a:xfrm>
            <a:off x="457222" y="3240828"/>
            <a:ext cx="713194" cy="446423"/>
            <a:chOff x="457200" y="1466425"/>
            <a:chExt cx="776900" cy="486300"/>
          </a:xfrm>
        </p:grpSpPr>
        <p:sp>
          <p:nvSpPr>
            <p:cNvPr id="342" name="Google Shape;34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4"/>
          <p:cNvSpPr txBox="1">
            <a:spLocks noGrp="1"/>
          </p:cNvSpPr>
          <p:nvPr>
            <p:ph type="subTitle" idx="7"/>
          </p:nvPr>
        </p:nvSpPr>
        <p:spPr>
          <a:xfrm>
            <a:off x="25" y="3266350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1254500" y="3775275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34"/>
          <p:cNvGrpSpPr/>
          <p:nvPr/>
        </p:nvGrpSpPr>
        <p:grpSpPr>
          <a:xfrm>
            <a:off x="457222" y="3763453"/>
            <a:ext cx="713194" cy="446423"/>
            <a:chOff x="457200" y="1466425"/>
            <a:chExt cx="776900" cy="486300"/>
          </a:xfrm>
        </p:grpSpPr>
        <p:sp>
          <p:nvSpPr>
            <p:cNvPr id="347" name="Google Shape;347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06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4"/>
          <p:cNvSpPr txBox="1">
            <a:spLocks noGrp="1"/>
          </p:cNvSpPr>
          <p:nvPr>
            <p:ph type="subTitle" idx="8"/>
          </p:nvPr>
        </p:nvSpPr>
        <p:spPr>
          <a:xfrm>
            <a:off x="-50" y="378897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1254500" y="4323425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4"/>
          <p:cNvGrpSpPr/>
          <p:nvPr/>
        </p:nvGrpSpPr>
        <p:grpSpPr>
          <a:xfrm>
            <a:off x="457222" y="4311603"/>
            <a:ext cx="713194" cy="446423"/>
            <a:chOff x="457200" y="1466425"/>
            <a:chExt cx="776900" cy="486300"/>
          </a:xfrm>
        </p:grpSpPr>
        <p:sp>
          <p:nvSpPr>
            <p:cNvPr id="352" name="Google Shape;35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07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34"/>
          <p:cNvSpPr txBox="1">
            <a:spLocks noGrp="1"/>
          </p:cNvSpPr>
          <p:nvPr>
            <p:ph type="subTitle" idx="9"/>
          </p:nvPr>
        </p:nvSpPr>
        <p:spPr>
          <a:xfrm>
            <a:off x="25" y="433712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5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4424" y="592950"/>
            <a:ext cx="6841375" cy="43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67"/>
          <p:cNvSpPr txBox="1"/>
          <p:nvPr/>
        </p:nvSpPr>
        <p:spPr>
          <a:xfrm>
            <a:off x="358900" y="592950"/>
            <a:ext cx="4603200" cy="74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en-US" sz="4500" dirty="0">
                <a:latin typeface="Inconsolata"/>
                <a:ea typeface="Inconsolata"/>
                <a:cs typeface="Inconsolata"/>
                <a:sym typeface="Inconsolata"/>
              </a:rPr>
              <a:t>Real</a:t>
            </a:r>
            <a:r>
              <a:rPr lang="en" sz="4500" dirty="0">
                <a:latin typeface="Inconsolata"/>
                <a:ea typeface="Inconsolata"/>
                <a:cs typeface="Inconsolata"/>
                <a:sym typeface="Inconsolata"/>
              </a:rPr>
              <a:t>Time&gt;</a:t>
            </a:r>
            <a:endParaRPr sz="45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5" r:id="rId3"/>
    <p:sldLayoutId id="2147483679" r:id="rId4"/>
    <p:sldLayoutId id="2147483712" r:id="rId5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164"/>
          <p:cNvSpPr txBox="1">
            <a:spLocks noGrp="1"/>
          </p:cNvSpPr>
          <p:nvPr>
            <p:ph type="title"/>
          </p:nvPr>
        </p:nvSpPr>
        <p:spPr>
          <a:xfrm>
            <a:off x="525600" y="4319775"/>
            <a:ext cx="8344500" cy="319200"/>
          </a:xfrm>
          <a:prstGeom prst="rect">
            <a:avLst/>
          </a:prstGeom>
        </p:spPr>
        <p:txBody>
          <a:bodyPr spcFirstLastPara="1" wrap="square" lIns="0" tIns="9125" rIns="11887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Elements of Design</a:t>
            </a:r>
            <a:endParaRPr dirty="0"/>
          </a:p>
        </p:txBody>
      </p:sp>
      <p:sp>
        <p:nvSpPr>
          <p:cNvPr id="2985" name="Google Shape;2985;p164"/>
          <p:cNvSpPr txBox="1">
            <a:spLocks noGrp="1"/>
          </p:cNvSpPr>
          <p:nvPr>
            <p:ph type="title" idx="2"/>
          </p:nvPr>
        </p:nvSpPr>
        <p:spPr>
          <a:xfrm>
            <a:off x="274350" y="1828800"/>
            <a:ext cx="8595300" cy="1248000"/>
          </a:xfrm>
          <a:prstGeom prst="rect">
            <a:avLst/>
          </a:prstGeom>
        </p:spPr>
        <p:txBody>
          <a:bodyPr spcFirstLastPara="1" wrap="square" lIns="2880350" tIns="0" rIns="457200" bIns="457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Two-sided Markets</a:t>
            </a:r>
            <a:endParaRPr dirty="0"/>
          </a:p>
        </p:txBody>
      </p:sp>
      <p:sp>
        <p:nvSpPr>
          <p:cNvPr id="2986" name="Google Shape;2986;p164"/>
          <p:cNvSpPr txBox="1">
            <a:spLocks noGrp="1"/>
          </p:cNvSpPr>
          <p:nvPr>
            <p:ph type="title" idx="3"/>
          </p:nvPr>
        </p:nvSpPr>
        <p:spPr>
          <a:xfrm>
            <a:off x="525600" y="3447025"/>
            <a:ext cx="8344500" cy="360000"/>
          </a:xfrm>
          <a:prstGeom prst="rect">
            <a:avLst/>
          </a:prstGeom>
        </p:spPr>
        <p:txBody>
          <a:bodyPr spcFirstLastPara="1" wrap="square" lIns="3200400" tIns="9125" rIns="2743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Architectural Overview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A83A1-1B1F-4ECF-B774-592031F7D8DA}"/>
              </a:ext>
            </a:extLst>
          </p:cNvPr>
          <p:cNvSpPr txBox="1"/>
          <p:nvPr/>
        </p:nvSpPr>
        <p:spPr>
          <a:xfrm>
            <a:off x="6451600" y="565150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165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ink bubble image">
            <a:extLst>
              <a:ext uri="{FF2B5EF4-FFF2-40B4-BE49-F238E27FC236}">
                <a16:creationId xmlns:a16="http://schemas.microsoft.com/office/drawing/2014/main" id="{735E1B06-249A-400A-990D-B5C05D28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8" y="1446232"/>
            <a:ext cx="3088823" cy="240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521849F-4F65-4AA0-9E1E-9A32ABBC659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Strategic Machines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3A4F731-E6AE-4FC4-91FA-A802C44DB4DD}"/>
              </a:ext>
            </a:extLst>
          </p:cNvPr>
          <p:cNvSpPr/>
          <p:nvPr/>
        </p:nvSpPr>
        <p:spPr>
          <a:xfrm>
            <a:off x="5883900" y="1267164"/>
            <a:ext cx="2106714" cy="2106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1A46C5B-C065-4A9C-A477-6722C1144DF0}"/>
              </a:ext>
            </a:extLst>
          </p:cNvPr>
          <p:cNvSpPr txBox="1"/>
          <p:nvPr/>
        </p:nvSpPr>
        <p:spPr>
          <a:xfrm>
            <a:off x="6061724" y="1553726"/>
            <a:ext cx="804912" cy="520655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R="5080">
              <a:lnSpc>
                <a:spcPts val="1300"/>
              </a:lnSpc>
            </a:pPr>
            <a:r>
              <a:rPr lang="en-US" sz="1100" b="1" spc="-45" dirty="0">
                <a:solidFill>
                  <a:srgbClr val="FFFFFF"/>
                </a:solidFill>
                <a:latin typeface="Trebuchet MS"/>
                <a:cs typeface="Trebuchet MS"/>
              </a:rPr>
              <a:t>Robotic Process Automation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6D6A800-4D7A-4BA8-940B-A9E9230AD794}"/>
              </a:ext>
            </a:extLst>
          </p:cNvPr>
          <p:cNvSpPr txBox="1"/>
          <p:nvPr/>
        </p:nvSpPr>
        <p:spPr>
          <a:xfrm>
            <a:off x="6959897" y="1446232"/>
            <a:ext cx="969256" cy="57195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0004" marR="5080" indent="-27939" algn="ctr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2"/>
                </a:solidFill>
                <a:latin typeface="Trebuchet MS"/>
                <a:cs typeface="Trebuchet MS"/>
              </a:rPr>
              <a:t>High Density</a:t>
            </a:r>
          </a:p>
          <a:p>
            <a:pPr marL="40004" marR="5080" indent="-27939" algn="ctr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2"/>
                </a:solidFill>
                <a:latin typeface="Trebuchet MS"/>
                <a:cs typeface="Trebuchet MS"/>
              </a:rPr>
              <a:t>High Intensity</a:t>
            </a:r>
          </a:p>
          <a:p>
            <a:pPr marL="40004" marR="5080" indent="-27939" algn="ctr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2"/>
                </a:solidFill>
                <a:latin typeface="Trebuchet MS"/>
                <a:cs typeface="Trebuchet MS"/>
              </a:rPr>
              <a:t>Applications</a:t>
            </a:r>
            <a:endParaRPr sz="110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C745384-49FA-49A5-8767-B7B984FB5464}"/>
              </a:ext>
            </a:extLst>
          </p:cNvPr>
          <p:cNvSpPr txBox="1"/>
          <p:nvPr/>
        </p:nvSpPr>
        <p:spPr>
          <a:xfrm>
            <a:off x="6024783" y="2643995"/>
            <a:ext cx="702945" cy="3513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0"/>
              </a:spcBef>
            </a:pPr>
            <a:r>
              <a:rPr lang="en-US" sz="1100" b="1" spc="-75" dirty="0">
                <a:solidFill>
                  <a:srgbClr val="FFFFFF"/>
                </a:solidFill>
                <a:latin typeface="Trebuchet MS"/>
                <a:cs typeface="Trebuchet MS"/>
              </a:rPr>
              <a:t>Web Chat, FAQ, AMA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53B4FF8-6A30-4FA5-98DF-C7C925165170}"/>
              </a:ext>
            </a:extLst>
          </p:cNvPr>
          <p:cNvSpPr txBox="1"/>
          <p:nvPr/>
        </p:nvSpPr>
        <p:spPr>
          <a:xfrm>
            <a:off x="7103770" y="2670182"/>
            <a:ext cx="800100" cy="18210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99700"/>
              </a:lnSpc>
              <a:spcBef>
                <a:spcPts val="100"/>
              </a:spcBef>
            </a:pPr>
            <a:r>
              <a:rPr lang="en-US" sz="1100" b="1" spc="-50" dirty="0">
                <a:solidFill>
                  <a:srgbClr val="FFFFFF"/>
                </a:solidFill>
                <a:latin typeface="Trebuchet MS"/>
                <a:cs typeface="Trebuchet MS"/>
              </a:rPr>
              <a:t>Robotics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891A809-92CD-4EF9-BB77-C29C63B35250}"/>
              </a:ext>
            </a:extLst>
          </p:cNvPr>
          <p:cNvSpPr txBox="1"/>
          <p:nvPr/>
        </p:nvSpPr>
        <p:spPr>
          <a:xfrm>
            <a:off x="4981959" y="1730572"/>
            <a:ext cx="817051" cy="187231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L="12700" marR="5080" indent="93343">
              <a:lnSpc>
                <a:spcPts val="1300"/>
              </a:lnSpc>
              <a:spcBef>
                <a:spcPts val="160"/>
              </a:spcBef>
            </a:pPr>
            <a:r>
              <a:rPr lang="en-US" sz="1100" b="1" spc="-5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High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36687F4-5E3D-47E3-A994-08B9216E184B}"/>
              </a:ext>
            </a:extLst>
          </p:cNvPr>
          <p:cNvSpPr txBox="1"/>
          <p:nvPr/>
        </p:nvSpPr>
        <p:spPr>
          <a:xfrm>
            <a:off x="5071025" y="2647348"/>
            <a:ext cx="542925" cy="187231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L="12700" marR="5080" indent="33020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Low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EE07CC8-4B64-4DB0-BFAB-CB286CA204EC}"/>
              </a:ext>
            </a:extLst>
          </p:cNvPr>
          <p:cNvSpPr/>
          <p:nvPr/>
        </p:nvSpPr>
        <p:spPr>
          <a:xfrm>
            <a:off x="5083040" y="4058388"/>
            <a:ext cx="3159760" cy="3810"/>
          </a:xfrm>
          <a:custGeom>
            <a:avLst/>
            <a:gdLst/>
            <a:ahLst/>
            <a:cxnLst/>
            <a:rect l="l" t="t" r="r" b="b"/>
            <a:pathLst>
              <a:path w="3159760" h="3810">
                <a:moveTo>
                  <a:pt x="0" y="3298"/>
                </a:moveTo>
                <a:lnTo>
                  <a:pt x="3159188" y="0"/>
                </a:lnTo>
              </a:path>
            </a:pathLst>
          </a:custGeom>
          <a:ln w="952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6B82717-E354-4175-A8A5-174577753FF0}"/>
              </a:ext>
            </a:extLst>
          </p:cNvPr>
          <p:cNvSpPr/>
          <p:nvPr/>
        </p:nvSpPr>
        <p:spPr>
          <a:xfrm>
            <a:off x="4879774" y="1296053"/>
            <a:ext cx="0" cy="2676525"/>
          </a:xfrm>
          <a:custGeom>
            <a:avLst/>
            <a:gdLst/>
            <a:ahLst/>
            <a:cxnLst/>
            <a:rect l="l" t="t" r="r" b="b"/>
            <a:pathLst>
              <a:path h="2676525">
                <a:moveTo>
                  <a:pt x="0" y="2676434"/>
                </a:moveTo>
                <a:lnTo>
                  <a:pt x="0" y="0"/>
                </a:lnTo>
              </a:path>
            </a:pathLst>
          </a:custGeom>
          <a:ln w="952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BDA86-CCF1-4BB2-8DD3-ADCAF666757E}"/>
              </a:ext>
            </a:extLst>
          </p:cNvPr>
          <p:cNvCxnSpPr/>
          <p:nvPr/>
        </p:nvCxnSpPr>
        <p:spPr>
          <a:xfrm>
            <a:off x="5969890" y="3901324"/>
            <a:ext cx="172786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F26E01-DF0E-43A5-82E7-FDC116ADB7AB}"/>
              </a:ext>
            </a:extLst>
          </p:cNvPr>
          <p:cNvSpPr txBox="1"/>
          <p:nvPr/>
        </p:nvSpPr>
        <p:spPr>
          <a:xfrm>
            <a:off x="6174738" y="3660848"/>
            <a:ext cx="161207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3"/>
                </a:solidFill>
              </a:rPr>
              <a:t>Increasing value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728C50F1-4023-4734-ABD7-E4EE24C1683E}"/>
              </a:ext>
            </a:extLst>
          </p:cNvPr>
          <p:cNvSpPr txBox="1"/>
          <p:nvPr/>
        </p:nvSpPr>
        <p:spPr>
          <a:xfrm>
            <a:off x="7173563" y="3422817"/>
            <a:ext cx="817051" cy="187231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L="12700" marR="5080" indent="93343">
              <a:lnSpc>
                <a:spcPts val="1300"/>
              </a:lnSpc>
              <a:spcBef>
                <a:spcPts val="160"/>
              </a:spcBef>
            </a:pPr>
            <a:r>
              <a:rPr lang="en-US" sz="1100" b="1" spc="-5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High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A3F9D5D9-44DB-46C8-B687-7A99A54B213A}"/>
              </a:ext>
            </a:extLst>
          </p:cNvPr>
          <p:cNvSpPr txBox="1"/>
          <p:nvPr/>
        </p:nvSpPr>
        <p:spPr>
          <a:xfrm>
            <a:off x="6130192" y="3450561"/>
            <a:ext cx="542925" cy="187231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L="12700" marR="5080" indent="33020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Low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6" name="Google Shape;3261;p190">
            <a:extLst>
              <a:ext uri="{FF2B5EF4-FFF2-40B4-BE49-F238E27FC236}">
                <a16:creationId xmlns:a16="http://schemas.microsoft.com/office/drawing/2014/main" id="{EC4B5DAE-EBDE-4BCD-A230-AB5A8934B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70" y="-123920"/>
            <a:ext cx="9168600" cy="1109774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The goal is to unleash innovation in customer engagement by lowering the complexity and cost of HDHI apps through model-driven development … shifting the threshold of feasibility for new use cases</a:t>
            </a:r>
            <a:endParaRPr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985A7-EA3D-4AC7-B4BE-D09FCE1685A4}"/>
              </a:ext>
            </a:extLst>
          </p:cNvPr>
          <p:cNvSpPr txBox="1"/>
          <p:nvPr/>
        </p:nvSpPr>
        <p:spPr>
          <a:xfrm>
            <a:off x="3372312" y="2387218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volume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C7330-3369-4A63-BF5E-A0996D7D7DF6}"/>
              </a:ext>
            </a:extLst>
          </p:cNvPr>
          <p:cNvSpPr txBox="1"/>
          <p:nvPr/>
        </p:nvSpPr>
        <p:spPr>
          <a:xfrm>
            <a:off x="6130192" y="4077064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Complexity Level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EB7D11-864E-4D9F-814F-4F18027E8C0B}"/>
              </a:ext>
            </a:extLst>
          </p:cNvPr>
          <p:cNvSpPr txBox="1"/>
          <p:nvPr/>
        </p:nvSpPr>
        <p:spPr>
          <a:xfrm>
            <a:off x="829887" y="1937119"/>
            <a:ext cx="242186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“Let me know when the product is in stock …</a:t>
            </a:r>
          </a:p>
          <a:p>
            <a:r>
              <a:rPr lang="en-US" sz="900" i="1" dirty="0"/>
              <a:t>“I am looking for new shows at a price point of $16 ….</a:t>
            </a:r>
          </a:p>
          <a:p>
            <a:r>
              <a:rPr lang="en-US" sz="900" i="1" dirty="0"/>
              <a:t>“I need a babysitter for this Friday ….”</a:t>
            </a:r>
          </a:p>
          <a:p>
            <a:r>
              <a:rPr lang="en-US" sz="900" i="1" dirty="0"/>
              <a:t>“Does anyone have a place for me to stay this weekend ….</a:t>
            </a:r>
          </a:p>
          <a:p>
            <a:r>
              <a:rPr lang="en-US" sz="900" i="1" dirty="0"/>
              <a:t>“Notify when the new sermon gets posted ….”</a:t>
            </a:r>
          </a:p>
          <a:p>
            <a:endParaRPr lang="en-US" dirty="0"/>
          </a:p>
        </p:txBody>
      </p:sp>
      <p:pic>
        <p:nvPicPr>
          <p:cNvPr id="31" name="Google Shape;3163;p181">
            <a:extLst>
              <a:ext uri="{FF2B5EF4-FFF2-40B4-BE49-F238E27FC236}">
                <a16:creationId xmlns:a16="http://schemas.microsoft.com/office/drawing/2014/main" id="{2984E6B3-AE5C-4256-B510-2AC13C30CE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278" y="3672769"/>
            <a:ext cx="740958" cy="76846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683A230A-EA87-4F33-B87C-82846722CF23}"/>
              </a:ext>
            </a:extLst>
          </p:cNvPr>
          <p:cNvSpPr/>
          <p:nvPr/>
        </p:nvSpPr>
        <p:spPr>
          <a:xfrm>
            <a:off x="4408035" y="1470263"/>
            <a:ext cx="3444314" cy="3377238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6159D29-6C4C-4A2E-AF05-26EF8083E863}"/>
              </a:ext>
            </a:extLst>
          </p:cNvPr>
          <p:cNvSpPr txBox="1"/>
          <p:nvPr/>
        </p:nvSpPr>
        <p:spPr>
          <a:xfrm>
            <a:off x="8144050" y="2018183"/>
            <a:ext cx="86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feasibility threshold</a:t>
            </a:r>
          </a:p>
          <a:p>
            <a:endParaRPr lang="en-US" sz="900" b="1" dirty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Driven by cost and time</a:t>
            </a:r>
          </a:p>
        </p:txBody>
      </p: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98215C87-1660-49F6-AD72-26950C829624}"/>
              </a:ext>
            </a:extLst>
          </p:cNvPr>
          <p:cNvCxnSpPr/>
          <p:nvPr/>
        </p:nvCxnSpPr>
        <p:spPr>
          <a:xfrm flipH="1">
            <a:off x="7852349" y="2925884"/>
            <a:ext cx="60456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5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190"/>
          <p:cNvSpPr/>
          <p:nvPr/>
        </p:nvSpPr>
        <p:spPr>
          <a:xfrm>
            <a:off x="269725" y="2057400"/>
            <a:ext cx="8598000" cy="2664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8000" tIns="82295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9" name="Google Shape;3259;p190"/>
          <p:cNvSpPr/>
          <p:nvPr/>
        </p:nvSpPr>
        <p:spPr>
          <a:xfrm>
            <a:off x="5365600" y="2647950"/>
            <a:ext cx="2959200" cy="1472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8000" tIns="82295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 business models (CBM) are atomic and self-contained meta-data</a:t>
            </a:r>
            <a:endParaRPr sz="11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0" name="Google Shape;3260;p190"/>
          <p:cNvSpPr/>
          <p:nvPr/>
        </p:nvSpPr>
        <p:spPr>
          <a:xfrm rot="10800000" flipH="1">
            <a:off x="2025350" y="2802525"/>
            <a:ext cx="1213200" cy="2277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190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model-driven business makes customer touch points intelligent</a:t>
            </a:r>
            <a:endParaRPr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62" name="Google Shape;3262;p190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124643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Context is a ‘given’ which constrains the nature, scope and timing of an interaction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Models encompass data and algorithms to monitor and complete atomic interactions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Interactions are slotted and responsive by design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Events are defined dynamically and resolved real-time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63" name="Google Shape;3263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4" y="2418301"/>
            <a:ext cx="644092" cy="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4" name="Google Shape;3264;p190"/>
          <p:cNvSpPr/>
          <p:nvPr/>
        </p:nvSpPr>
        <p:spPr>
          <a:xfrm>
            <a:off x="1308625" y="2562525"/>
            <a:ext cx="644100" cy="1863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Subscribe</a:t>
            </a:r>
            <a:endParaRPr sz="900" b="1" dirty="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65" name="Google Shape;3265;p190"/>
          <p:cNvGrpSpPr/>
          <p:nvPr/>
        </p:nvGrpSpPr>
        <p:grpSpPr>
          <a:xfrm>
            <a:off x="3376025" y="2461200"/>
            <a:ext cx="1955000" cy="2126105"/>
            <a:chOff x="3418250" y="2181525"/>
            <a:chExt cx="1955000" cy="2126105"/>
          </a:xfrm>
        </p:grpSpPr>
        <p:pic>
          <p:nvPicPr>
            <p:cNvPr id="3266" name="Google Shape;3266;p1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18250" y="2181525"/>
              <a:ext cx="1955000" cy="2126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7" name="Google Shape;3267;p190"/>
            <p:cNvSpPr txBox="1"/>
            <p:nvPr/>
          </p:nvSpPr>
          <p:spPr>
            <a:xfrm>
              <a:off x="3635375" y="2412750"/>
              <a:ext cx="15054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8" name="Google Shape;3268;p190"/>
          <p:cNvSpPr/>
          <p:nvPr/>
        </p:nvSpPr>
        <p:spPr>
          <a:xfrm rot="10800000" flipH="1">
            <a:off x="1819275" y="3492175"/>
            <a:ext cx="1419300" cy="2277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9" name="Google Shape;3269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4" y="3107951"/>
            <a:ext cx="644092" cy="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0" name="Google Shape;3270;p190"/>
          <p:cNvSpPr/>
          <p:nvPr/>
        </p:nvSpPr>
        <p:spPr>
          <a:xfrm>
            <a:off x="1308625" y="3252175"/>
            <a:ext cx="644100" cy="1863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Subscribe</a:t>
            </a:r>
            <a:endParaRPr sz="900" b="1" dirty="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1" name="Google Shape;3271;p190"/>
          <p:cNvSpPr/>
          <p:nvPr/>
        </p:nvSpPr>
        <p:spPr>
          <a:xfrm rot="10800000" flipH="1">
            <a:off x="2025350" y="4173900"/>
            <a:ext cx="1222800" cy="2277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2" name="Google Shape;3272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4" y="3789676"/>
            <a:ext cx="644092" cy="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3" name="Google Shape;3273;p190"/>
          <p:cNvSpPr/>
          <p:nvPr/>
        </p:nvSpPr>
        <p:spPr>
          <a:xfrm>
            <a:off x="1308625" y="3933900"/>
            <a:ext cx="644100" cy="1863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Subscribe</a:t>
            </a:r>
            <a:endParaRPr sz="900" b="1" dirty="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4" name="Google Shape;3274;p190"/>
          <p:cNvSpPr/>
          <p:nvPr/>
        </p:nvSpPr>
        <p:spPr>
          <a:xfrm rot="10800000">
            <a:off x="4991175" y="3264625"/>
            <a:ext cx="1872000" cy="181800"/>
          </a:xfrm>
          <a:prstGeom prst="homePlate">
            <a:avLst>
              <a:gd name="adj" fmla="val 50000"/>
            </a:avLst>
          </a:prstGeom>
          <a:solidFill>
            <a:srgbClr val="FF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5" name="Google Shape;3275;p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175" y="2920837"/>
            <a:ext cx="442401" cy="571332"/>
          </a:xfrm>
          <a:prstGeom prst="rect">
            <a:avLst/>
          </a:prstGeom>
          <a:noFill/>
          <a:ln>
            <a:noFill/>
          </a:ln>
        </p:spPr>
      </p:pic>
      <p:sp>
        <p:nvSpPr>
          <p:cNvPr id="3276" name="Google Shape;3276;p190"/>
          <p:cNvSpPr/>
          <p:nvPr/>
        </p:nvSpPr>
        <p:spPr>
          <a:xfrm>
            <a:off x="6495175" y="3018463"/>
            <a:ext cx="644100" cy="1863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sz="900" b="1" dirty="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7" name="Google Shape;3277;p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50" y="2333599"/>
            <a:ext cx="490665" cy="5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4249" y="3036514"/>
            <a:ext cx="457200" cy="6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" name="Google Shape;3279;p1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125" y="3853725"/>
            <a:ext cx="541458" cy="5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0" name="Google Shape;3280;p190"/>
          <p:cNvSpPr txBox="1"/>
          <p:nvPr/>
        </p:nvSpPr>
        <p:spPr>
          <a:xfrm>
            <a:off x="0" y="21240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Realtime Markets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EBD66-681E-45F1-9835-EC6C28345713}"/>
              </a:ext>
            </a:extLst>
          </p:cNvPr>
          <p:cNvSpPr txBox="1"/>
          <p:nvPr/>
        </p:nvSpPr>
        <p:spPr>
          <a:xfrm>
            <a:off x="2104039" y="2787251"/>
            <a:ext cx="1130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Tell me when ….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49D476-C063-4443-B652-B8454BB977DB}"/>
              </a:ext>
            </a:extLst>
          </p:cNvPr>
          <p:cNvSpPr txBox="1"/>
          <p:nvPr/>
        </p:nvSpPr>
        <p:spPr>
          <a:xfrm>
            <a:off x="2061221" y="3480032"/>
            <a:ext cx="1130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the price is….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A5C72-BC6B-4A6C-ABED-8F99FD10555E}"/>
              </a:ext>
            </a:extLst>
          </p:cNvPr>
          <p:cNvSpPr txBox="1"/>
          <p:nvPr/>
        </p:nvSpPr>
        <p:spPr>
          <a:xfrm>
            <a:off x="2071347" y="4160232"/>
            <a:ext cx="1130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Are there any….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161;p181">
            <a:extLst>
              <a:ext uri="{FF2B5EF4-FFF2-40B4-BE49-F238E27FC236}">
                <a16:creationId xmlns:a16="http://schemas.microsoft.com/office/drawing/2014/main" id="{6959149E-87CD-4450-9DE4-BE8EF83A1924}"/>
              </a:ext>
            </a:extLst>
          </p:cNvPr>
          <p:cNvSpPr/>
          <p:nvPr/>
        </p:nvSpPr>
        <p:spPr>
          <a:xfrm rot="714">
            <a:off x="3832751" y="4369701"/>
            <a:ext cx="1444800" cy="2274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181"/>
          <p:cNvSpPr/>
          <p:nvPr/>
        </p:nvSpPr>
        <p:spPr>
          <a:xfrm rot="560">
            <a:off x="3838575" y="2115025"/>
            <a:ext cx="1840500" cy="2274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181"/>
          <p:cNvSpPr/>
          <p:nvPr/>
        </p:nvSpPr>
        <p:spPr>
          <a:xfrm>
            <a:off x="273150" y="2962475"/>
            <a:ext cx="2470200" cy="53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Reactive and real time engagement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1" name="Google Shape;3151;p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3275" y="2830548"/>
            <a:ext cx="1238851" cy="11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3" name="Google Shape;3153;p181"/>
          <p:cNvSpPr/>
          <p:nvPr/>
        </p:nvSpPr>
        <p:spPr>
          <a:xfrm>
            <a:off x="3655250" y="1020613"/>
            <a:ext cx="2293500" cy="53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Slotted AI gathers as much information as needed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5" name="Google Shape;3155;p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3275" y="1648798"/>
            <a:ext cx="1238851" cy="11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6" name="Google Shape;3156;p181"/>
          <p:cNvSpPr/>
          <p:nvPr/>
        </p:nvSpPr>
        <p:spPr>
          <a:xfrm rot="10800000">
            <a:off x="3800350" y="2955525"/>
            <a:ext cx="2064000" cy="227700"/>
          </a:xfrm>
          <a:prstGeom prst="homePlate">
            <a:avLst>
              <a:gd name="adj" fmla="val 50000"/>
            </a:avLst>
          </a:prstGeom>
          <a:solidFill>
            <a:srgbClr val="FF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7" name="Google Shape;3157;p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300" y="1885975"/>
            <a:ext cx="1510625" cy="16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8" name="Google Shape;3158;p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320" y="1425232"/>
            <a:ext cx="797350" cy="8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9" name="Google Shape;3159;p181"/>
          <p:cNvSpPr/>
          <p:nvPr/>
        </p:nvSpPr>
        <p:spPr>
          <a:xfrm>
            <a:off x="4174525" y="1569450"/>
            <a:ext cx="816600" cy="2400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subscribe</a:t>
            </a:r>
            <a:endParaRPr sz="900" b="1" dirty="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0" name="Google Shape;3160;p181"/>
          <p:cNvSpPr txBox="1"/>
          <p:nvPr/>
        </p:nvSpPr>
        <p:spPr>
          <a:xfrm>
            <a:off x="5776721" y="1975800"/>
            <a:ext cx="919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Server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1" name="Google Shape;3161;p181"/>
          <p:cNvSpPr/>
          <p:nvPr/>
        </p:nvSpPr>
        <p:spPr>
          <a:xfrm rot="714">
            <a:off x="1351230" y="2115035"/>
            <a:ext cx="1444800" cy="2274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181"/>
          <p:cNvSpPr/>
          <p:nvPr/>
        </p:nvSpPr>
        <p:spPr>
          <a:xfrm>
            <a:off x="273138" y="1961875"/>
            <a:ext cx="1510500" cy="5337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sign me up for any new …”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3" name="Google Shape;3163;p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24" y="889251"/>
            <a:ext cx="797350" cy="10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5" name="Google Shape;3165;p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945" y="3041307"/>
            <a:ext cx="797350" cy="8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6" name="Google Shape;3166;p181"/>
          <p:cNvSpPr/>
          <p:nvPr/>
        </p:nvSpPr>
        <p:spPr>
          <a:xfrm>
            <a:off x="4555150" y="3185525"/>
            <a:ext cx="816600" cy="2400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publish</a:t>
            </a:r>
            <a:endParaRPr sz="900" b="1" dirty="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7" name="Google Shape;3167;p1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075" y="2965100"/>
            <a:ext cx="585550" cy="5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8" name="Google Shape;3168;p181"/>
          <p:cNvSpPr txBox="1"/>
          <p:nvPr/>
        </p:nvSpPr>
        <p:spPr>
          <a:xfrm>
            <a:off x="2133600" y="942975"/>
            <a:ext cx="123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181"/>
          <p:cNvSpPr/>
          <p:nvPr/>
        </p:nvSpPr>
        <p:spPr>
          <a:xfrm>
            <a:off x="7091925" y="2495575"/>
            <a:ext cx="1510500" cy="585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Models process and match real time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3261;p190">
            <a:extLst>
              <a:ext uri="{FF2B5EF4-FFF2-40B4-BE49-F238E27FC236}">
                <a16:creationId xmlns:a16="http://schemas.microsoft.com/office/drawing/2014/main" id="{CFC288EE-3D23-43B4-9C10-0A1C2887D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Models simplify, and define reactions based on ‘state changes’</a:t>
            </a:r>
            <a:endParaRPr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mobile phone image">
            <a:extLst>
              <a:ext uri="{FF2B5EF4-FFF2-40B4-BE49-F238E27FC236}">
                <a16:creationId xmlns:a16="http://schemas.microsoft.com/office/drawing/2014/main" id="{548A8715-6421-40A0-A471-36E7FB94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57" y="3990073"/>
            <a:ext cx="857193" cy="85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3156;p181">
            <a:extLst>
              <a:ext uri="{FF2B5EF4-FFF2-40B4-BE49-F238E27FC236}">
                <a16:creationId xmlns:a16="http://schemas.microsoft.com/office/drawing/2014/main" id="{FF64F0CD-D6D4-43A6-B91D-24BB58CBCC86}"/>
              </a:ext>
            </a:extLst>
          </p:cNvPr>
          <p:cNvSpPr/>
          <p:nvPr/>
        </p:nvSpPr>
        <p:spPr>
          <a:xfrm rot="10800000">
            <a:off x="3704713" y="3913630"/>
            <a:ext cx="2064000" cy="227700"/>
          </a:xfrm>
          <a:prstGeom prst="homePlate">
            <a:avLst>
              <a:gd name="adj" fmla="val 50000"/>
            </a:avLst>
          </a:prstGeom>
          <a:solidFill>
            <a:srgbClr val="FF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181"/>
          <p:cNvSpPr/>
          <p:nvPr/>
        </p:nvSpPr>
        <p:spPr>
          <a:xfrm>
            <a:off x="4700725" y="3796163"/>
            <a:ext cx="2293500" cy="53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Notifications made on relevant subscriptions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28FB0E8-4729-4551-9462-EA48B6F8140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Strategic Machines</a:t>
            </a:r>
          </a:p>
        </p:txBody>
      </p:sp>
      <p:sp>
        <p:nvSpPr>
          <p:cNvPr id="6" name="Google Shape;3261;p190">
            <a:extLst>
              <a:ext uri="{FF2B5EF4-FFF2-40B4-BE49-F238E27FC236}">
                <a16:creationId xmlns:a16="http://schemas.microsoft.com/office/drawing/2014/main" id="{3FBA9556-CC58-4F94-91AD-3CCEAD014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Abstract content flow</a:t>
            </a:r>
            <a:endParaRPr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AutoShape 13">
            <a:extLst>
              <a:ext uri="{FF2B5EF4-FFF2-40B4-BE49-F238E27FC236}">
                <a16:creationId xmlns:a16="http://schemas.microsoft.com/office/drawing/2014/main" id="{EB97C922-29F4-45EA-884E-B890BBDBA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48" y="2223482"/>
            <a:ext cx="1071688" cy="622300"/>
          </a:xfrm>
          <a:prstGeom prst="roundRect">
            <a:avLst>
              <a:gd name="adj" fmla="val 7463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87A231A8-B801-4AE9-884B-31CAFE713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98" y="2319188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publish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A3B54D-B846-495E-82DB-3F546BDCEF0F}"/>
              </a:ext>
            </a:extLst>
          </p:cNvPr>
          <p:cNvSpPr txBox="1"/>
          <p:nvPr/>
        </p:nvSpPr>
        <p:spPr>
          <a:xfrm>
            <a:off x="1814907" y="4089850"/>
            <a:ext cx="893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member data</a:t>
            </a:r>
          </a:p>
        </p:txBody>
      </p:sp>
      <p:sp>
        <p:nvSpPr>
          <p:cNvPr id="41" name="AutoShape 13">
            <a:extLst>
              <a:ext uri="{FF2B5EF4-FFF2-40B4-BE49-F238E27FC236}">
                <a16:creationId xmlns:a16="http://schemas.microsoft.com/office/drawing/2014/main" id="{7053CF03-85A8-4107-BA2A-16E27E2C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312" y="2223482"/>
            <a:ext cx="1071688" cy="622300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7" name="Text Box 15">
            <a:extLst>
              <a:ext uri="{FF2B5EF4-FFF2-40B4-BE49-F238E27FC236}">
                <a16:creationId xmlns:a16="http://schemas.microsoft.com/office/drawing/2014/main" id="{E24D318A-8BB6-4679-AA2F-DA887DB1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312" y="2350938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mediate input</a:t>
            </a:r>
          </a:p>
        </p:txBody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CC8E143-FB47-40FB-935C-B2C5AF024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76" y="2223482"/>
            <a:ext cx="1071688" cy="622300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50" name="Text Box 15">
            <a:extLst>
              <a:ext uri="{FF2B5EF4-FFF2-40B4-BE49-F238E27FC236}">
                <a16:creationId xmlns:a16="http://schemas.microsoft.com/office/drawing/2014/main" id="{C033DA12-6832-4E44-BC81-6590C6FAA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76" y="2289383"/>
            <a:ext cx="1071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parse, classify, tag</a:t>
            </a:r>
          </a:p>
        </p:txBody>
      </p:sp>
      <p:sp>
        <p:nvSpPr>
          <p:cNvPr id="51" name="AutoShape 13">
            <a:extLst>
              <a:ext uri="{FF2B5EF4-FFF2-40B4-BE49-F238E27FC236}">
                <a16:creationId xmlns:a16="http://schemas.microsoft.com/office/drawing/2014/main" id="{A47B9291-2B5C-44B4-B391-673C6014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138" y="2223026"/>
            <a:ext cx="1071688" cy="622300"/>
          </a:xfrm>
          <a:prstGeom prst="roundRect">
            <a:avLst>
              <a:gd name="adj" fmla="val 7463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52" name="Text Box 15">
            <a:extLst>
              <a:ext uri="{FF2B5EF4-FFF2-40B4-BE49-F238E27FC236}">
                <a16:creationId xmlns:a16="http://schemas.microsoft.com/office/drawing/2014/main" id="{76EAA91B-41F3-4DC1-8FFD-A075D778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688" y="2318732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subscribe</a:t>
            </a:r>
          </a:p>
        </p:txBody>
      </p:sp>
      <p:sp>
        <p:nvSpPr>
          <p:cNvPr id="53" name="AutoShape 13">
            <a:extLst>
              <a:ext uri="{FF2B5EF4-FFF2-40B4-BE49-F238E27FC236}">
                <a16:creationId xmlns:a16="http://schemas.microsoft.com/office/drawing/2014/main" id="{0D3E4C2B-7C43-4997-932E-C78F060EA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24" y="2245185"/>
            <a:ext cx="1071688" cy="622300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A783437F-1F88-470A-B859-8B988575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24" y="2372641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mediate input</a:t>
            </a:r>
          </a:p>
        </p:txBody>
      </p:sp>
      <p:sp>
        <p:nvSpPr>
          <p:cNvPr id="55" name="AutoShape 13">
            <a:extLst>
              <a:ext uri="{FF2B5EF4-FFF2-40B4-BE49-F238E27FC236}">
                <a16:creationId xmlns:a16="http://schemas.microsoft.com/office/drawing/2014/main" id="{D84CCC12-796A-485A-BE64-E8C01A99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560" y="2245185"/>
            <a:ext cx="1071688" cy="622300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56" name="Text Box 15">
            <a:extLst>
              <a:ext uri="{FF2B5EF4-FFF2-40B4-BE49-F238E27FC236}">
                <a16:creationId xmlns:a16="http://schemas.microsoft.com/office/drawing/2014/main" id="{84C0481E-11E4-4495-BE51-A4B2ADA6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560" y="2311086"/>
            <a:ext cx="1071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parse, classify, tag</a:t>
            </a:r>
          </a:p>
        </p:txBody>
      </p:sp>
      <p:sp>
        <p:nvSpPr>
          <p:cNvPr id="59" name="AutoShape 13">
            <a:extLst>
              <a:ext uri="{FF2B5EF4-FFF2-40B4-BE49-F238E27FC236}">
                <a16:creationId xmlns:a16="http://schemas.microsoft.com/office/drawing/2014/main" id="{5C98FEB0-B409-43AA-857C-8FFB36DC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128" y="1714500"/>
            <a:ext cx="411288" cy="1670050"/>
          </a:xfrm>
          <a:prstGeom prst="roundRect">
            <a:avLst>
              <a:gd name="adj" fmla="val 7463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61" name="AutoShape 13">
            <a:extLst>
              <a:ext uri="{FF2B5EF4-FFF2-40B4-BE49-F238E27FC236}">
                <a16:creationId xmlns:a16="http://schemas.microsoft.com/office/drawing/2014/main" id="{CF4018DD-E3D5-4304-9B49-9E82271D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64" y="3602044"/>
            <a:ext cx="7772078" cy="401052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1F5FD853-5C66-4F5D-9B65-386349A9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164" y="1661148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2A96-4216-4282-ACE5-5449201D4E59}"/>
              </a:ext>
            </a:extLst>
          </p:cNvPr>
          <p:cNvSpPr txBox="1"/>
          <p:nvPr/>
        </p:nvSpPr>
        <p:spPr>
          <a:xfrm rot="5400000">
            <a:off x="3449160" y="2665119"/>
            <a:ext cx="212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Reactive engine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08348-1B84-41EE-AE12-22C6ED377E9A}"/>
              </a:ext>
            </a:extLst>
          </p:cNvPr>
          <p:cNvSpPr txBox="1"/>
          <p:nvPr/>
        </p:nvSpPr>
        <p:spPr>
          <a:xfrm>
            <a:off x="3105150" y="3627120"/>
            <a:ext cx="38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and knowledge base </a:t>
            </a:r>
            <a:r>
              <a:rPr lang="en-US" sz="1000" dirty="0"/>
              <a:t>(component models)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A4CD1E-881B-4F95-BD05-EDB67520890D}"/>
              </a:ext>
            </a:extLst>
          </p:cNvPr>
          <p:cNvCxnSpPr/>
          <p:nvPr/>
        </p:nvCxnSpPr>
        <p:spPr>
          <a:xfrm>
            <a:off x="692150" y="1981200"/>
            <a:ext cx="325755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855DB4-BDDC-4F52-9F6D-8C36ED851233}"/>
              </a:ext>
            </a:extLst>
          </p:cNvPr>
          <p:cNvCxnSpPr>
            <a:cxnSpLocks/>
          </p:cNvCxnSpPr>
          <p:nvPr/>
        </p:nvCxnSpPr>
        <p:spPr>
          <a:xfrm flipH="1">
            <a:off x="5041900" y="1968500"/>
            <a:ext cx="301104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07AA70-6ACB-4D95-9207-5C0F98EC7E9B}"/>
              </a:ext>
            </a:extLst>
          </p:cNvPr>
          <p:cNvCxnSpPr>
            <a:cxnSpLocks/>
          </p:cNvCxnSpPr>
          <p:nvPr/>
        </p:nvCxnSpPr>
        <p:spPr>
          <a:xfrm>
            <a:off x="1060450" y="2939888"/>
            <a:ext cx="0" cy="4446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7C24ED8-2BC2-4ABA-9AA9-2BEC923FB7FC}"/>
              </a:ext>
            </a:extLst>
          </p:cNvPr>
          <p:cNvCxnSpPr>
            <a:cxnSpLocks/>
          </p:cNvCxnSpPr>
          <p:nvPr/>
        </p:nvCxnSpPr>
        <p:spPr>
          <a:xfrm flipV="1">
            <a:off x="2335976" y="2939888"/>
            <a:ext cx="0" cy="3937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4BB7E6-9817-4146-96E7-7D8D4950EC6B}"/>
              </a:ext>
            </a:extLst>
          </p:cNvPr>
          <p:cNvCxnSpPr>
            <a:cxnSpLocks/>
          </p:cNvCxnSpPr>
          <p:nvPr/>
        </p:nvCxnSpPr>
        <p:spPr>
          <a:xfrm>
            <a:off x="3562350" y="2939888"/>
            <a:ext cx="0" cy="4446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14C8163-BF23-489D-9CBA-C8D797640143}"/>
              </a:ext>
            </a:extLst>
          </p:cNvPr>
          <p:cNvCxnSpPr>
            <a:cxnSpLocks/>
          </p:cNvCxnSpPr>
          <p:nvPr/>
        </p:nvCxnSpPr>
        <p:spPr>
          <a:xfrm>
            <a:off x="5327650" y="2939888"/>
            <a:ext cx="0" cy="4446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60DFC9-10C6-4458-B1E1-7E975E1D1200}"/>
              </a:ext>
            </a:extLst>
          </p:cNvPr>
          <p:cNvCxnSpPr>
            <a:cxnSpLocks/>
          </p:cNvCxnSpPr>
          <p:nvPr/>
        </p:nvCxnSpPr>
        <p:spPr>
          <a:xfrm>
            <a:off x="7543800" y="2939888"/>
            <a:ext cx="0" cy="4446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B07EDD-03D4-4E61-81D3-9E437A54484A}"/>
              </a:ext>
            </a:extLst>
          </p:cNvPr>
          <p:cNvCxnSpPr>
            <a:cxnSpLocks/>
          </p:cNvCxnSpPr>
          <p:nvPr/>
        </p:nvCxnSpPr>
        <p:spPr>
          <a:xfrm flipV="1">
            <a:off x="6634926" y="2990850"/>
            <a:ext cx="0" cy="3937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15">
            <a:extLst>
              <a:ext uri="{FF2B5EF4-FFF2-40B4-BE49-F238E27FC236}">
                <a16:creationId xmlns:a16="http://schemas.microsoft.com/office/drawing/2014/main" id="{7DBBAB72-12CA-44A5-BD8C-492181CD3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146" y="1696385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process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92FA72-A2EA-401D-8A2D-552D2F2BAA4B}"/>
              </a:ext>
            </a:extLst>
          </p:cNvPr>
          <p:cNvSpPr txBox="1"/>
          <p:nvPr/>
        </p:nvSpPr>
        <p:spPr>
          <a:xfrm>
            <a:off x="1814907" y="4369250"/>
            <a:ext cx="893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item data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B06D97-A11B-476A-B21F-506AF6B5AC47}"/>
              </a:ext>
            </a:extLst>
          </p:cNvPr>
          <p:cNvSpPr txBox="1"/>
          <p:nvPr/>
        </p:nvSpPr>
        <p:spPr>
          <a:xfrm>
            <a:off x="2786457" y="4089850"/>
            <a:ext cx="893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775BF7-494F-43D2-A27A-94A454480D0D}"/>
              </a:ext>
            </a:extLst>
          </p:cNvPr>
          <p:cNvSpPr txBox="1"/>
          <p:nvPr/>
        </p:nvSpPr>
        <p:spPr>
          <a:xfrm>
            <a:off x="2786456" y="4369250"/>
            <a:ext cx="893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subscriptions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50AEF0-BCD9-4BEF-9B45-DAA33399848A}"/>
              </a:ext>
            </a:extLst>
          </p:cNvPr>
          <p:cNvSpPr txBox="1"/>
          <p:nvPr/>
        </p:nvSpPr>
        <p:spPr>
          <a:xfrm>
            <a:off x="3999330" y="4122321"/>
            <a:ext cx="893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61194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28FB0E8-4729-4551-9462-EA48B6F8140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Strategic Machines</a:t>
            </a:r>
          </a:p>
        </p:txBody>
      </p:sp>
      <p:sp>
        <p:nvSpPr>
          <p:cNvPr id="6" name="Google Shape;3261;p190">
            <a:extLst>
              <a:ext uri="{FF2B5EF4-FFF2-40B4-BE49-F238E27FC236}">
                <a16:creationId xmlns:a16="http://schemas.microsoft.com/office/drawing/2014/main" id="{3FBA9556-CC58-4F94-91AD-3CCEAD014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Physical system architecture and topology</a:t>
            </a:r>
            <a:endParaRPr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684D3EE9-4175-47AD-AEE9-F85D725E6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362" y="3018632"/>
            <a:ext cx="1071688" cy="622300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DD5A2FBB-7F94-4ECC-A3B4-07A77686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362" y="3076238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Server</a:t>
            </a: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3DC95022-08B6-4341-AEB3-EEB3E4AC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362" y="3928116"/>
            <a:ext cx="1071688" cy="622300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607F8B6-09AB-4284-A814-806CA08F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362" y="3996444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MongoDB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F0848F1C-27DE-480D-ADF9-D02F34AA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362" y="1809418"/>
            <a:ext cx="1071688" cy="622300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597AB4EA-EC6C-4E81-A833-F556FDDF6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662" y="1851818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Web ui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8316ED-0122-43BF-A2BB-CD2C7731C363}"/>
              </a:ext>
            </a:extLst>
          </p:cNvPr>
          <p:cNvCxnSpPr/>
          <p:nvPr/>
        </p:nvCxnSpPr>
        <p:spPr>
          <a:xfrm>
            <a:off x="3009900" y="3255312"/>
            <a:ext cx="4191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D206D-4C48-4EA8-A4C1-2A1A3C680A4A}"/>
              </a:ext>
            </a:extLst>
          </p:cNvPr>
          <p:cNvCxnSpPr>
            <a:cxnSpLocks/>
          </p:cNvCxnSpPr>
          <p:nvPr/>
        </p:nvCxnSpPr>
        <p:spPr>
          <a:xfrm flipH="1">
            <a:off x="3022600" y="3429000"/>
            <a:ext cx="4064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FAF6C5-9C1E-4C17-900E-94F8B61F89F8}"/>
              </a:ext>
            </a:extLst>
          </p:cNvPr>
          <p:cNvCxnSpPr>
            <a:cxnSpLocks/>
          </p:cNvCxnSpPr>
          <p:nvPr/>
        </p:nvCxnSpPr>
        <p:spPr>
          <a:xfrm>
            <a:off x="4044950" y="2571750"/>
            <a:ext cx="0" cy="3325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C320F2-239E-4B11-BAF4-A8AF18D29CFD}"/>
              </a:ext>
            </a:extLst>
          </p:cNvPr>
          <p:cNvCxnSpPr>
            <a:cxnSpLocks/>
          </p:cNvCxnSpPr>
          <p:nvPr/>
        </p:nvCxnSpPr>
        <p:spPr>
          <a:xfrm flipV="1">
            <a:off x="4362450" y="2571750"/>
            <a:ext cx="0" cy="3238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13">
            <a:extLst>
              <a:ext uri="{FF2B5EF4-FFF2-40B4-BE49-F238E27FC236}">
                <a16:creationId xmlns:a16="http://schemas.microsoft.com/office/drawing/2014/main" id="{2C8C6007-6C85-4EB9-90FE-0CB5FBC56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362" y="3020134"/>
            <a:ext cx="1071688" cy="622300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3C26AAA9-C679-48DD-B456-FE4F8BC7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362" y="3147590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terminal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E9154-1073-432D-A43E-E8366AEDF236}"/>
              </a:ext>
            </a:extLst>
          </p:cNvPr>
          <p:cNvCxnSpPr>
            <a:cxnSpLocks/>
          </p:cNvCxnSpPr>
          <p:nvPr/>
        </p:nvCxnSpPr>
        <p:spPr>
          <a:xfrm>
            <a:off x="4024450" y="3595534"/>
            <a:ext cx="0" cy="3325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1A0CA2-9F50-497D-A4E5-8FCD79CD73A1}"/>
              </a:ext>
            </a:extLst>
          </p:cNvPr>
          <p:cNvCxnSpPr>
            <a:cxnSpLocks/>
          </p:cNvCxnSpPr>
          <p:nvPr/>
        </p:nvCxnSpPr>
        <p:spPr>
          <a:xfrm flipV="1">
            <a:off x="4362450" y="3595534"/>
            <a:ext cx="0" cy="3238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13">
            <a:extLst>
              <a:ext uri="{FF2B5EF4-FFF2-40B4-BE49-F238E27FC236}">
                <a16:creationId xmlns:a16="http://schemas.microsoft.com/office/drawing/2014/main" id="{BFA0A693-C084-4636-A1F0-0EAC2D65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662" y="1806454"/>
            <a:ext cx="347788" cy="622300"/>
          </a:xfrm>
          <a:prstGeom prst="roundRect">
            <a:avLst>
              <a:gd name="adj" fmla="val 7463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102FB917-630F-4E52-A0CD-9D4ED293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006" y="1928059"/>
            <a:ext cx="4191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sms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2C99D-270B-4083-B414-A81DE52D1C76}"/>
              </a:ext>
            </a:extLst>
          </p:cNvPr>
          <p:cNvSpPr txBox="1"/>
          <p:nvPr/>
        </p:nvSpPr>
        <p:spPr>
          <a:xfrm>
            <a:off x="2981325" y="2530475"/>
            <a:ext cx="1146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get static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set params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821B2-EAD3-40D7-B6A2-A36A60A35036}"/>
              </a:ext>
            </a:extLst>
          </p:cNvPr>
          <p:cNvSpPr txBox="1"/>
          <p:nvPr/>
        </p:nvSpPr>
        <p:spPr>
          <a:xfrm>
            <a:off x="4484499" y="2550294"/>
            <a:ext cx="1146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stream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F34040-C32A-443A-A6CC-D66B2AC2A74E}"/>
              </a:ext>
            </a:extLst>
          </p:cNvPr>
          <p:cNvSpPr txBox="1"/>
          <p:nvPr/>
        </p:nvSpPr>
        <p:spPr>
          <a:xfrm>
            <a:off x="3489326" y="3678508"/>
            <a:ext cx="7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90DE37-AC92-474C-BDD6-C02FF8E78145}"/>
              </a:ext>
            </a:extLst>
          </p:cNvPr>
          <p:cNvSpPr txBox="1"/>
          <p:nvPr/>
        </p:nvSpPr>
        <p:spPr>
          <a:xfrm>
            <a:off x="4484498" y="3678508"/>
            <a:ext cx="1003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detected changes</a:t>
            </a:r>
          </a:p>
        </p:txBody>
      </p:sp>
      <p:sp>
        <p:nvSpPr>
          <p:cNvPr id="38" name="AutoShape 13">
            <a:extLst>
              <a:ext uri="{FF2B5EF4-FFF2-40B4-BE49-F238E27FC236}">
                <a16:creationId xmlns:a16="http://schemas.microsoft.com/office/drawing/2014/main" id="{EB97C922-29F4-45EA-884E-B890BBDBA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312" y="3928116"/>
            <a:ext cx="1071688" cy="622300"/>
          </a:xfrm>
          <a:prstGeom prst="roundRect">
            <a:avLst>
              <a:gd name="adj" fmla="val 7463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87A231A8-B801-4AE9-884B-31CAFE713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862" y="4023822"/>
            <a:ext cx="1071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CMS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A3B54D-B846-495E-82DB-3F546BDCEF0F}"/>
              </a:ext>
            </a:extLst>
          </p:cNvPr>
          <p:cNvSpPr txBox="1"/>
          <p:nvPr/>
        </p:nvSpPr>
        <p:spPr>
          <a:xfrm>
            <a:off x="1880847" y="3712672"/>
            <a:ext cx="89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route/seed</a:t>
            </a:r>
          </a:p>
          <a:p>
            <a:r>
              <a:rPr lang="en-US" sz="800" dirty="0"/>
              <a:t>route/change</a:t>
            </a:r>
          </a:p>
        </p:txBody>
      </p:sp>
      <p:sp>
        <p:nvSpPr>
          <p:cNvPr id="42" name="AutoShape 13">
            <a:extLst>
              <a:ext uri="{FF2B5EF4-FFF2-40B4-BE49-F238E27FC236}">
                <a16:creationId xmlns:a16="http://schemas.microsoft.com/office/drawing/2014/main" id="{41379C33-7AB6-4F3D-A5E2-DE9DA66B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688" y="1809418"/>
            <a:ext cx="356362" cy="622300"/>
          </a:xfrm>
          <a:prstGeom prst="roundRect">
            <a:avLst>
              <a:gd name="adj" fmla="val 7463"/>
            </a:avLst>
          </a:prstGeom>
          <a:solidFill>
            <a:srgbClr val="CC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B3F5C738-18E3-489F-B283-891D547E7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447" y="1856483"/>
            <a:ext cx="673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mobile app</a:t>
            </a:r>
          </a:p>
        </p:txBody>
      </p:sp>
      <p:sp>
        <p:nvSpPr>
          <p:cNvPr id="44" name="AutoShape 13">
            <a:extLst>
              <a:ext uri="{FF2B5EF4-FFF2-40B4-BE49-F238E27FC236}">
                <a16:creationId xmlns:a16="http://schemas.microsoft.com/office/drawing/2014/main" id="{2D425AA9-F9C6-493D-BFA8-E5106C84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43" y="1825020"/>
            <a:ext cx="347788" cy="622300"/>
          </a:xfrm>
          <a:prstGeom prst="roundRect">
            <a:avLst>
              <a:gd name="adj" fmla="val 7463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B2DA4134-6245-442A-9DA3-3A36CD3D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712" y="1946840"/>
            <a:ext cx="5128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SimSun" panose="02010600030101010101" pitchFamily="2" charset="-12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800" b="1" dirty="0">
                <a:solidFill>
                  <a:srgbClr val="192B74"/>
                </a:solidFill>
                <a:ea typeface="MS PGothic" panose="020B0600070205080204" pitchFamily="34" charset="-128"/>
              </a:rPr>
              <a:t>other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579A47-D23F-414D-B64A-EE087464F5A5}"/>
              </a:ext>
            </a:extLst>
          </p:cNvPr>
          <p:cNvCxnSpPr>
            <a:cxnSpLocks/>
          </p:cNvCxnSpPr>
          <p:nvPr/>
        </p:nvCxnSpPr>
        <p:spPr>
          <a:xfrm flipH="1">
            <a:off x="4880706" y="4146550"/>
            <a:ext cx="4064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21D8EB-7644-418B-A575-B408EE9BAF4D}"/>
              </a:ext>
            </a:extLst>
          </p:cNvPr>
          <p:cNvCxnSpPr>
            <a:cxnSpLocks/>
          </p:cNvCxnSpPr>
          <p:nvPr/>
        </p:nvCxnSpPr>
        <p:spPr>
          <a:xfrm>
            <a:off x="2717800" y="2482245"/>
            <a:ext cx="3270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165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0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BED-0C8F-4C37-8AFE-B0EC5EF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3675E-1B94-42EC-8F0D-A90529E4E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CFC988-AF14-43B0-A28A-EFF1EC68F49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Build a profile of a community and actors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361BD8-579D-4908-9217-4B327568946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Define Personas for actors and a set of common scripts. Begin with simple cases, and add complexity and nuance over time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17759E-7C91-4FC1-B385-6493A4904DC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Define all the necessary data sets for meeting the requirements of an interaction. Assume that all data needed has already been collected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8F81B96-4555-400C-8D96-3D862EC84C0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Define algorithms for clearing ‘subscriptions’. Assume that algorithms have already been developed to tag and classify subscriptions and publications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41330E7-3D65-443D-B560-00908970AA35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Model the work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0E69D7D-BED6-4F84-A010-AB55C4D5C370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Document the outcomes, including risks and opportunities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D7ACC78-2694-47DA-8B4B-933DE4DFF3BD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Repeat, adding complexity</a:t>
            </a:r>
          </a:p>
        </p:txBody>
      </p:sp>
    </p:spTree>
    <p:extLst>
      <p:ext uri="{BB962C8B-B14F-4D97-AF65-F5344CB8AC3E}">
        <p14:creationId xmlns:p14="http://schemas.microsoft.com/office/powerpoint/2010/main" val="2717734055"/>
      </p:ext>
    </p:extLst>
  </p:cSld>
  <p:clrMapOvr>
    <a:masterClrMapping/>
  </p:clrMapOvr>
</p:sld>
</file>

<file path=ppt/theme/theme1.xml><?xml version="1.0" encoding="utf-8"?>
<a:theme xmlns:a="http://schemas.openxmlformats.org/drawingml/2006/main" name="1_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430</Words>
  <Application>Microsoft Office PowerPoint</Application>
  <PresentationFormat>On-screen Show (16:9)</PresentationFormat>
  <Paragraphs>97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Wingdings</vt:lpstr>
      <vt:lpstr>Roboto Light</vt:lpstr>
      <vt:lpstr>Roboto</vt:lpstr>
      <vt:lpstr>Inconsolata</vt:lpstr>
      <vt:lpstr>Arial</vt:lpstr>
      <vt:lpstr>Roboto Medium</vt:lpstr>
      <vt:lpstr>Trebuchet MS</vt:lpstr>
      <vt:lpstr>1_Unbranded</vt:lpstr>
      <vt:lpstr>Elements of Design</vt:lpstr>
      <vt:lpstr>Summary</vt:lpstr>
      <vt:lpstr>The goal is to unleash innovation in customer engagement by lowering the complexity and cost of HDHI apps through model-driven development … shifting the threshold of feasibility for new use cases</vt:lpstr>
      <vt:lpstr>A model-driven business makes customer touch points intelligent</vt:lpstr>
      <vt:lpstr>Models simplify, and define reactions based on ‘state changes’</vt:lpstr>
      <vt:lpstr>Abstract content flow</vt:lpstr>
      <vt:lpstr>Physical system architecture and topology</vt:lpstr>
      <vt:lpstr>Demo</vt:lpstr>
      <vt:lpstr>Elements of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10.1</dc:title>
  <dc:creator>Patrick Howard</dc:creator>
  <cp:lastModifiedBy>Patrick Howard</cp:lastModifiedBy>
  <cp:revision>52</cp:revision>
  <dcterms:modified xsi:type="dcterms:W3CDTF">2019-06-14T13:13:47Z</dcterms:modified>
</cp:coreProperties>
</file>