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20B0604020202020204"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5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b026be5f_8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b026be5f_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5b026be5f_8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b026be5f_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PICRUSt stands for phylogenetic investigation of communities by reconstruction of unobserved states. It is a computational approach to predict the functional composition of a metagenome using marker gene data and a database of reference genomes. In short, PICRUSt uses an extended ancestral-state reconstruction algorithm to predict which gene families are present and then combines gene families to estimate the composite metagenome.</a:t>
            </a:r>
            <a:endParaRPr/>
          </a:p>
          <a:p>
            <a:pPr marL="0" lvl="0" indent="0" algn="l" rtl="0">
              <a:spcBef>
                <a:spcPts val="0"/>
              </a:spcBef>
              <a:spcAft>
                <a:spcPts val="0"/>
              </a:spcAft>
              <a:buNone/>
            </a:pPr>
            <a:r>
              <a:rPr lang="en"/>
              <a:t>Tax4Fun is designed for functional prediction based on minimum 16SrRNA sequence similarity. It is applicable to outputs obtained from the SILVAngs web server or the application of QIIME against the SILVA database. Note, the process is time consuming and may take ~2 mins to complete.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b026be5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5b026be5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22583cc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22583cc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53ba886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53ba886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53852fe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53852fe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5b026be5f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5b026be5f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22583ccb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22583ccb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For our demo, we were tasked with utilizing MDP, however we will briefly mention the input types for each tool since they are very different.</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MDP and PPD are designed for 16S rRNA maker gene survey data.</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This method requires a taxon or OTU abundance table and a sample metadata file containing group info.</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MicrobiomeAnalyst supports .txt, .csv, BIOM, and mothur software package files.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5b026be5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5b026be5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SDP is the same as MDP and PPD, however it also requires genes be correlated to some form of an ID, as listed above</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r>
              <a:rPr lang="en" sz="1150">
                <a:solidFill>
                  <a:srgbClr val="2A2A2A"/>
                </a:solidFill>
                <a:highlight>
                  <a:srgbClr val="FFFFFF"/>
                </a:highlight>
                <a:latin typeface="Merriweather"/>
                <a:ea typeface="Merriweather"/>
                <a:cs typeface="Merriweather"/>
                <a:sym typeface="Merriweather"/>
              </a:rPr>
              <a:t>TSEA is completely different, as it just requires a list of taxa, as well as the type of taxa being supplied. There are five supported types.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5b026be5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5b026be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By default, features containing all zeros or only appear in a single sample are excluded in downstream analyses based on technical, statistical and biological considerations. This so-called ‘minimally cleaned’ data is reserved for various alpha diversity analyses where the primary goal is to understand individual sample diversity. For all other data analysis, further data filtering is necessary. Features are also filtered by default based on their abundance levels and sample prevalence. Users can filter low-count features using a minimum count cutoff based on their mean or median values. If the primary goal is comparative analysis, users should exclude features with low variance based on their inter-quantile ranges, standard deviations or coefficient of variations. These features are very unlikely to be significant in the comparative analysis, so filtering those uninformative features can improve statistical power by reducing the issue of multiple testing in downstream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5b026be5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5b026be5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Next we do data normalization.</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There are three types:</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First, rarefying, which is essentially eliminating a portion of the data.</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Second, is data scaling, which is changing the data to fit in a specific range. You have the choice between the three methods listed above.</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Third is data transformation, which is changing the data to a specific format. You have the above choices to do this.</a:t>
            </a: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150">
              <a:solidFill>
                <a:srgbClr val="2A2A2A"/>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Finally, it is of note to mention that other softwares or applications choose these data normalization methods for you, so MicrobiomeAnalyst has the leg up in this sense.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5b026be5f_8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5b026be5f_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5b026be5f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5b026be5f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biomeanalyst.c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ademic.oup.com/nar/article/45/W1/W180/376019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MicrobiomeAnalyst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Yelnur Abilakim, Alix Foster, Phil Huddy, Keidi Xhagolli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Comparison &amp; Classification</a:t>
            </a:r>
            <a:endParaRPr/>
          </a:p>
        </p:txBody>
      </p:sp>
      <p:sp>
        <p:nvSpPr>
          <p:cNvPr id="118" name="Google Shape;11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Univariate analysis</a:t>
            </a:r>
            <a:endParaRPr/>
          </a:p>
          <a:p>
            <a:pPr marL="914400" lvl="1" indent="-317500" algn="l" rtl="0">
              <a:spcBef>
                <a:spcPts val="0"/>
              </a:spcBef>
              <a:spcAft>
                <a:spcPts val="0"/>
              </a:spcAft>
              <a:buSzPts val="1400"/>
              <a:buChar char="○"/>
            </a:pPr>
            <a:r>
              <a:rPr lang="en"/>
              <a:t>Explore variables in a data set separately</a:t>
            </a:r>
            <a:endParaRPr/>
          </a:p>
          <a:p>
            <a:pPr marL="457200" lvl="0" indent="-342900" algn="l" rtl="0">
              <a:spcBef>
                <a:spcPts val="0"/>
              </a:spcBef>
              <a:spcAft>
                <a:spcPts val="0"/>
              </a:spcAft>
              <a:buSzPts val="1800"/>
              <a:buChar char="●"/>
            </a:pPr>
            <a:r>
              <a:rPr lang="en"/>
              <a:t>metagenomeSeq</a:t>
            </a:r>
            <a:endParaRPr/>
          </a:p>
          <a:p>
            <a:pPr marL="914400" lvl="1" indent="-317500" algn="l" rtl="0">
              <a:spcBef>
                <a:spcPts val="0"/>
              </a:spcBef>
              <a:spcAft>
                <a:spcPts val="0"/>
              </a:spcAft>
              <a:buSzPts val="1400"/>
              <a:buChar char="○"/>
            </a:pPr>
            <a:r>
              <a:rPr lang="en"/>
              <a:t>Determines differentially abundant features</a:t>
            </a:r>
            <a:endParaRPr/>
          </a:p>
          <a:p>
            <a:pPr marL="457200" lvl="0" indent="-342900" algn="l" rtl="0">
              <a:spcBef>
                <a:spcPts val="0"/>
              </a:spcBef>
              <a:spcAft>
                <a:spcPts val="0"/>
              </a:spcAft>
              <a:buSzPts val="1800"/>
              <a:buChar char="●"/>
            </a:pPr>
            <a:r>
              <a:rPr lang="en"/>
              <a:t>RNA-seq methods</a:t>
            </a:r>
            <a:endParaRPr/>
          </a:p>
          <a:p>
            <a:pPr marL="914400" lvl="1" indent="-317500" algn="l" rtl="0">
              <a:spcBef>
                <a:spcPts val="0"/>
              </a:spcBef>
              <a:spcAft>
                <a:spcPts val="0"/>
              </a:spcAft>
              <a:buSzPts val="1400"/>
              <a:buChar char="○"/>
            </a:pPr>
            <a:r>
              <a:rPr lang="en"/>
              <a:t>Sequencing technique for identifying info about RNA in a sample</a:t>
            </a:r>
            <a:endParaRPr/>
          </a:p>
          <a:p>
            <a:pPr marL="457200" lvl="0" indent="-342900" algn="l" rtl="0">
              <a:spcBef>
                <a:spcPts val="0"/>
              </a:spcBef>
              <a:spcAft>
                <a:spcPts val="0"/>
              </a:spcAft>
              <a:buSzPts val="1800"/>
              <a:buChar char="●"/>
            </a:pPr>
            <a:r>
              <a:rPr lang="en"/>
              <a:t>LEfSe</a:t>
            </a:r>
            <a:endParaRPr/>
          </a:p>
          <a:p>
            <a:pPr marL="914400" lvl="1" indent="-317500" algn="l" rtl="0">
              <a:spcBef>
                <a:spcPts val="0"/>
              </a:spcBef>
              <a:spcAft>
                <a:spcPts val="0"/>
              </a:spcAft>
              <a:buSzPts val="1400"/>
              <a:buChar char="○"/>
            </a:pPr>
            <a:r>
              <a:rPr lang="en"/>
              <a:t>Built for microbiome data to extract features for biomarker discovery</a:t>
            </a:r>
            <a:endParaRPr/>
          </a:p>
          <a:p>
            <a:pPr marL="457200" lvl="0" indent="-342900" algn="l" rtl="0">
              <a:spcBef>
                <a:spcPts val="0"/>
              </a:spcBef>
              <a:spcAft>
                <a:spcPts val="0"/>
              </a:spcAft>
              <a:buSzPts val="1800"/>
              <a:buChar char="●"/>
            </a:pPr>
            <a:r>
              <a:rPr lang="en"/>
              <a:t>Random Forest</a:t>
            </a:r>
            <a:endParaRPr/>
          </a:p>
          <a:p>
            <a:pPr marL="914400" lvl="1" indent="-317500" algn="l" rtl="0">
              <a:spcBef>
                <a:spcPts val="0"/>
              </a:spcBef>
              <a:spcAft>
                <a:spcPts val="0"/>
              </a:spcAft>
              <a:buSzPts val="1400"/>
              <a:buChar char="○"/>
            </a:pPr>
            <a:r>
              <a:rPr lang="en"/>
              <a:t>Generic non-parametric machine learning 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Functional Prediction</a:t>
            </a:r>
            <a:endParaRPr/>
          </a:p>
        </p:txBody>
      </p:sp>
      <p:sp>
        <p:nvSpPr>
          <p:cNvPr id="124" name="Google Shape;12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PICRUSt (Greengenes)</a:t>
            </a:r>
            <a:endParaRPr/>
          </a:p>
          <a:p>
            <a:pPr marL="914400" lvl="1" indent="-317500" algn="l" rtl="0">
              <a:spcBef>
                <a:spcPts val="0"/>
              </a:spcBef>
              <a:spcAft>
                <a:spcPts val="0"/>
              </a:spcAft>
              <a:buSzPts val="1400"/>
              <a:buChar char="○"/>
            </a:pPr>
            <a:r>
              <a:rPr lang="en"/>
              <a:t>Predict the functional composition of a metagenome</a:t>
            </a:r>
            <a:endParaRPr/>
          </a:p>
          <a:p>
            <a:pPr marL="914400" lvl="1" indent="-317500" algn="l" rtl="0">
              <a:spcBef>
                <a:spcPts val="0"/>
              </a:spcBef>
              <a:spcAft>
                <a:spcPts val="0"/>
              </a:spcAft>
              <a:buSzPts val="1400"/>
              <a:buChar char="○"/>
            </a:pPr>
            <a:r>
              <a:rPr lang="en"/>
              <a:t>Uses marker gene data and database of reference genomes</a:t>
            </a:r>
            <a:endParaRPr/>
          </a:p>
          <a:p>
            <a:pPr marL="457200" lvl="0" indent="-342900" algn="l" rtl="0">
              <a:spcBef>
                <a:spcPts val="0"/>
              </a:spcBef>
              <a:spcAft>
                <a:spcPts val="0"/>
              </a:spcAft>
              <a:buSzPts val="1800"/>
              <a:buChar char="●"/>
            </a:pPr>
            <a:r>
              <a:rPr lang="en"/>
              <a:t>Tax4Fun (SILVA)</a:t>
            </a:r>
            <a:endParaRPr/>
          </a:p>
          <a:p>
            <a:pPr marL="914400" lvl="1" indent="-317500" algn="l" rtl="0">
              <a:spcBef>
                <a:spcPts val="0"/>
              </a:spcBef>
              <a:spcAft>
                <a:spcPts val="0"/>
              </a:spcAft>
              <a:buSzPts val="1400"/>
              <a:buChar char="○"/>
            </a:pPr>
            <a:r>
              <a:rPr lang="en"/>
              <a:t>Predict functional potential based on minimum 16SrRNA sequence similarity</a:t>
            </a:r>
            <a:endParaRPr/>
          </a:p>
          <a:p>
            <a:pPr marL="914400" lvl="1" indent="-317500" algn="l" rtl="0">
              <a:spcBef>
                <a:spcPts val="0"/>
              </a:spcBef>
              <a:spcAft>
                <a:spcPts val="0"/>
              </a:spcAft>
              <a:buSzPts val="1400"/>
              <a:buChar char="○"/>
            </a:pPr>
            <a:r>
              <a:rPr lang="en"/>
              <a:t>Works with data from SILVAngs web server or QIIME against SILVA database</a:t>
            </a:r>
            <a:endParaRPr/>
          </a:p>
          <a:p>
            <a:pPr marL="914400" lvl="1" indent="-317500" algn="l" rtl="0">
              <a:spcBef>
                <a:spcPts val="0"/>
              </a:spcBef>
              <a:spcAft>
                <a:spcPts val="0"/>
              </a:spcAft>
              <a:buSzPts val="1400"/>
              <a:buChar char="○"/>
            </a:pPr>
            <a:r>
              <a:rPr lang="en"/>
              <a:t>Takes more time to complete (~2 mins)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300"/>
              <a:t>Demo</a:t>
            </a:r>
            <a:endParaRPr sz="5300"/>
          </a:p>
          <a:p>
            <a:pPr marL="0" lvl="0" indent="0" algn="ctr" rtl="0">
              <a:spcBef>
                <a:spcPts val="0"/>
              </a:spcBef>
              <a:spcAft>
                <a:spcPts val="0"/>
              </a:spcAft>
              <a:buNone/>
            </a:pPr>
            <a:r>
              <a:rPr lang="en" sz="2000" u="sng">
                <a:solidFill>
                  <a:schemeClr val="hlink"/>
                </a:solidFill>
                <a:hlinkClick r:id="rId3"/>
              </a:rPr>
              <a:t>https://www.microbiomeanalyst.ca/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Resources</a:t>
            </a:r>
            <a:endParaRPr/>
          </a:p>
        </p:txBody>
      </p:sp>
      <p:sp>
        <p:nvSpPr>
          <p:cNvPr id="140" name="Google Shape;140;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https://academic.oup.com/nar/article/45/W1/W180/3760191</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MicrobiomeAnalyst?</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user-friendly tool that integrates recent progress in statistics and visualization techniques, coupled with novel knowledge bases, to enable comprehensive analysis of common data outputs produced from microbiome studies” [1]</a:t>
            </a:r>
            <a:endParaRPr/>
          </a:p>
          <a:p>
            <a:pPr marL="457200" lvl="0" indent="-342900" algn="l" rtl="0">
              <a:spcBef>
                <a:spcPts val="0"/>
              </a:spcBef>
              <a:spcAft>
                <a:spcPts val="0"/>
              </a:spcAft>
              <a:buSzPts val="1800"/>
              <a:buChar char="●"/>
            </a:pPr>
            <a:r>
              <a:rPr lang="en"/>
              <a:t>4 Modules</a:t>
            </a:r>
            <a:endParaRPr/>
          </a:p>
          <a:p>
            <a:pPr marL="914400" lvl="1" indent="-317500" algn="l" rtl="0">
              <a:spcBef>
                <a:spcPts val="0"/>
              </a:spcBef>
              <a:spcAft>
                <a:spcPts val="0"/>
              </a:spcAft>
              <a:buSzPts val="1400"/>
              <a:buChar char="○"/>
            </a:pPr>
            <a:r>
              <a:rPr lang="en"/>
              <a:t>Marker Data Profiling (MDP)</a:t>
            </a:r>
            <a:endParaRPr/>
          </a:p>
          <a:p>
            <a:pPr marL="914400" lvl="1" indent="-317500" algn="l" rtl="0">
              <a:spcBef>
                <a:spcPts val="0"/>
              </a:spcBef>
              <a:spcAft>
                <a:spcPts val="0"/>
              </a:spcAft>
              <a:buSzPts val="1400"/>
              <a:buChar char="○"/>
            </a:pPr>
            <a:r>
              <a:rPr lang="en"/>
              <a:t>Shotgun Data Profiling (SDP)</a:t>
            </a:r>
            <a:endParaRPr/>
          </a:p>
          <a:p>
            <a:pPr marL="914400" lvl="1" indent="-317500" algn="l" rtl="0">
              <a:spcBef>
                <a:spcPts val="0"/>
              </a:spcBef>
              <a:spcAft>
                <a:spcPts val="0"/>
              </a:spcAft>
              <a:buSzPts val="1400"/>
              <a:buChar char="○"/>
            </a:pPr>
            <a:r>
              <a:rPr lang="en"/>
              <a:t>Taxon Set Analysis (TSA)</a:t>
            </a:r>
            <a:endParaRPr/>
          </a:p>
          <a:p>
            <a:pPr marL="914400" lvl="1" indent="-317500" algn="l" rtl="0">
              <a:spcBef>
                <a:spcPts val="0"/>
              </a:spcBef>
              <a:spcAft>
                <a:spcPts val="0"/>
              </a:spcAft>
              <a:buSzPts val="1400"/>
              <a:buChar char="○"/>
            </a:pPr>
            <a:r>
              <a:rPr lang="en"/>
              <a:t>Projection with Public Data (PPD)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Module Details</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Marker Data Profiling (MDP): Facilitates analysis of user provided 16S rRNA marker gene survey data</a:t>
            </a:r>
            <a:endParaRPr/>
          </a:p>
          <a:p>
            <a:pPr marL="457200" lvl="0" indent="-342900" algn="l" rtl="0">
              <a:spcBef>
                <a:spcPts val="0"/>
              </a:spcBef>
              <a:spcAft>
                <a:spcPts val="0"/>
              </a:spcAft>
              <a:buSzPts val="1800"/>
              <a:buChar char="●"/>
            </a:pPr>
            <a:r>
              <a:rPr lang="en"/>
              <a:t>Shotgun Data Profiling (SDP): Contains functions for analyzing user provided metagenomics or metatranscriptomics data</a:t>
            </a:r>
            <a:endParaRPr/>
          </a:p>
          <a:p>
            <a:pPr marL="457200" lvl="0" indent="-342900" algn="l" rtl="0">
              <a:spcBef>
                <a:spcPts val="0"/>
              </a:spcBef>
              <a:spcAft>
                <a:spcPts val="0"/>
              </a:spcAft>
              <a:buSzPts val="1800"/>
              <a:buChar char="●"/>
            </a:pPr>
            <a:r>
              <a:rPr lang="en"/>
              <a:t>Taxon Set Enrichment Analysis (TSEA): Allows the user to test for biologically or ecologically meaningful patterns from a list of taxa of interest</a:t>
            </a:r>
            <a:endParaRPr/>
          </a:p>
          <a:p>
            <a:pPr marL="457200" lvl="0" indent="-342900" algn="l" rtl="0">
              <a:spcBef>
                <a:spcPts val="0"/>
              </a:spcBef>
              <a:spcAft>
                <a:spcPts val="0"/>
              </a:spcAft>
              <a:buSzPts val="1800"/>
              <a:buChar char="●"/>
            </a:pPr>
            <a:r>
              <a:rPr lang="en"/>
              <a:t>Projection with Public Data (PPD): Enables users to visually juxtapose their data with public datasets in search of novel patterns or biological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629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Input - MDP, PPD</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16S rRNA maker gene survey data</a:t>
            </a:r>
            <a:endParaRPr/>
          </a:p>
          <a:p>
            <a:pPr marL="457200" lvl="0" indent="-342900" algn="l" rtl="0">
              <a:spcBef>
                <a:spcPts val="0"/>
              </a:spcBef>
              <a:spcAft>
                <a:spcPts val="0"/>
              </a:spcAft>
              <a:buSzPts val="1800"/>
              <a:buChar char="●"/>
            </a:pPr>
            <a:r>
              <a:rPr lang="en"/>
              <a:t>Inputs</a:t>
            </a:r>
            <a:endParaRPr/>
          </a:p>
          <a:p>
            <a:pPr marL="914400" lvl="1" indent="-317500" algn="l" rtl="0">
              <a:spcBef>
                <a:spcPts val="0"/>
              </a:spcBef>
              <a:spcAft>
                <a:spcPts val="0"/>
              </a:spcAft>
              <a:buSzPts val="1400"/>
              <a:buChar char="○"/>
            </a:pPr>
            <a:r>
              <a:rPr lang="en"/>
              <a:t>Taxon or OTU abundance table</a:t>
            </a:r>
            <a:endParaRPr/>
          </a:p>
          <a:p>
            <a:pPr marL="914400" lvl="1" indent="-317500" algn="l" rtl="0">
              <a:spcBef>
                <a:spcPts val="0"/>
              </a:spcBef>
              <a:spcAft>
                <a:spcPts val="0"/>
              </a:spcAft>
              <a:buSzPts val="1400"/>
              <a:buChar char="○"/>
            </a:pPr>
            <a:r>
              <a:rPr lang="en"/>
              <a:t>Metadata file</a:t>
            </a:r>
            <a:endParaRPr/>
          </a:p>
          <a:p>
            <a:pPr marL="914400" lvl="1" indent="-317500" algn="l" rtl="0">
              <a:spcBef>
                <a:spcPts val="0"/>
              </a:spcBef>
              <a:spcAft>
                <a:spcPts val="0"/>
              </a:spcAft>
              <a:buSzPts val="1400"/>
              <a:buChar char="○"/>
            </a:pPr>
            <a:r>
              <a:rPr lang="en"/>
              <a:t>Phylogenetic tree (optional)</a:t>
            </a:r>
            <a:endParaRPr/>
          </a:p>
          <a:p>
            <a:pPr marL="457200" lvl="0" indent="-342900" algn="l" rtl="0">
              <a:spcBef>
                <a:spcPts val="0"/>
              </a:spcBef>
              <a:spcAft>
                <a:spcPts val="0"/>
              </a:spcAft>
              <a:buSzPts val="1800"/>
              <a:buChar char="●"/>
            </a:pPr>
            <a:r>
              <a:rPr lang="en"/>
              <a:t>Formats</a:t>
            </a:r>
            <a:endParaRPr/>
          </a:p>
          <a:p>
            <a:pPr marL="914400" lvl="1" indent="-317500" algn="l" rtl="0">
              <a:spcBef>
                <a:spcPts val="0"/>
              </a:spcBef>
              <a:spcAft>
                <a:spcPts val="0"/>
              </a:spcAft>
              <a:buSzPts val="1400"/>
              <a:buChar char="○"/>
            </a:pPr>
            <a:r>
              <a:rPr lang="en"/>
              <a:t>BIOM</a:t>
            </a:r>
            <a:endParaRPr/>
          </a:p>
          <a:p>
            <a:pPr marL="914400" lvl="1" indent="-317500" algn="l" rtl="0">
              <a:spcBef>
                <a:spcPts val="0"/>
              </a:spcBef>
              <a:spcAft>
                <a:spcPts val="0"/>
              </a:spcAft>
              <a:buSzPts val="1400"/>
              <a:buChar char="○"/>
            </a:pPr>
            <a:r>
              <a:rPr lang="en"/>
              <a:t>mothur</a:t>
            </a:r>
            <a:endParaRPr/>
          </a:p>
          <a:p>
            <a:pPr marL="914400" lvl="1" indent="-317500" algn="l" rtl="0">
              <a:spcBef>
                <a:spcPts val="0"/>
              </a:spcBef>
              <a:spcAft>
                <a:spcPts val="0"/>
              </a:spcAft>
              <a:buSzPts val="1400"/>
              <a:buChar char="○"/>
            </a:pPr>
            <a:r>
              <a:rPr lang="en"/>
              <a:t>.txt</a:t>
            </a:r>
            <a:endParaRPr/>
          </a:p>
          <a:p>
            <a:pPr marL="914400" lvl="1" indent="-317500" algn="l" rtl="0">
              <a:spcBef>
                <a:spcPts val="0"/>
              </a:spcBef>
              <a:spcAft>
                <a:spcPts val="0"/>
              </a:spcAft>
              <a:buSzPts val="1400"/>
              <a:buChar char="○"/>
            </a:pPr>
            <a:r>
              <a:rPr lang="en"/>
              <a:t>.csv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Input - SDP, TSEA</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SDP</a:t>
            </a:r>
            <a:endParaRPr/>
          </a:p>
          <a:p>
            <a:pPr marL="914400" lvl="1" indent="-317500" algn="l" rtl="0">
              <a:spcBef>
                <a:spcPts val="0"/>
              </a:spcBef>
              <a:spcAft>
                <a:spcPts val="0"/>
              </a:spcAft>
              <a:buSzPts val="1400"/>
              <a:buChar char="○"/>
            </a:pPr>
            <a:r>
              <a:rPr lang="en"/>
              <a:t>Same as MDP, PPD</a:t>
            </a:r>
            <a:endParaRPr/>
          </a:p>
          <a:p>
            <a:pPr marL="914400" lvl="1" indent="-317500" algn="l" rtl="0">
              <a:spcBef>
                <a:spcPts val="0"/>
              </a:spcBef>
              <a:spcAft>
                <a:spcPts val="0"/>
              </a:spcAft>
              <a:buSzPts val="1400"/>
              <a:buChar char="○"/>
            </a:pPr>
            <a:r>
              <a:rPr lang="en"/>
              <a:t>Also requires gene IDs</a:t>
            </a:r>
            <a:endParaRPr/>
          </a:p>
          <a:p>
            <a:pPr marL="1371600" lvl="2" indent="-317500" algn="l" rtl="0">
              <a:spcBef>
                <a:spcPts val="0"/>
              </a:spcBef>
              <a:spcAft>
                <a:spcPts val="0"/>
              </a:spcAft>
              <a:buSzPts val="1400"/>
              <a:buChar char="■"/>
            </a:pPr>
            <a:r>
              <a:rPr lang="en"/>
              <a:t>KEGG Orthology (KO)</a:t>
            </a:r>
            <a:endParaRPr/>
          </a:p>
          <a:p>
            <a:pPr marL="1371600" lvl="2" indent="-317500" algn="l" rtl="0">
              <a:spcBef>
                <a:spcPts val="0"/>
              </a:spcBef>
              <a:spcAft>
                <a:spcPts val="0"/>
              </a:spcAft>
              <a:buSzPts val="1400"/>
              <a:buChar char="■"/>
            </a:pPr>
            <a:r>
              <a:rPr lang="en"/>
              <a:t>Enzyme Commission (EC)</a:t>
            </a:r>
            <a:endParaRPr/>
          </a:p>
          <a:p>
            <a:pPr marL="1371600" lvl="2" indent="-317500" algn="l" rtl="0">
              <a:spcBef>
                <a:spcPts val="0"/>
              </a:spcBef>
              <a:spcAft>
                <a:spcPts val="0"/>
              </a:spcAft>
              <a:buSzPts val="1400"/>
              <a:buChar char="■"/>
            </a:pPr>
            <a:r>
              <a:rPr lang="en"/>
              <a:t>Cluster of Orthologous Groups (COG)</a:t>
            </a:r>
            <a:endParaRPr/>
          </a:p>
          <a:p>
            <a:pPr marL="1371600" lvl="2" indent="-317500" algn="l" rtl="0">
              <a:spcBef>
                <a:spcPts val="0"/>
              </a:spcBef>
              <a:spcAft>
                <a:spcPts val="0"/>
              </a:spcAft>
              <a:buSzPts val="1400"/>
              <a:buChar char="■"/>
            </a:pPr>
            <a:r>
              <a:rPr lang="en"/>
              <a:t>Other</a:t>
            </a:r>
            <a:endParaRPr/>
          </a:p>
          <a:p>
            <a:pPr marL="457200" lvl="0" indent="-342900" algn="l" rtl="0">
              <a:spcBef>
                <a:spcPts val="0"/>
              </a:spcBef>
              <a:spcAft>
                <a:spcPts val="0"/>
              </a:spcAft>
              <a:buSzPts val="1800"/>
              <a:buChar char="●"/>
            </a:pPr>
            <a:r>
              <a:rPr lang="en"/>
              <a:t>TSEA</a:t>
            </a:r>
            <a:endParaRPr/>
          </a:p>
          <a:p>
            <a:pPr marL="914400" lvl="1" indent="-317500" algn="l" rtl="0">
              <a:spcBef>
                <a:spcPts val="0"/>
              </a:spcBef>
              <a:spcAft>
                <a:spcPts val="0"/>
              </a:spcAft>
              <a:buSzPts val="1400"/>
              <a:buChar char="○"/>
            </a:pPr>
            <a:r>
              <a:rPr lang="en"/>
              <a:t>List of taxa with a taxa 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Filtering</a:t>
            </a:r>
            <a:endParaRPr/>
          </a:p>
        </p:txBody>
      </p:sp>
      <p:sp>
        <p:nvSpPr>
          <p:cNvPr id="94" name="Google Shape;94;p18"/>
          <p:cNvSpPr txBox="1">
            <a:spLocks noGrp="1"/>
          </p:cNvSpPr>
          <p:nvPr>
            <p:ph type="body" idx="1"/>
          </p:nvPr>
        </p:nvSpPr>
        <p:spPr>
          <a:xfrm>
            <a:off x="387900" y="1489825"/>
            <a:ext cx="8368200" cy="345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default, features are:</a:t>
            </a:r>
            <a:endParaRPr/>
          </a:p>
          <a:p>
            <a:pPr marL="457200" lvl="0" indent="-342900" algn="l" rtl="0">
              <a:spcBef>
                <a:spcPts val="0"/>
              </a:spcBef>
              <a:spcAft>
                <a:spcPts val="0"/>
              </a:spcAft>
              <a:buSzPts val="1800"/>
              <a:buChar char="●"/>
            </a:pPr>
            <a:r>
              <a:rPr lang="en"/>
              <a:t>excluded if they have all zeros or only appear in a single sample (a.k.a. “minimally cleaned”)</a:t>
            </a:r>
            <a:endParaRPr/>
          </a:p>
          <a:p>
            <a:pPr marL="914400" lvl="1" indent="-317500" algn="l" rtl="0">
              <a:spcBef>
                <a:spcPts val="0"/>
              </a:spcBef>
              <a:spcAft>
                <a:spcPts val="0"/>
              </a:spcAft>
              <a:buSzPts val="1400"/>
              <a:buChar char="○"/>
            </a:pPr>
            <a:r>
              <a:rPr lang="en"/>
              <a:t>reserved for alpha diversity analyses to understand individual sample diversity</a:t>
            </a:r>
            <a:endParaRPr/>
          </a:p>
          <a:p>
            <a:pPr marL="457200" lvl="0" indent="-342900" algn="l" rtl="0">
              <a:spcBef>
                <a:spcPts val="0"/>
              </a:spcBef>
              <a:spcAft>
                <a:spcPts val="0"/>
              </a:spcAft>
              <a:buSzPts val="1800"/>
              <a:buChar char="●"/>
            </a:pPr>
            <a:r>
              <a:rPr lang="en"/>
              <a:t>filtered based on abundance levels and sample prevalence</a:t>
            </a:r>
            <a:endParaRPr/>
          </a:p>
          <a:p>
            <a:pPr marL="0" lvl="0" indent="0" algn="l" rtl="0">
              <a:spcBef>
                <a:spcPts val="1200"/>
              </a:spcBef>
              <a:spcAft>
                <a:spcPts val="0"/>
              </a:spcAft>
              <a:buNone/>
            </a:pPr>
            <a:r>
              <a:rPr lang="en"/>
              <a:t>Users can filter features that are:</a:t>
            </a:r>
            <a:endParaRPr/>
          </a:p>
          <a:p>
            <a:pPr marL="457200" lvl="0" indent="-342900" algn="l" rtl="0">
              <a:spcBef>
                <a:spcPts val="0"/>
              </a:spcBef>
              <a:spcAft>
                <a:spcPts val="0"/>
              </a:spcAft>
              <a:buSzPts val="1800"/>
              <a:buChar char="●"/>
            </a:pPr>
            <a:r>
              <a:rPr lang="en"/>
              <a:t>low count (via minimum count cutoff based on their mean/median values)</a:t>
            </a:r>
            <a:endParaRPr/>
          </a:p>
          <a:p>
            <a:pPr marL="457200" lvl="0" indent="-342900" algn="l" rtl="0">
              <a:spcBef>
                <a:spcPts val="0"/>
              </a:spcBef>
              <a:spcAft>
                <a:spcPts val="0"/>
              </a:spcAft>
              <a:buSzPts val="1800"/>
              <a:buChar char="●"/>
            </a:pPr>
            <a:r>
              <a:rPr lang="en"/>
              <a:t>low variance (based on their IQRs, SDs or CVs)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Normalization</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Rarefying</a:t>
            </a:r>
            <a:endParaRPr/>
          </a:p>
          <a:p>
            <a:pPr marL="457200" lvl="0" indent="-342900" algn="l" rtl="0">
              <a:spcBef>
                <a:spcPts val="0"/>
              </a:spcBef>
              <a:spcAft>
                <a:spcPts val="0"/>
              </a:spcAft>
              <a:buSzPts val="1800"/>
              <a:buChar char="●"/>
            </a:pPr>
            <a:r>
              <a:rPr lang="en"/>
              <a:t>Scaling</a:t>
            </a:r>
            <a:endParaRPr/>
          </a:p>
          <a:p>
            <a:pPr marL="914400" lvl="1" indent="-317500" algn="l" rtl="0">
              <a:spcBef>
                <a:spcPts val="0"/>
              </a:spcBef>
              <a:spcAft>
                <a:spcPts val="0"/>
              </a:spcAft>
              <a:buSzPts val="1400"/>
              <a:buChar char="○"/>
            </a:pPr>
            <a:r>
              <a:rPr lang="en"/>
              <a:t>Total sum scaling (TSS)</a:t>
            </a:r>
            <a:endParaRPr/>
          </a:p>
          <a:p>
            <a:pPr marL="914400" lvl="1" indent="-317500" algn="l" rtl="0">
              <a:spcBef>
                <a:spcPts val="0"/>
              </a:spcBef>
              <a:spcAft>
                <a:spcPts val="0"/>
              </a:spcAft>
              <a:buSzPts val="1400"/>
              <a:buChar char="○"/>
            </a:pPr>
            <a:r>
              <a:rPr lang="en"/>
              <a:t>Cumulative sum scaling (CSS)</a:t>
            </a:r>
            <a:endParaRPr/>
          </a:p>
          <a:p>
            <a:pPr marL="914400" lvl="1" indent="-317500" algn="l" rtl="0">
              <a:spcBef>
                <a:spcPts val="0"/>
              </a:spcBef>
              <a:spcAft>
                <a:spcPts val="0"/>
              </a:spcAft>
              <a:buSzPts val="1400"/>
              <a:buChar char="○"/>
            </a:pPr>
            <a:r>
              <a:rPr lang="en"/>
              <a:t>Upper-quartile normalization (UQ)</a:t>
            </a:r>
            <a:endParaRPr/>
          </a:p>
          <a:p>
            <a:pPr marL="457200" lvl="0" indent="-342900" algn="l" rtl="0">
              <a:spcBef>
                <a:spcPts val="0"/>
              </a:spcBef>
              <a:spcAft>
                <a:spcPts val="0"/>
              </a:spcAft>
              <a:buSzPts val="1800"/>
              <a:buChar char="●"/>
            </a:pPr>
            <a:r>
              <a:rPr lang="en"/>
              <a:t>Transformation</a:t>
            </a:r>
            <a:endParaRPr/>
          </a:p>
          <a:p>
            <a:pPr marL="914400" lvl="1" indent="-317500" algn="l" rtl="0">
              <a:spcBef>
                <a:spcPts val="0"/>
              </a:spcBef>
              <a:spcAft>
                <a:spcPts val="0"/>
              </a:spcAft>
              <a:buSzPts val="1400"/>
              <a:buChar char="○"/>
            </a:pPr>
            <a:r>
              <a:rPr lang="en"/>
              <a:t>Relative log expression (RLE)</a:t>
            </a:r>
            <a:endParaRPr/>
          </a:p>
          <a:p>
            <a:pPr marL="914400" lvl="1" indent="-317500" algn="l" rtl="0">
              <a:spcBef>
                <a:spcPts val="0"/>
              </a:spcBef>
              <a:spcAft>
                <a:spcPts val="0"/>
              </a:spcAft>
              <a:buSzPts val="1400"/>
              <a:buChar char="○"/>
            </a:pPr>
            <a:r>
              <a:rPr lang="en"/>
              <a:t>Trimmed mean of M-values (TMM)</a:t>
            </a:r>
            <a:endParaRPr/>
          </a:p>
          <a:p>
            <a:pPr marL="914400" lvl="1" indent="-317500" algn="l" rtl="0">
              <a:spcBef>
                <a:spcPts val="0"/>
              </a:spcBef>
              <a:spcAft>
                <a:spcPts val="0"/>
              </a:spcAft>
              <a:buSzPts val="1400"/>
              <a:buChar char="○"/>
            </a:pPr>
            <a:r>
              <a:rPr lang="en"/>
              <a:t>Centered log ratio (CLR)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Analysis</a:t>
            </a: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Visual exploration</a:t>
            </a:r>
            <a:endParaRPr/>
          </a:p>
          <a:p>
            <a:pPr marL="457200" lvl="0" indent="-342900" algn="l" rtl="0">
              <a:spcBef>
                <a:spcPts val="0"/>
              </a:spcBef>
              <a:spcAft>
                <a:spcPts val="0"/>
              </a:spcAft>
              <a:buSzPts val="1800"/>
              <a:buChar char="●"/>
            </a:pPr>
            <a:r>
              <a:rPr lang="en"/>
              <a:t>Community profiling</a:t>
            </a:r>
            <a:endParaRPr/>
          </a:p>
          <a:p>
            <a:pPr marL="457200" lvl="0" indent="-342900" algn="l" rtl="0">
              <a:spcBef>
                <a:spcPts val="0"/>
              </a:spcBef>
              <a:spcAft>
                <a:spcPts val="0"/>
              </a:spcAft>
              <a:buSzPts val="1800"/>
              <a:buChar char="●"/>
            </a:pPr>
            <a:r>
              <a:rPr lang="en"/>
              <a:t>Clustering &amp; correlation</a:t>
            </a:r>
            <a:endParaRPr/>
          </a:p>
          <a:p>
            <a:pPr marL="457200" lvl="0" indent="-342900" algn="l" rtl="0">
              <a:spcBef>
                <a:spcPts val="0"/>
              </a:spcBef>
              <a:spcAft>
                <a:spcPts val="0"/>
              </a:spcAft>
              <a:buSzPts val="1800"/>
              <a:buChar char="●"/>
            </a:pPr>
            <a:r>
              <a:rPr lang="en"/>
              <a:t>Comparison &amp; classification</a:t>
            </a:r>
            <a:endParaRPr/>
          </a:p>
          <a:p>
            <a:pPr marL="457200" lvl="0" indent="-342900" algn="l" rtl="0">
              <a:spcBef>
                <a:spcPts val="0"/>
              </a:spcBef>
              <a:spcAft>
                <a:spcPts val="0"/>
              </a:spcAft>
              <a:buSzPts val="1800"/>
              <a:buChar char="●"/>
            </a:pPr>
            <a:r>
              <a:rPr lang="en"/>
              <a:t>Functional prediction</a:t>
            </a:r>
            <a:endParaRPr/>
          </a:p>
          <a:p>
            <a:pPr marL="457200" lvl="0" indent="-342900" algn="l" rtl="0">
              <a:spcBef>
                <a:spcPts val="0"/>
              </a:spcBef>
              <a:spcAft>
                <a:spcPts val="0"/>
              </a:spcAft>
              <a:buSzPts val="1800"/>
              <a:buChar char="●"/>
            </a:pPr>
            <a:r>
              <a:rPr lang="en"/>
              <a:t>We will be going over the first two in the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Clustering &amp; Correlation</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Heatmap clustering</a:t>
            </a:r>
            <a:endParaRPr/>
          </a:p>
          <a:p>
            <a:pPr marL="914400" lvl="1" indent="-317500" algn="l" rtl="0">
              <a:spcBef>
                <a:spcPts val="0"/>
              </a:spcBef>
              <a:spcAft>
                <a:spcPts val="0"/>
              </a:spcAft>
              <a:buSzPts val="1400"/>
              <a:buChar char="○"/>
            </a:pPr>
            <a:r>
              <a:rPr lang="en"/>
              <a:t>Allows for hierarchical clustering which is visualized through the use of a heatmap</a:t>
            </a:r>
            <a:endParaRPr/>
          </a:p>
          <a:p>
            <a:pPr marL="457200" lvl="0" indent="-342900" algn="l" rtl="0">
              <a:spcBef>
                <a:spcPts val="0"/>
              </a:spcBef>
              <a:spcAft>
                <a:spcPts val="0"/>
              </a:spcAft>
              <a:buSzPts val="1800"/>
              <a:buChar char="●"/>
            </a:pPr>
            <a:r>
              <a:rPr lang="en"/>
              <a:t>Dendrogram analysis</a:t>
            </a:r>
            <a:endParaRPr/>
          </a:p>
          <a:p>
            <a:pPr marL="914400" lvl="1" indent="-317500" algn="l" rtl="0">
              <a:spcBef>
                <a:spcPts val="0"/>
              </a:spcBef>
              <a:spcAft>
                <a:spcPts val="0"/>
              </a:spcAft>
              <a:buSzPts val="1400"/>
              <a:buChar char="○"/>
            </a:pPr>
            <a:r>
              <a:rPr lang="en"/>
              <a:t>Creates a tree diagram that shows the hierarchical clustering of the data</a:t>
            </a:r>
            <a:endParaRPr/>
          </a:p>
          <a:p>
            <a:pPr marL="457200" lvl="0" indent="-342900" algn="l" rtl="0">
              <a:spcBef>
                <a:spcPts val="0"/>
              </a:spcBef>
              <a:spcAft>
                <a:spcPts val="0"/>
              </a:spcAft>
              <a:buSzPts val="1800"/>
              <a:buChar char="●"/>
            </a:pPr>
            <a:r>
              <a:rPr lang="en"/>
              <a:t>Correlation network (SparCC)</a:t>
            </a:r>
            <a:endParaRPr/>
          </a:p>
          <a:p>
            <a:pPr marL="914400" lvl="1" indent="-317500" algn="l" rtl="0">
              <a:spcBef>
                <a:spcPts val="0"/>
              </a:spcBef>
              <a:spcAft>
                <a:spcPts val="0"/>
              </a:spcAft>
              <a:buSzPts val="1400"/>
              <a:buChar char="○"/>
            </a:pPr>
            <a:r>
              <a:rPr lang="en"/>
              <a:t>Can use different correlation algorithms (by default it uses SparCC) to analyze any correlations that exist in the data provided</a:t>
            </a:r>
            <a:endParaRPr/>
          </a:p>
          <a:p>
            <a:pPr marL="457200" lvl="0" indent="-342900" algn="l" rtl="0">
              <a:spcBef>
                <a:spcPts val="0"/>
              </a:spcBef>
              <a:spcAft>
                <a:spcPts val="0"/>
              </a:spcAft>
              <a:buSzPts val="1800"/>
              <a:buChar char="●"/>
            </a:pPr>
            <a:r>
              <a:rPr lang="en"/>
              <a:t>Pattern search</a:t>
            </a:r>
            <a:endParaRPr/>
          </a:p>
          <a:p>
            <a:pPr marL="914400" lvl="1" indent="-317500" algn="l" rtl="0">
              <a:spcBef>
                <a:spcPts val="0"/>
              </a:spcBef>
              <a:spcAft>
                <a:spcPts val="0"/>
              </a:spcAft>
              <a:buSzPts val="1400"/>
              <a:buChar char="○"/>
            </a:pPr>
            <a:r>
              <a:rPr lang="en"/>
              <a:t>By entering a pattern (profile or specific feature) the user can perform a search</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Slab</vt:lpstr>
      <vt:lpstr>Arial</vt:lpstr>
      <vt:lpstr>Roboto</vt:lpstr>
      <vt:lpstr>Merriweather</vt:lpstr>
      <vt:lpstr>Marina</vt:lpstr>
      <vt:lpstr>MicrobiomeAnalyst</vt:lpstr>
      <vt:lpstr>What is MicrobiomeAnalyst?</vt:lpstr>
      <vt:lpstr>Module Details</vt:lpstr>
      <vt:lpstr>Data Input - MDP, PPD</vt:lpstr>
      <vt:lpstr>Data Input - SDP, TSEA</vt:lpstr>
      <vt:lpstr>Data Filtering</vt:lpstr>
      <vt:lpstr>Data Normalization</vt:lpstr>
      <vt:lpstr>Data Analysis</vt:lpstr>
      <vt:lpstr>Clustering &amp; Correlation</vt:lpstr>
      <vt:lpstr>Comparison &amp; Classification</vt:lpstr>
      <vt:lpstr>Functional Prediction</vt:lpstr>
      <vt:lpstr>PowerPoint Presentation</vt:lpstr>
      <vt:lpstr>Demo https://www.microbiomeanalyst.ca/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MicrobiomeAnalyst</dc:title>
  <cp:lastModifiedBy>Huddy,Philip</cp:lastModifiedBy>
  <cp:revision>1</cp:revision>
  <dcterms:modified xsi:type="dcterms:W3CDTF">2022-04-25T23:14:19Z</dcterms:modified>
</cp:coreProperties>
</file>