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  <p:sldId id="257" r:id="rId10"/>
    <p:sldId id="258" r:id="rId11"/>
    <p:sldId id="269" r:id="rId12"/>
    <p:sldId id="260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FwMrVuUMcuVq9wV2vgQAWpa3i-MuSwCQXc9B-9-fXg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dies/Github-Stars-Predictor" TargetMode="External"/><Relationship Id="rId2" Type="http://schemas.openxmlformats.org/officeDocument/2006/relationships/hyperlink" Target="https://github.com/simon-weber/Predicting-Code-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https://github.com/tech-srl/code2seq/blob/master/README.md#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Based Software Projects Popularity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(star&lt;=178), 1 (star in (178, 328]) , 2 (star in (328, 741]) and 3 (star &gt; 741).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ranges have around 25% entities in training data set.</a:t>
            </a:r>
          </a:p>
          <a:p>
            <a:endParaRPr lang="en-US" dirty="0"/>
          </a:p>
          <a:p>
            <a:r>
              <a:rPr lang="en-US" dirty="0"/>
              <a:t>Link (for all experiments): </a:t>
            </a:r>
            <a:r>
              <a:rPr lang="en-US" dirty="0">
                <a:hlinkClick r:id="rId2"/>
              </a:rPr>
              <a:t>https://docs.google.com/spreadsheets/d/1kFwMrVuUMcuVq9wV2vgQAWpa3i-MuSwCQXc9B-9-fXg/edit?usp=sharing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5D85C-6BC8-DC43-B915-261EA1AEE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1266"/>
              </p:ext>
            </p:extLst>
          </p:nvPr>
        </p:nvGraphicFramePr>
        <p:xfrm>
          <a:off x="3254829" y="1913142"/>
          <a:ext cx="5454041" cy="3436620"/>
        </p:xfrm>
        <a:graphic>
          <a:graphicData uri="http://schemas.openxmlformats.org/drawingml/2006/table">
            <a:tbl>
              <a:tblPr/>
              <a:tblGrid>
                <a:gridCol w="1508029">
                  <a:extLst>
                    <a:ext uri="{9D8B030D-6E8A-4147-A177-3AD203B41FA5}">
                      <a16:colId xmlns:a16="http://schemas.microsoft.com/office/drawing/2014/main" val="4027634315"/>
                    </a:ext>
                  </a:extLst>
                </a:gridCol>
                <a:gridCol w="1784502">
                  <a:extLst>
                    <a:ext uri="{9D8B030D-6E8A-4147-A177-3AD203B41FA5}">
                      <a16:colId xmlns:a16="http://schemas.microsoft.com/office/drawing/2014/main" val="2208557226"/>
                    </a:ext>
                  </a:extLst>
                </a:gridCol>
                <a:gridCol w="2161510">
                  <a:extLst>
                    <a:ext uri="{9D8B030D-6E8A-4147-A177-3AD203B41FA5}">
                      <a16:colId xmlns:a16="http://schemas.microsoft.com/office/drawing/2014/main" val="16478251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Accuracy (%)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6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GNB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70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LR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3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DT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22.37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RF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21.05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AB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60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LDA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29.61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09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QDA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25.99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05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SVC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32.89</a:t>
                      </a:r>
                      <a:endParaRPr lang="en-US" sz="1800" b="1" dirty="0">
                        <a:solidFill>
                          <a:srgbClr val="24292E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MLP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30.26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62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err="1">
                          <a:effectLst/>
                          <a:latin typeface="Times" pitchFamily="2" charset="0"/>
                        </a:rPr>
                        <a:t>GBo</a:t>
                      </a:r>
                      <a:endParaRPr lang="en-US" sz="1800" b="0" dirty="0"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4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Popularity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4E9BF-05C0-894F-8800-62C3D2D1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06508"/>
              </p:ext>
            </p:extLst>
          </p:nvPr>
        </p:nvGraphicFramePr>
        <p:xfrm>
          <a:off x="2968668" y="2614454"/>
          <a:ext cx="6350696" cy="2499360"/>
        </p:xfrm>
        <a:graphic>
          <a:graphicData uri="http://schemas.openxmlformats.org/drawingml/2006/table">
            <a:tbl>
              <a:tblPr/>
              <a:tblGrid>
                <a:gridCol w="1455368">
                  <a:extLst>
                    <a:ext uri="{9D8B030D-6E8A-4147-A177-3AD203B41FA5}">
                      <a16:colId xmlns:a16="http://schemas.microsoft.com/office/drawing/2014/main" val="2692275839"/>
                    </a:ext>
                  </a:extLst>
                </a:gridCol>
                <a:gridCol w="2249205">
                  <a:extLst>
                    <a:ext uri="{9D8B030D-6E8A-4147-A177-3AD203B41FA5}">
                      <a16:colId xmlns:a16="http://schemas.microsoft.com/office/drawing/2014/main" val="2375112874"/>
                    </a:ext>
                  </a:extLst>
                </a:gridCol>
                <a:gridCol w="2646123">
                  <a:extLst>
                    <a:ext uri="{9D8B030D-6E8A-4147-A177-3AD203B41FA5}">
                      <a16:colId xmlns:a16="http://schemas.microsoft.com/office/drawing/2014/main" val="286982955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463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DTR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1111.02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64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RFR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878.68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588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ABR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4366.48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405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XGBR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657.27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9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LSVR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604.02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87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MLPR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786.77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8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836.53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6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3.1. Support Vector Machine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E7FC6-394E-8544-B4E4-C67E0E24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9004"/>
              </p:ext>
            </p:extLst>
          </p:nvPr>
        </p:nvGraphicFramePr>
        <p:xfrm>
          <a:off x="3156559" y="2984024"/>
          <a:ext cx="5912285" cy="1485900"/>
        </p:xfrm>
        <a:graphic>
          <a:graphicData uri="http://schemas.openxmlformats.org/drawingml/2006/table">
            <a:tbl>
              <a:tblPr/>
              <a:tblGrid>
                <a:gridCol w="1449089">
                  <a:extLst>
                    <a:ext uri="{9D8B030D-6E8A-4147-A177-3AD203B41FA5}">
                      <a16:colId xmlns:a16="http://schemas.microsoft.com/office/drawing/2014/main" val="4074996959"/>
                    </a:ext>
                  </a:extLst>
                </a:gridCol>
                <a:gridCol w="1318671">
                  <a:extLst>
                    <a:ext uri="{9D8B030D-6E8A-4147-A177-3AD203B41FA5}">
                      <a16:colId xmlns:a16="http://schemas.microsoft.com/office/drawing/2014/main" val="3981277948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1007231666"/>
                    </a:ext>
                  </a:extLst>
                </a:gridCol>
                <a:gridCol w="999872">
                  <a:extLst>
                    <a:ext uri="{9D8B030D-6E8A-4147-A177-3AD203B41FA5}">
                      <a16:colId xmlns:a16="http://schemas.microsoft.com/office/drawing/2014/main" val="974229568"/>
                    </a:ext>
                  </a:extLst>
                </a:gridCol>
                <a:gridCol w="1014363">
                  <a:extLst>
                    <a:ext uri="{9D8B030D-6E8A-4147-A177-3AD203B41FA5}">
                      <a16:colId xmlns:a16="http://schemas.microsoft.com/office/drawing/2014/main" val="307941632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Origin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7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68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['rbf', 'poly', 'sigmoid']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7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3.2. </a:t>
            </a:r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738DD-ECAE-1B40-93D2-355094B0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72997"/>
              </p:ext>
            </p:extLst>
          </p:nvPr>
        </p:nvGraphicFramePr>
        <p:xfrm>
          <a:off x="2630467" y="1947704"/>
          <a:ext cx="7152360" cy="2186940"/>
        </p:xfrm>
        <a:graphic>
          <a:graphicData uri="http://schemas.openxmlformats.org/drawingml/2006/table">
            <a:tbl>
              <a:tblPr/>
              <a:tblGrid>
                <a:gridCol w="1901877">
                  <a:extLst>
                    <a:ext uri="{9D8B030D-6E8A-4147-A177-3AD203B41FA5}">
                      <a16:colId xmlns:a16="http://schemas.microsoft.com/office/drawing/2014/main" val="1098460822"/>
                    </a:ext>
                  </a:extLst>
                </a:gridCol>
                <a:gridCol w="1121620">
                  <a:extLst>
                    <a:ext uri="{9D8B030D-6E8A-4147-A177-3AD203B41FA5}">
                      <a16:colId xmlns:a16="http://schemas.microsoft.com/office/drawing/2014/main" val="1256225267"/>
                    </a:ext>
                  </a:extLst>
                </a:gridCol>
                <a:gridCol w="1267919">
                  <a:extLst>
                    <a:ext uri="{9D8B030D-6E8A-4147-A177-3AD203B41FA5}">
                      <a16:colId xmlns:a16="http://schemas.microsoft.com/office/drawing/2014/main" val="554898235"/>
                    </a:ext>
                  </a:extLst>
                </a:gridCol>
                <a:gridCol w="1235408">
                  <a:extLst>
                    <a:ext uri="{9D8B030D-6E8A-4147-A177-3AD203B41FA5}">
                      <a16:colId xmlns:a16="http://schemas.microsoft.com/office/drawing/2014/main" val="4148481405"/>
                    </a:ext>
                  </a:extLst>
                </a:gridCol>
                <a:gridCol w="1625536">
                  <a:extLst>
                    <a:ext uri="{9D8B030D-6E8A-4147-A177-3AD203B41FA5}">
                      <a16:colId xmlns:a16="http://schemas.microsoft.com/office/drawing/2014/main" val="41530826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Default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23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648.02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657.27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40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colsample_bytree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5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learning_rate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23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[ 1,3,5]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8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[10,20]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24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project, we want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solution for </a:t>
            </a:r>
            <a:r>
              <a:rPr lang="en-US" dirty="0" err="1"/>
              <a:t>Github</a:t>
            </a:r>
            <a:r>
              <a:rPr lang="en-US" dirty="0"/>
              <a:t> popularity prediction at ranges and exact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some observations:</a:t>
            </a:r>
          </a:p>
          <a:p>
            <a:pPr lvl="1">
              <a:buFontTx/>
              <a:buChar char="-"/>
            </a:pPr>
            <a:r>
              <a:rPr lang="en-US" dirty="0"/>
              <a:t>The popularity prediction is challenging if we want to predict the details information to users.</a:t>
            </a:r>
          </a:p>
          <a:p>
            <a:pPr lvl="1">
              <a:buFontTx/>
              <a:buChar char="-"/>
            </a:pPr>
            <a:r>
              <a:rPr lang="en-US" dirty="0"/>
              <a:t>The star is good but also depend on time:</a:t>
            </a:r>
          </a:p>
          <a:p>
            <a:pPr lvl="2">
              <a:buFontTx/>
              <a:buChar char="-"/>
            </a:pPr>
            <a:r>
              <a:rPr lang="en-US" dirty="0"/>
              <a:t>We will use star/30 days as predicted metrics for future works.</a:t>
            </a:r>
          </a:p>
          <a:p>
            <a:pPr marL="457200" lvl="1" indent="0">
              <a:buNone/>
            </a:pPr>
            <a:r>
              <a:rPr lang="en-US" dirty="0"/>
              <a:t>3. The large scale project vectorization is challenging in:</a:t>
            </a:r>
          </a:p>
          <a:p>
            <a:pPr lvl="1">
              <a:buFontTx/>
              <a:buChar char="-"/>
            </a:pPr>
            <a:r>
              <a:rPr lang="en-US" dirty="0"/>
              <a:t>Scale of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Summarizing what types of code to predict.</a:t>
            </a:r>
          </a:p>
          <a:p>
            <a:pPr marL="457200" lvl="1" indent="0">
              <a:buNone/>
            </a:pPr>
            <a:r>
              <a:rPr lang="en-US" dirty="0"/>
              <a:t>4. We got 31% accuracy in best classification and 666 in MAE for best regression.</a:t>
            </a:r>
          </a:p>
        </p:txBody>
      </p:sp>
    </p:spTree>
    <p:extLst>
      <p:ext uri="{BB962C8B-B14F-4D97-AF65-F5344CB8AC3E}">
        <p14:creationId xmlns:p14="http://schemas.microsoft.com/office/powerpoint/2010/main" val="185903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divide strategies for each range of stars prediction:</a:t>
            </a:r>
          </a:p>
          <a:p>
            <a:pPr lvl="1"/>
            <a:r>
              <a:rPr lang="en-US" dirty="0"/>
              <a:t>Model 1: Predict range of star.</a:t>
            </a:r>
          </a:p>
          <a:p>
            <a:pPr lvl="1"/>
            <a:r>
              <a:rPr lang="en-US" dirty="0"/>
              <a:t>Model 2: predict exact star.</a:t>
            </a:r>
          </a:p>
          <a:p>
            <a:r>
              <a:rPr lang="en-US" dirty="0"/>
              <a:t>More efficient way for vectorization:</a:t>
            </a:r>
          </a:p>
          <a:p>
            <a:pPr lvl="1"/>
            <a:r>
              <a:rPr lang="en-US" dirty="0"/>
              <a:t>Code2vec.</a:t>
            </a:r>
          </a:p>
          <a:p>
            <a:pPr lvl="1"/>
            <a:r>
              <a:rPr lang="en-US" dirty="0"/>
              <a:t>Doc2vec.</a:t>
            </a:r>
          </a:p>
        </p:txBody>
      </p:sp>
    </p:spTree>
    <p:extLst>
      <p:ext uri="{BB962C8B-B14F-4D97-AF65-F5344CB8AC3E}">
        <p14:creationId xmlns:p14="http://schemas.microsoft.com/office/powerpoint/2010/main" val="7642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35-5BF6-1C44-AB44-B96AD7D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41FA-5296-594A-9085-8BC811D5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Works.</a:t>
            </a:r>
          </a:p>
          <a:p>
            <a:r>
              <a:rPr lang="en-US" dirty="0"/>
              <a:t>Background.</a:t>
            </a:r>
          </a:p>
          <a:p>
            <a:r>
              <a:rPr lang="en-US" dirty="0"/>
              <a:t>Materials.</a:t>
            </a:r>
          </a:p>
          <a:p>
            <a:r>
              <a:rPr lang="en-US" dirty="0"/>
              <a:t>Approach.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3271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properties of source code project without manual define,</a:t>
            </a:r>
          </a:p>
          <a:p>
            <a:endParaRPr lang="en-US" dirty="0"/>
          </a:p>
          <a:p>
            <a:r>
              <a:rPr lang="en-US" dirty="0"/>
              <a:t>Prediction object:</a:t>
            </a:r>
          </a:p>
          <a:p>
            <a:pPr lvl="1"/>
            <a:r>
              <a:rPr lang="en-US" dirty="0"/>
              <a:t>Popularity: The star of project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predict 2 types of popularity:</a:t>
            </a:r>
          </a:p>
          <a:p>
            <a:pPr lvl="1"/>
            <a:r>
              <a:rPr lang="en-US" dirty="0"/>
              <a:t>Levels of popularity.</a:t>
            </a:r>
          </a:p>
          <a:p>
            <a:pPr lvl="1"/>
            <a:r>
              <a:rPr lang="en-US" dirty="0"/>
              <a:t>Score of popularity.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https://github.com/simon-weber/Predicting-Code-Popularity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Feature Engineering features: num of files, num of commits.</a:t>
            </a:r>
          </a:p>
          <a:p>
            <a:pPr lvl="1"/>
            <a:r>
              <a:rPr lang="en-US" dirty="0"/>
              <a:t>Predict by 2-4 ranges: high-low and high-medium-below-low (specify manually).</a:t>
            </a:r>
          </a:p>
          <a:p>
            <a:pPr lvl="1"/>
            <a:r>
              <a:rPr lang="en-US" dirty="0"/>
              <a:t>Python repos.</a:t>
            </a:r>
          </a:p>
          <a:p>
            <a:pPr lvl="1"/>
            <a:r>
              <a:rPr lang="en-US" dirty="0"/>
              <a:t>Prediction type: Classification.</a:t>
            </a:r>
          </a:p>
          <a:p>
            <a:r>
              <a:rPr lang="en-US" dirty="0">
                <a:hlinkClick r:id="rId3"/>
              </a:rPr>
              <a:t>https://github.com/Doodies/Github-Stars-Predictor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rely on Feature Engineering on number of commits, licenses….</a:t>
            </a:r>
          </a:p>
          <a:p>
            <a:pPr lvl="1"/>
            <a:r>
              <a:rPr lang="en-US" dirty="0"/>
              <a:t>Restrict the project data set that has number of star greater than 100.</a:t>
            </a:r>
          </a:p>
          <a:p>
            <a:pPr lvl="1"/>
            <a:r>
              <a:rPr lang="en-US" dirty="0"/>
              <a:t>Prediction type: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AAA2-3695-2A45-9F23-C34B142BB101}"/>
              </a:ext>
            </a:extLst>
          </p:cNvPr>
          <p:cNvSpPr txBox="1"/>
          <p:nvPr/>
        </p:nvSpPr>
        <p:spPr>
          <a:xfrm>
            <a:off x="925286" y="2558143"/>
            <a:ext cx="1016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a list of classifiers</a:t>
            </a:r>
          </a:p>
          <a:p>
            <a:r>
              <a:rPr lang="en-US" dirty="0" err="1"/>
              <a:t>random_seed</a:t>
            </a:r>
            <a:r>
              <a:rPr lang="en-US" dirty="0"/>
              <a:t> = 2</a:t>
            </a:r>
          </a:p>
          <a:p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35013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1242-99B0-0A43-A251-6A1CD12DD7C1}"/>
              </a:ext>
            </a:extLst>
          </p:cNvPr>
          <p:cNvSpPr txBox="1"/>
          <p:nvPr/>
        </p:nvSpPr>
        <p:spPr>
          <a:xfrm>
            <a:off x="925286" y="2558143"/>
            <a:ext cx="1016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=1000),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r>
              <a:rPr lang="en-US" dirty="0"/>
              <a:t>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348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Collect from Alon et all (2018): </a:t>
            </a:r>
            <a:r>
              <a:rPr lang="en-US" dirty="0">
                <a:hlinkClick r:id="rId2"/>
              </a:rPr>
              <a:t>https://github.com/tech-srl/code2seq/blob/master/README.md#datasets</a:t>
            </a:r>
            <a:r>
              <a:rPr lang="en-US" dirty="0"/>
              <a:t> </a:t>
            </a:r>
          </a:p>
          <a:p>
            <a:r>
              <a:rPr lang="en-US" dirty="0"/>
              <a:t>9500 Java Projects.</a:t>
            </a:r>
          </a:p>
          <a:p>
            <a:r>
              <a:rPr lang="en-US" dirty="0"/>
              <a:t>Technique we use: Java AST Parser by JDT.</a:t>
            </a:r>
          </a:p>
          <a:p>
            <a:r>
              <a:rPr lang="en-US" dirty="0"/>
              <a:t>Splitting training and testing data:</a:t>
            </a:r>
          </a:p>
          <a:p>
            <a:pPr>
              <a:buFontTx/>
              <a:buChar char="-"/>
            </a:pPr>
            <a:r>
              <a:rPr lang="en-US" dirty="0"/>
              <a:t>9000 for training.</a:t>
            </a:r>
          </a:p>
          <a:p>
            <a:pPr>
              <a:buFontTx/>
              <a:buChar char="-"/>
            </a:pPr>
            <a:r>
              <a:rPr lang="en-US" dirty="0"/>
              <a:t>500 for testing.</a:t>
            </a:r>
          </a:p>
          <a:p>
            <a:r>
              <a:rPr lang="en-US" dirty="0"/>
              <a:t>My code is available at: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Information from AST Node.</a:t>
            </a:r>
          </a:p>
          <a:p>
            <a:pPr>
              <a:buFontTx/>
              <a:buChar char="-"/>
            </a:pPr>
            <a:r>
              <a:rPr lang="en-US" dirty="0"/>
              <a:t>Collect non-terminal nodes right above terminal nodes.</a:t>
            </a:r>
          </a:p>
          <a:p>
            <a:pPr>
              <a:buFontTx/>
              <a:buChar char="-"/>
            </a:pPr>
            <a:r>
              <a:rPr lang="en-US" dirty="0"/>
              <a:t>Collect for each files in Software Project.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top-k files which has the most “import” statements for each projects.</a:t>
            </a:r>
          </a:p>
          <a:p>
            <a:pPr marL="0" indent="0">
              <a:buNone/>
            </a:pPr>
            <a:r>
              <a:rPr lang="en-US" dirty="0"/>
              <a:t>- k=50.</a:t>
            </a:r>
          </a:p>
          <a:p>
            <a:pPr marL="514350" indent="-514350">
              <a:buAutoNum type="arabicPeriod" startAt="2"/>
            </a:pPr>
            <a:r>
              <a:rPr lang="en-US" dirty="0"/>
              <a:t>Vectorizing from sequences of AST Nodes:</a:t>
            </a:r>
          </a:p>
          <a:p>
            <a:pPr>
              <a:buFontTx/>
              <a:buChar char="-"/>
            </a:pP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4. Running ML models.</a:t>
            </a:r>
          </a:p>
        </p:txBody>
      </p:sp>
    </p:spTree>
    <p:extLst>
      <p:ext uri="{BB962C8B-B14F-4D97-AF65-F5344CB8AC3E}">
        <p14:creationId xmlns:p14="http://schemas.microsoft.com/office/powerpoint/2010/main" val="252155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RQ1: Accuracy on Popularity Level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RQ2: Accuracy on Popularity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RQ3: Tuning on Hyper Parameters of Best ML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3.1: SVC Classification.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3.2: </a:t>
            </a:r>
            <a:r>
              <a:rPr lang="en-US" dirty="0" err="1"/>
              <a:t>XGBoostRegressor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885</Words>
  <Application>Microsoft Macintosh PowerPoint</Application>
  <PresentationFormat>Widescreen</PresentationFormat>
  <Paragraphs>256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Office Theme</vt:lpstr>
      <vt:lpstr>Code Based Software Projects Popularity Estimation</vt:lpstr>
      <vt:lpstr>Content</vt:lpstr>
      <vt:lpstr>Introduction</vt:lpstr>
      <vt:lpstr>Related Works</vt:lpstr>
      <vt:lpstr>Background</vt:lpstr>
      <vt:lpstr>Background</vt:lpstr>
      <vt:lpstr>Materials</vt:lpstr>
      <vt:lpstr>Approach</vt:lpstr>
      <vt:lpstr>Results</vt:lpstr>
      <vt:lpstr>RQ1. Accuracy on Popularity Level Classification</vt:lpstr>
      <vt:lpstr>RQ1. Accuracy on Popularity Level Classification</vt:lpstr>
      <vt:lpstr>RQ2. Popularity Prediction</vt:lpstr>
      <vt:lpstr>RQ 3.1. Support Vector Machine Tuning</vt:lpstr>
      <vt:lpstr>RQ 3.2. XGBRegressor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82</cp:revision>
  <dcterms:created xsi:type="dcterms:W3CDTF">2020-04-13T01:05:02Z</dcterms:created>
  <dcterms:modified xsi:type="dcterms:W3CDTF">2020-04-21T19:43:39Z</dcterms:modified>
</cp:coreProperties>
</file>