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  <p:sldId id="274" r:id="rId10"/>
    <p:sldId id="257" r:id="rId11"/>
    <p:sldId id="258" r:id="rId12"/>
    <p:sldId id="269" r:id="rId13"/>
    <p:sldId id="260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8367"/>
  </p:normalViewPr>
  <p:slideViewPr>
    <p:cSldViewPr snapToGrid="0" snapToObjects="1">
      <p:cViewPr varScale="1">
        <p:scale>
          <a:sx n="81" d="100"/>
          <a:sy n="81" d="100"/>
        </p:scale>
        <p:origin x="2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9B24-DDDA-904E-BFF3-CFB80CE68407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8790-B87D-FE4E-889F-F9724E52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C;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parameter. The strength of the regularization is inversely proportional to C. Must be strictly positive.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Kernel: polynomial kernel functions (https://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towardsdatascience.com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/kernel-function-6f1d2be6091).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colsample_bytree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subsample ratio of columns when constructing each tree. Subsampling occurs once for every tree constructed.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Learning rate: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Max depth of tree.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E7D-3866-7641-B856-2F73A3C983E4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4229-6854-C84E-BDA9-3A162F8CE6DC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D1A9-E321-674E-B7AF-011D92A35A04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6758-09EB-9247-A0C0-2EA5928D811E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CD1-64D9-1C4B-A880-58499B861F3B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C018-91A5-2D43-8DCE-61D8CD228A28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6E46-ED5B-B74D-A5D0-A16BDE56CF33}" type="datetime1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1B94-386C-9941-B5A2-1586C61F57F7}" type="datetime1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643B-6981-A447-80A3-7320753C18F9}" type="datetime1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0080-1072-C046-9678-BD9A43B5647B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8E92-13C0-9A41-982A-4A00E0B54DF2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1B8A-EA91-1E45-9521-33C2111AEF7C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hung3012/CodeBasedProjectStarPrediction" TargetMode="External"/><Relationship Id="rId2" Type="http://schemas.openxmlformats.org/officeDocument/2006/relationships/hyperlink" Target="mailto:hungphd@iastat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FwMrVuUMcuVq9wV2vgQAWpa3i-MuSwCQXc9B-9-fXg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odies/Github-Stars-Predictor" TargetMode="External"/><Relationship Id="rId2" Type="http://schemas.openxmlformats.org/officeDocument/2006/relationships/hyperlink" Target="https://github.com/simon-weber/Predicting-Code-Popula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hung3012/CodeBasedProjectStarPrediction" TargetMode="External"/><Relationship Id="rId2" Type="http://schemas.openxmlformats.org/officeDocument/2006/relationships/hyperlink" Target="https://github.com/tech-srl/code2seq/blob/master/README.md#datas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Based Software Projects Popularity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Hung Phan (</a:t>
            </a:r>
            <a:r>
              <a:rPr lang="en-US" dirty="0">
                <a:hlinkClick r:id="rId2"/>
              </a:rPr>
              <a:t>hungphd@iastate.edu</a:t>
            </a:r>
            <a:r>
              <a:rPr lang="en-US" dirty="0"/>
              <a:t> )</a:t>
            </a:r>
          </a:p>
          <a:p>
            <a:r>
              <a:rPr lang="en-US" dirty="0"/>
              <a:t>Iowa State University - COMS 574 Course Project</a:t>
            </a:r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https://github.com/pdhung3012/CodeBasedProjectStarPrediction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A2299-DDBB-FF4E-9CB8-F77B756B6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565" y="787954"/>
            <a:ext cx="1595378" cy="967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A19E8-9AF6-C840-8A00-F55BD53BF466}"/>
              </a:ext>
            </a:extLst>
          </p:cNvPr>
          <p:cNvSpPr txBox="1"/>
          <p:nvPr/>
        </p:nvSpPr>
        <p:spPr>
          <a:xfrm>
            <a:off x="3172565" y="141623"/>
            <a:ext cx="15953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Publish project in 2020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08FBF-DE2F-2D49-B9A3-D41D067E634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67943" y="1271849"/>
            <a:ext cx="2198914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470FEA-7F4F-8248-84DA-C7D1B2E38106}"/>
              </a:ext>
            </a:extLst>
          </p:cNvPr>
          <p:cNvSpPr txBox="1"/>
          <p:nvPr/>
        </p:nvSpPr>
        <p:spPr>
          <a:xfrm>
            <a:off x="4856022" y="854638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7C71C-4679-A84A-A903-E9487E8617C6}"/>
              </a:ext>
            </a:extLst>
          </p:cNvPr>
          <p:cNvSpPr txBox="1"/>
          <p:nvPr/>
        </p:nvSpPr>
        <p:spPr>
          <a:xfrm>
            <a:off x="6963827" y="965889"/>
            <a:ext cx="15953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Github Star in 2022?</a:t>
            </a:r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RQ1: Accuracy on Popularity Level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RQ2: Accuracy on Popularity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RQ3: Tuning on Hyper Parameters of Best ML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3.1: SVC Classification.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3.2: </a:t>
            </a:r>
            <a:r>
              <a:rPr lang="en-US" dirty="0" err="1"/>
              <a:t>XGBoostRegressor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8BCC6-4373-C24D-ABB7-FAB1BA4F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(star&lt;=178), 1 (star in (178, 328]) , 2 (star in (328, 741]) and 3 (star &gt; 741).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ranges have around 25% entities in training data set.</a:t>
            </a:r>
          </a:p>
          <a:p>
            <a:endParaRPr lang="en-US" dirty="0"/>
          </a:p>
          <a:p>
            <a:r>
              <a:rPr lang="en-US" dirty="0"/>
              <a:t>Link (for all experiments): </a:t>
            </a:r>
            <a:r>
              <a:rPr lang="en-US" dirty="0">
                <a:hlinkClick r:id="rId2"/>
              </a:rPr>
              <a:t>https://docs.google.com/spreadsheets/d/1kFwMrVuUMcuVq9wV2vgQAWpa3i-MuSwCQXc9B-9-fXg/edit?usp=sharing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B4C79-1F5C-8C4B-81EA-84740DF5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5D85C-6BC8-DC43-B915-261EA1AEE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1266"/>
              </p:ext>
            </p:extLst>
          </p:nvPr>
        </p:nvGraphicFramePr>
        <p:xfrm>
          <a:off x="3254829" y="1913142"/>
          <a:ext cx="5454041" cy="3436620"/>
        </p:xfrm>
        <a:graphic>
          <a:graphicData uri="http://schemas.openxmlformats.org/drawingml/2006/table">
            <a:tbl>
              <a:tblPr/>
              <a:tblGrid>
                <a:gridCol w="1508029">
                  <a:extLst>
                    <a:ext uri="{9D8B030D-6E8A-4147-A177-3AD203B41FA5}">
                      <a16:colId xmlns:a16="http://schemas.microsoft.com/office/drawing/2014/main" val="4027634315"/>
                    </a:ext>
                  </a:extLst>
                </a:gridCol>
                <a:gridCol w="1784502">
                  <a:extLst>
                    <a:ext uri="{9D8B030D-6E8A-4147-A177-3AD203B41FA5}">
                      <a16:colId xmlns:a16="http://schemas.microsoft.com/office/drawing/2014/main" val="2208557226"/>
                    </a:ext>
                  </a:extLst>
                </a:gridCol>
                <a:gridCol w="2161510">
                  <a:extLst>
                    <a:ext uri="{9D8B030D-6E8A-4147-A177-3AD203B41FA5}">
                      <a16:colId xmlns:a16="http://schemas.microsoft.com/office/drawing/2014/main" val="16478251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Accuracy (%)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61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GNB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70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LR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33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DT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22.37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9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RF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21.05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0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AB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60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LDA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29.61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093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QDA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25.99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05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SVC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32.89</a:t>
                      </a:r>
                      <a:endParaRPr lang="en-US" sz="1800" b="1" dirty="0">
                        <a:solidFill>
                          <a:srgbClr val="24292E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MLP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30.26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62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 err="1">
                          <a:effectLst/>
                          <a:latin typeface="Times" pitchFamily="2" charset="0"/>
                        </a:rPr>
                        <a:t>GBo</a:t>
                      </a:r>
                      <a:endParaRPr lang="en-US" sz="1800" b="0" dirty="0"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5021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2311-BEF7-FE46-BC0E-17C88893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Popularity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4E9BF-05C0-894F-8800-62C3D2D1C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06508"/>
              </p:ext>
            </p:extLst>
          </p:nvPr>
        </p:nvGraphicFramePr>
        <p:xfrm>
          <a:off x="2968668" y="2614454"/>
          <a:ext cx="6350696" cy="2499360"/>
        </p:xfrm>
        <a:graphic>
          <a:graphicData uri="http://schemas.openxmlformats.org/drawingml/2006/table">
            <a:tbl>
              <a:tblPr/>
              <a:tblGrid>
                <a:gridCol w="1455368">
                  <a:extLst>
                    <a:ext uri="{9D8B030D-6E8A-4147-A177-3AD203B41FA5}">
                      <a16:colId xmlns:a16="http://schemas.microsoft.com/office/drawing/2014/main" val="2692275839"/>
                    </a:ext>
                  </a:extLst>
                </a:gridCol>
                <a:gridCol w="2249205">
                  <a:extLst>
                    <a:ext uri="{9D8B030D-6E8A-4147-A177-3AD203B41FA5}">
                      <a16:colId xmlns:a16="http://schemas.microsoft.com/office/drawing/2014/main" val="2375112874"/>
                    </a:ext>
                  </a:extLst>
                </a:gridCol>
                <a:gridCol w="2646123">
                  <a:extLst>
                    <a:ext uri="{9D8B030D-6E8A-4147-A177-3AD203B41FA5}">
                      <a16:colId xmlns:a16="http://schemas.microsoft.com/office/drawing/2014/main" val="286982955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463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DTR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1111.02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64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RFR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878.68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588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ABR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4366.48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405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XGBR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657.27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908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LSVR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604.02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87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MLPR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786.77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88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836.53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63281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587D-A7C3-2544-B1EE-651DFF3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3.1. Support Vector Machine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CE7FC6-394E-8544-B4E4-C67E0E241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59004"/>
              </p:ext>
            </p:extLst>
          </p:nvPr>
        </p:nvGraphicFramePr>
        <p:xfrm>
          <a:off x="3156559" y="2984024"/>
          <a:ext cx="5912285" cy="1485900"/>
        </p:xfrm>
        <a:graphic>
          <a:graphicData uri="http://schemas.openxmlformats.org/drawingml/2006/table">
            <a:tbl>
              <a:tblPr/>
              <a:tblGrid>
                <a:gridCol w="1449089">
                  <a:extLst>
                    <a:ext uri="{9D8B030D-6E8A-4147-A177-3AD203B41FA5}">
                      <a16:colId xmlns:a16="http://schemas.microsoft.com/office/drawing/2014/main" val="4074996959"/>
                    </a:ext>
                  </a:extLst>
                </a:gridCol>
                <a:gridCol w="1318671">
                  <a:extLst>
                    <a:ext uri="{9D8B030D-6E8A-4147-A177-3AD203B41FA5}">
                      <a16:colId xmlns:a16="http://schemas.microsoft.com/office/drawing/2014/main" val="3981277948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1007231666"/>
                    </a:ext>
                  </a:extLst>
                </a:gridCol>
                <a:gridCol w="999872">
                  <a:extLst>
                    <a:ext uri="{9D8B030D-6E8A-4147-A177-3AD203B41FA5}">
                      <a16:colId xmlns:a16="http://schemas.microsoft.com/office/drawing/2014/main" val="974229568"/>
                    </a:ext>
                  </a:extLst>
                </a:gridCol>
                <a:gridCol w="1014363">
                  <a:extLst>
                    <a:ext uri="{9D8B030D-6E8A-4147-A177-3AD203B41FA5}">
                      <a16:colId xmlns:a16="http://schemas.microsoft.com/office/drawing/2014/main" val="307941632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Origin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77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689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kernel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['rbf', 'poly', 'sigmoid']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rbf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329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DADC-4B4A-F94F-883D-1A56B856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8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3.2. </a:t>
            </a:r>
            <a:r>
              <a:rPr lang="en-US" dirty="0" err="1"/>
              <a:t>XGBRegressor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738DD-ECAE-1B40-93D2-355094B0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72997"/>
              </p:ext>
            </p:extLst>
          </p:nvPr>
        </p:nvGraphicFramePr>
        <p:xfrm>
          <a:off x="2630467" y="1947704"/>
          <a:ext cx="7152360" cy="2186940"/>
        </p:xfrm>
        <a:graphic>
          <a:graphicData uri="http://schemas.openxmlformats.org/drawingml/2006/table">
            <a:tbl>
              <a:tblPr/>
              <a:tblGrid>
                <a:gridCol w="1901877">
                  <a:extLst>
                    <a:ext uri="{9D8B030D-6E8A-4147-A177-3AD203B41FA5}">
                      <a16:colId xmlns:a16="http://schemas.microsoft.com/office/drawing/2014/main" val="1098460822"/>
                    </a:ext>
                  </a:extLst>
                </a:gridCol>
                <a:gridCol w="1121620">
                  <a:extLst>
                    <a:ext uri="{9D8B030D-6E8A-4147-A177-3AD203B41FA5}">
                      <a16:colId xmlns:a16="http://schemas.microsoft.com/office/drawing/2014/main" val="1256225267"/>
                    </a:ext>
                  </a:extLst>
                </a:gridCol>
                <a:gridCol w="1267919">
                  <a:extLst>
                    <a:ext uri="{9D8B030D-6E8A-4147-A177-3AD203B41FA5}">
                      <a16:colId xmlns:a16="http://schemas.microsoft.com/office/drawing/2014/main" val="554898235"/>
                    </a:ext>
                  </a:extLst>
                </a:gridCol>
                <a:gridCol w="1235408">
                  <a:extLst>
                    <a:ext uri="{9D8B030D-6E8A-4147-A177-3AD203B41FA5}">
                      <a16:colId xmlns:a16="http://schemas.microsoft.com/office/drawing/2014/main" val="4148481405"/>
                    </a:ext>
                  </a:extLst>
                </a:gridCol>
                <a:gridCol w="1625536">
                  <a:extLst>
                    <a:ext uri="{9D8B030D-6E8A-4147-A177-3AD203B41FA5}">
                      <a16:colId xmlns:a16="http://schemas.microsoft.com/office/drawing/2014/main" val="41530826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Default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23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objective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648.02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657.27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402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colsample_bytree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45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learning_rate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[0.1,1]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233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max_depth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[ 1,3,5]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87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[10,20]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247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n_estimators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[10,100]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6286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F5DE-DA32-3D45-B3F2-8205024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project, we want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solution for Github popularity prediction at ranges and exact prediction.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Propose some observations:</a:t>
            </a:r>
          </a:p>
          <a:p>
            <a:pPr lvl="1">
              <a:buFontTx/>
              <a:buChar char="-"/>
            </a:pPr>
            <a:r>
              <a:rPr lang="en-US" dirty="0"/>
              <a:t>The popularity prediction is challenging if we want to predict the details information to users.</a:t>
            </a:r>
          </a:p>
          <a:p>
            <a:pPr lvl="1">
              <a:buFontTx/>
              <a:buChar char="-"/>
            </a:pPr>
            <a:r>
              <a:rPr lang="en-US" dirty="0"/>
              <a:t>The star is good but also depend on time:</a:t>
            </a:r>
          </a:p>
          <a:p>
            <a:pPr lvl="2">
              <a:buFontTx/>
              <a:buChar char="-"/>
            </a:pPr>
            <a:r>
              <a:rPr lang="en-US" dirty="0"/>
              <a:t>We will use star/30 days as predicted metrics for future works.</a:t>
            </a:r>
          </a:p>
          <a:p>
            <a:pPr marL="457200" lvl="1" indent="0">
              <a:buNone/>
            </a:pPr>
            <a:r>
              <a:rPr lang="en-US" dirty="0"/>
              <a:t>3. The large scale project vectorization is challenging in:</a:t>
            </a:r>
          </a:p>
          <a:p>
            <a:pPr lvl="1">
              <a:buFontTx/>
              <a:buChar char="-"/>
            </a:pPr>
            <a:r>
              <a:rPr lang="en-US" dirty="0"/>
              <a:t>Scale of software.</a:t>
            </a:r>
          </a:p>
          <a:p>
            <a:pPr lvl="1">
              <a:buFontTx/>
              <a:buChar char="-"/>
            </a:pPr>
            <a:r>
              <a:rPr lang="en-US" dirty="0"/>
              <a:t>Summarizing what types of code to predict.</a:t>
            </a:r>
          </a:p>
          <a:p>
            <a:pPr marL="457200" lvl="1" indent="0">
              <a:buNone/>
            </a:pPr>
            <a:r>
              <a:rPr lang="en-US" dirty="0"/>
              <a:t>4. We got 31% accuracy in best classification and 666 in MAE for best regression.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A1799-98FF-4C41-ACD5-4A89165F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better strategies for representing big code by text.</a:t>
            </a:r>
          </a:p>
          <a:p>
            <a:pPr lvl="1"/>
            <a:r>
              <a:rPr lang="en-US" dirty="0"/>
              <a:t>Combine AST+ code.</a:t>
            </a:r>
          </a:p>
          <a:p>
            <a:r>
              <a:rPr lang="en-US" dirty="0"/>
              <a:t>More efficient way for vectorization:</a:t>
            </a:r>
          </a:p>
          <a:p>
            <a:pPr lvl="1"/>
            <a:r>
              <a:rPr lang="en-US" dirty="0"/>
              <a:t>Code2vec.</a:t>
            </a:r>
          </a:p>
          <a:p>
            <a:pPr lvl="1"/>
            <a:r>
              <a:rPr lang="en-US" dirty="0"/>
              <a:t>Doc2vec.</a:t>
            </a:r>
          </a:p>
          <a:p>
            <a:r>
              <a:rPr lang="en-US" dirty="0"/>
              <a:t>Applying Deep Learning (RNN, CNN).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638A9-5AA6-3E48-9A44-BAD744F8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6135-5BF6-1C44-AB44-B96AD7D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41FA-5296-594A-9085-8BC811D5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Related Works.</a:t>
            </a:r>
          </a:p>
          <a:p>
            <a:r>
              <a:rPr lang="en-US" dirty="0"/>
              <a:t>Background.</a:t>
            </a:r>
          </a:p>
          <a:p>
            <a:r>
              <a:rPr lang="en-US" dirty="0"/>
              <a:t>Materials.</a:t>
            </a:r>
          </a:p>
          <a:p>
            <a:r>
              <a:rPr lang="en-US" dirty="0"/>
              <a:t>Approach.</a:t>
            </a:r>
          </a:p>
          <a:p>
            <a:r>
              <a:rPr lang="en-US" dirty="0"/>
              <a:t>Result.</a:t>
            </a:r>
          </a:p>
          <a:p>
            <a:r>
              <a:rPr lang="en-US" dirty="0"/>
              <a:t>Conclusion.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1EF13-506D-4348-9359-CB37262F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properties of source code project without manual define,</a:t>
            </a:r>
          </a:p>
          <a:p>
            <a:endParaRPr lang="en-US" dirty="0"/>
          </a:p>
          <a:p>
            <a:r>
              <a:rPr lang="en-US" dirty="0"/>
              <a:t>Prediction object:</a:t>
            </a:r>
          </a:p>
          <a:p>
            <a:pPr lvl="1"/>
            <a:r>
              <a:rPr lang="en-US" dirty="0"/>
              <a:t>Popularity: The star of project in Github.</a:t>
            </a:r>
          </a:p>
          <a:p>
            <a:endParaRPr lang="en-US" dirty="0"/>
          </a:p>
          <a:p>
            <a:r>
              <a:rPr lang="en-US" dirty="0"/>
              <a:t>We predict 2 types of popularity:</a:t>
            </a:r>
          </a:p>
          <a:p>
            <a:pPr lvl="1"/>
            <a:r>
              <a:rPr lang="en-US" dirty="0"/>
              <a:t>Levels of popularity.</a:t>
            </a:r>
          </a:p>
          <a:p>
            <a:pPr lvl="1"/>
            <a:r>
              <a:rPr lang="en-US" dirty="0"/>
              <a:t>Score of popularity.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15E6E-042F-304B-81C6-5F7AE5FC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https://github.com/simon-weber/Predicting-Code-Popularity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Relies on Feature Engineering features: num of files, num of commits.</a:t>
            </a:r>
          </a:p>
          <a:p>
            <a:pPr lvl="1"/>
            <a:r>
              <a:rPr lang="en-US" dirty="0"/>
              <a:t>Predict by 2-4 ranges: high-low and high-medium-below-low (specify manually).</a:t>
            </a:r>
          </a:p>
          <a:p>
            <a:pPr lvl="1"/>
            <a:r>
              <a:rPr lang="en-US" dirty="0"/>
              <a:t>Python repos.</a:t>
            </a:r>
          </a:p>
          <a:p>
            <a:pPr lvl="1"/>
            <a:r>
              <a:rPr lang="en-US" dirty="0"/>
              <a:t>Prediction type: Classification.</a:t>
            </a:r>
          </a:p>
          <a:p>
            <a:r>
              <a:rPr lang="en-US" dirty="0">
                <a:hlinkClick r:id="rId3"/>
              </a:rPr>
              <a:t>https://github.com/Doodies/Github-Stars-Predictor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rely on Feature Engineering on number of commits, licenses….</a:t>
            </a:r>
          </a:p>
          <a:p>
            <a:pPr lvl="1"/>
            <a:r>
              <a:rPr lang="en-US" dirty="0"/>
              <a:t>Restrict the project data set that has number of star greater than 100.</a:t>
            </a:r>
          </a:p>
          <a:p>
            <a:pPr lvl="1"/>
            <a:r>
              <a:rPr lang="en-US" dirty="0"/>
              <a:t>Prediction type: Regression.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20253-00D7-0B44-8FD0-920491BA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FAAA2-3695-2A45-9F23-C34B142BB101}"/>
              </a:ext>
            </a:extLst>
          </p:cNvPr>
          <p:cNvSpPr txBox="1"/>
          <p:nvPr/>
        </p:nvSpPr>
        <p:spPr>
          <a:xfrm>
            <a:off x="925286" y="2558143"/>
            <a:ext cx="1016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create a list of classifiers</a:t>
            </a:r>
          </a:p>
          <a:p>
            <a:r>
              <a:rPr lang="en-US" dirty="0" err="1"/>
              <a:t>random_seed</a:t>
            </a:r>
            <a:r>
              <a:rPr lang="en-US" dirty="0"/>
              <a:t> = 2</a:t>
            </a:r>
          </a:p>
          <a:p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06C3-6C99-F94C-903E-4A63EEA4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D1242-99B0-0A43-A251-6A1CD12DD7C1}"/>
              </a:ext>
            </a:extLst>
          </p:cNvPr>
          <p:cNvSpPr txBox="1"/>
          <p:nvPr/>
        </p:nvSpPr>
        <p:spPr>
          <a:xfrm>
            <a:off x="925286" y="2558143"/>
            <a:ext cx="1016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=1000),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r>
              <a:rPr lang="en-US" dirty="0"/>
              <a:t>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r>
              <a:rPr lang="en-US" dirty="0"/>
              <a:t>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FC10-529F-AF45-837D-E20D46FA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Collect from Alon et all (2018): </a:t>
            </a:r>
            <a:r>
              <a:rPr lang="en-US" dirty="0">
                <a:hlinkClick r:id="rId2"/>
              </a:rPr>
              <a:t>https://github.com/tech-srl/code2seq/blob/master/README.md#datasets</a:t>
            </a:r>
            <a:r>
              <a:rPr lang="en-US" dirty="0"/>
              <a:t> </a:t>
            </a:r>
          </a:p>
          <a:p>
            <a:r>
              <a:rPr lang="en-US" dirty="0"/>
              <a:t>9300 Java Projects.</a:t>
            </a:r>
          </a:p>
          <a:p>
            <a:r>
              <a:rPr lang="en-US" dirty="0"/>
              <a:t>Technique we use: Java AST Parser by JDT.</a:t>
            </a:r>
          </a:p>
          <a:p>
            <a:r>
              <a:rPr lang="en-US" dirty="0"/>
              <a:t>Splitting training and testing data:</a:t>
            </a:r>
          </a:p>
          <a:p>
            <a:pPr>
              <a:buFontTx/>
              <a:buChar char="-"/>
            </a:pPr>
            <a:r>
              <a:rPr lang="en-US" dirty="0"/>
              <a:t>9000 for training.</a:t>
            </a:r>
          </a:p>
          <a:p>
            <a:pPr>
              <a:buFontTx/>
              <a:buChar char="-"/>
            </a:pPr>
            <a:r>
              <a:rPr lang="en-US" dirty="0"/>
              <a:t>300 for testing.</a:t>
            </a:r>
          </a:p>
          <a:p>
            <a:r>
              <a:rPr lang="en-US" dirty="0"/>
              <a:t>My code is available at: </a:t>
            </a:r>
            <a:r>
              <a:rPr lang="en-US" dirty="0">
                <a:hlinkClick r:id="rId3"/>
              </a:rPr>
              <a:t>https://github.com/pdhung3012/CodeBasedProjectStarPrediction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B58B6-0E0D-1640-8DB5-3B1B99E1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Information from AST Node.</a:t>
            </a:r>
          </a:p>
          <a:p>
            <a:pPr>
              <a:buFontTx/>
              <a:buChar char="-"/>
            </a:pPr>
            <a:r>
              <a:rPr lang="en-US" dirty="0"/>
              <a:t>Collect non-terminal nodes right above terminal nodes.</a:t>
            </a:r>
          </a:p>
          <a:p>
            <a:pPr>
              <a:buFontTx/>
              <a:buChar char="-"/>
            </a:pPr>
            <a:r>
              <a:rPr lang="en-US" dirty="0"/>
              <a:t>Collect for each files in Software Project.</a:t>
            </a:r>
          </a:p>
          <a:p>
            <a:pPr marL="514350" indent="-514350">
              <a:buAutoNum type="arabicPeriod" startAt="2"/>
            </a:pPr>
            <a:r>
              <a:rPr lang="en-US" dirty="0"/>
              <a:t>Select top-k files which has the most “import” statements for each projects.</a:t>
            </a:r>
          </a:p>
          <a:p>
            <a:pPr marL="0" indent="0">
              <a:buNone/>
            </a:pPr>
            <a:r>
              <a:rPr lang="en-US" dirty="0"/>
              <a:t>- k=50.</a:t>
            </a:r>
          </a:p>
          <a:p>
            <a:pPr marL="0" indent="0">
              <a:buNone/>
            </a:pPr>
            <a:r>
              <a:rPr lang="en-US" dirty="0"/>
              <a:t>3. Vectorizing from sequences of AST Nodes:</a:t>
            </a:r>
          </a:p>
          <a:p>
            <a:pPr>
              <a:buFontTx/>
              <a:buChar char="-"/>
            </a:pPr>
            <a:r>
              <a:rPr lang="en-US" dirty="0"/>
              <a:t>TF-IDF.</a:t>
            </a:r>
          </a:p>
          <a:p>
            <a:pPr marL="0" indent="0">
              <a:buNone/>
            </a:pPr>
            <a:r>
              <a:rPr lang="en-US" dirty="0"/>
              <a:t>4. Running ML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7A0DF-0216-6A4F-8605-0051548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B0574C-26F7-D944-A4F9-3E9B928F2FAD}"/>
              </a:ext>
            </a:extLst>
          </p:cNvPr>
          <p:cNvSpPr/>
          <p:nvPr/>
        </p:nvSpPr>
        <p:spPr>
          <a:xfrm>
            <a:off x="2051956" y="1115327"/>
            <a:ext cx="1360715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top-k informative Java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03C1F-CB58-2A4A-8625-38FEE9986A43}"/>
              </a:ext>
            </a:extLst>
          </p:cNvPr>
          <p:cNvSpPr/>
          <p:nvPr/>
        </p:nvSpPr>
        <p:spPr>
          <a:xfrm>
            <a:off x="3913414" y="1115327"/>
            <a:ext cx="1360715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AST sequences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7EBBB-A7F2-DB4B-AC10-C05F921F8370}"/>
              </a:ext>
            </a:extLst>
          </p:cNvPr>
          <p:cNvSpPr/>
          <p:nvPr/>
        </p:nvSpPr>
        <p:spPr>
          <a:xfrm>
            <a:off x="5791199" y="1129789"/>
            <a:ext cx="1426032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TF-IDF Vectorization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3D3FB-766C-7C4A-B4F8-3FF3A8D4C600}"/>
              </a:ext>
            </a:extLst>
          </p:cNvPr>
          <p:cNvSpPr/>
          <p:nvPr/>
        </p:nvSpPr>
        <p:spPr>
          <a:xfrm>
            <a:off x="8251371" y="337625"/>
            <a:ext cx="1426032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3DF52-566A-4547-AD68-E18D3C9C0C1B}"/>
              </a:ext>
            </a:extLst>
          </p:cNvPr>
          <p:cNvSpPr/>
          <p:nvPr/>
        </p:nvSpPr>
        <p:spPr>
          <a:xfrm>
            <a:off x="8251371" y="2774945"/>
            <a:ext cx="1426032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4A3E7-4854-4043-AC86-0352668CB03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412671" y="1955851"/>
            <a:ext cx="500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D7A502-C436-E545-90B7-3726F3D2B6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4129" y="1955851"/>
            <a:ext cx="517070" cy="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54BA3-C32C-4742-97F6-4CF831EB922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17231" y="1178149"/>
            <a:ext cx="1034140" cy="7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159E8-4C1F-7B42-A389-0D9A3661011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17231" y="1970313"/>
            <a:ext cx="1034140" cy="16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F14D0-5A94-6141-9DBC-ABC1245A697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9677403" y="1178149"/>
            <a:ext cx="772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A4541B-EB05-2841-B1A2-7E82E97B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39855"/>
              </p:ext>
            </p:extLst>
          </p:nvPr>
        </p:nvGraphicFramePr>
        <p:xfrm>
          <a:off x="10450286" y="251049"/>
          <a:ext cx="1426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32">
                  <a:extLst>
                    <a:ext uri="{9D8B030D-6E8A-4147-A177-3AD203B41FA5}">
                      <a16:colId xmlns:a16="http://schemas.microsoft.com/office/drawing/2014/main" val="24164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2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star&lt;=178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8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(178, 328]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5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(328, 741]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&gt; 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61579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2343F1-B680-6D45-80F0-AD8C8A10BB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677403" y="3615469"/>
            <a:ext cx="772883" cy="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67015C7-0B2B-7242-B0ED-321A97F29D96}"/>
              </a:ext>
            </a:extLst>
          </p:cNvPr>
          <p:cNvSpPr/>
          <p:nvPr/>
        </p:nvSpPr>
        <p:spPr>
          <a:xfrm>
            <a:off x="10450286" y="3271784"/>
            <a:ext cx="1426032" cy="7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Star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78E676-0FD9-8E4B-B955-039EFD75F720}"/>
              </a:ext>
            </a:extLst>
          </p:cNvPr>
          <p:cNvSpPr/>
          <p:nvPr/>
        </p:nvSpPr>
        <p:spPr>
          <a:xfrm>
            <a:off x="149676" y="1574231"/>
            <a:ext cx="1426032" cy="7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Project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B0792F-7FD6-2744-B22B-BD0EB5518C03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1575708" y="1935868"/>
            <a:ext cx="476248" cy="1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CC73CC-1B63-B14D-ABF8-9685D7732239}"/>
              </a:ext>
            </a:extLst>
          </p:cNvPr>
          <p:cNvSpPr txBox="1"/>
          <p:nvPr/>
        </p:nvSpPr>
        <p:spPr>
          <a:xfrm>
            <a:off x="10450286" y="3995057"/>
            <a:ext cx="1426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6C4945-CA0E-C841-8E35-204E832E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16" y="3058268"/>
            <a:ext cx="272202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FFDC22-0BA0-7648-BCF7-8F216E759228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flipH="1">
            <a:off x="2213426" y="2796375"/>
            <a:ext cx="518888" cy="261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CC56F7-D33D-6F47-920F-D4C055A8E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16" y="4477423"/>
            <a:ext cx="2722020" cy="21076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178119-E80C-6E43-B7B9-252FD2A7F990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2213426" y="4163168"/>
            <a:ext cx="0" cy="31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0DB901-CBD5-9646-A43E-72D0D496F3B1}"/>
              </a:ext>
            </a:extLst>
          </p:cNvPr>
          <p:cNvSpPr txBox="1"/>
          <p:nvPr/>
        </p:nvSpPr>
        <p:spPr>
          <a:xfrm>
            <a:off x="3940629" y="4990682"/>
            <a:ext cx="33092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VariableDeclarationFragment</a:t>
            </a:r>
          </a:p>
          <a:p>
            <a:pPr algn="ctr"/>
            <a:r>
              <a:rPr lang="en-US" sz="1600" dirty="0"/>
              <a:t>InfixExpression</a:t>
            </a:r>
          </a:p>
          <a:p>
            <a:pPr algn="ctr"/>
            <a:r>
              <a:rPr lang="en-US" sz="1600" dirty="0"/>
              <a:t>LEFT_OPERAND</a:t>
            </a:r>
          </a:p>
          <a:p>
            <a:pPr algn="ctr"/>
            <a:r>
              <a:rPr lang="en-US" sz="1600" dirty="0"/>
              <a:t>OPERATOR</a:t>
            </a:r>
          </a:p>
          <a:p>
            <a:pPr algn="ctr"/>
            <a:r>
              <a:rPr lang="en-US" sz="1600" dirty="0"/>
              <a:t>RIGHT_OPERAND</a:t>
            </a:r>
          </a:p>
          <a:p>
            <a:pPr algn="ctr"/>
            <a:r>
              <a:rPr lang="en-US" sz="1600" dirty="0"/>
              <a:t>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5F5763-1C26-BB41-96D8-4562D34635AF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3574436" y="5531234"/>
            <a:ext cx="366193" cy="24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C8E924-BCFB-2D45-910E-6FF789F45763}"/>
              </a:ext>
            </a:extLst>
          </p:cNvPr>
          <p:cNvSpPr txBox="1"/>
          <p:nvPr/>
        </p:nvSpPr>
        <p:spPr>
          <a:xfrm>
            <a:off x="3940630" y="4271249"/>
            <a:ext cx="330925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Vector: [1.25, 0, 0.1,…, 1]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27D3AA-9224-7343-9966-B49A9AF6D3C5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595258" y="4609803"/>
            <a:ext cx="1" cy="38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EC639-6560-234F-B4CA-AA1345A3D69A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5595259" y="2810837"/>
            <a:ext cx="908956" cy="1460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D2FBA7EC-52B9-CC40-B822-AD06D62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1063</Words>
  <Application>Microsoft Macintosh PowerPoint</Application>
  <PresentationFormat>Widescreen</PresentationFormat>
  <Paragraphs>303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Office Theme</vt:lpstr>
      <vt:lpstr>Code Based Software Projects Popularity Estimation</vt:lpstr>
      <vt:lpstr>Content</vt:lpstr>
      <vt:lpstr>Introduction</vt:lpstr>
      <vt:lpstr>Related Works</vt:lpstr>
      <vt:lpstr>Background</vt:lpstr>
      <vt:lpstr>Background</vt:lpstr>
      <vt:lpstr>Materials</vt:lpstr>
      <vt:lpstr>Approach</vt:lpstr>
      <vt:lpstr>PowerPoint Presentation</vt:lpstr>
      <vt:lpstr>Results</vt:lpstr>
      <vt:lpstr>RQ1. Accuracy on Popularity Level Classification</vt:lpstr>
      <vt:lpstr>RQ1. Accuracy on Popularity Level Classification</vt:lpstr>
      <vt:lpstr>RQ2. Popularity Prediction</vt:lpstr>
      <vt:lpstr>RQ 3.1. Support Vector Machine Tuning</vt:lpstr>
      <vt:lpstr>RQ 3.2. XGBRegressor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101</cp:revision>
  <dcterms:created xsi:type="dcterms:W3CDTF">2020-04-13T01:05:02Z</dcterms:created>
  <dcterms:modified xsi:type="dcterms:W3CDTF">2020-05-06T03:58:04Z</dcterms:modified>
</cp:coreProperties>
</file>