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2" r:id="rId4"/>
    <p:sldId id="263" r:id="rId5"/>
    <p:sldId id="264" r:id="rId6"/>
    <p:sldId id="268" r:id="rId7"/>
    <p:sldId id="265" r:id="rId8"/>
    <p:sldId id="266" r:id="rId9"/>
    <p:sldId id="257" r:id="rId10"/>
    <p:sldId id="258" r:id="rId11"/>
    <p:sldId id="269" r:id="rId12"/>
    <p:sldId id="260" r:id="rId13"/>
    <p:sldId id="270" r:id="rId14"/>
    <p:sldId id="273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69B24-DDDA-904E-BFF3-CFB80CE684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18790-B87D-FE4E-889F-F9724E52B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8790-B87D-FE4E-889F-F9724E52B3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8790-B87D-FE4E-889F-F9724E52B3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7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8790-B87D-FE4E-889F-F9724E52B3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B554-077A-F148-8379-DD46B1D9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EDB40-91AA-B945-8497-C835D95C9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5AC0-2BCA-9B44-9704-0250D3C2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A7DB-BF1C-C044-A9D9-99B39960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A79E-7260-E54D-B022-36CAA249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5F44-48EB-9243-8FEC-1005F2B3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8E61E-1485-224E-9A7E-761740230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82278-CFE8-FB47-BF1C-F1E1E2FD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F570-C01B-0447-B394-F053BCE4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8866-E9DE-0C47-B0C0-3264337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32616-F05A-6841-95A7-08BA07A84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414CF-1FC9-AD4A-8BC3-74F294797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FA71E-8119-CF4E-8146-FAFB9844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9CAD-E55D-9B41-8902-899BE12A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FFE8-5557-5440-A047-7D992642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1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2295-DF38-A54B-818E-38BFA088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B33A-259C-BE4E-B04E-28CCE20AB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38E8-C9D3-D040-96DC-2AC1D4D3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29D9-8F2F-A743-B841-7B1800FA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38BF-3DA7-D54C-9CD0-59E499B4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779B-BA3D-0844-9303-AB97E9C4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D5B94-9136-E642-BD5D-98D8EB717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9E8E-DD01-3E42-9BAC-4B32AC27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AF9B-5449-2342-9283-A6436099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D88-B4B5-2947-92B2-166F2FA8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9400-B672-0E4A-AEBB-CA25BEF4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114B-E5A3-6243-9D57-E9EE23747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11121-46C7-2A47-9DA9-BD306A95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D2EEC-B74D-B546-A28C-440F2EC2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ADD6B-B7D9-9942-BFE0-D499D12F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A1310-7E56-3A44-A066-0DAFE89B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1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C772-253A-3341-9939-3647A296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4946-2DD1-7245-8CFA-3A016A02A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607A2-C5C6-424C-8009-C02B3E93A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BC83D-E6E5-A746-B36C-722341130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A7E87-D6A4-9342-B99A-B4DB7225E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C6968-AF77-9141-948B-661590D6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A06BE-EBAB-F44D-971F-82564156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42483-922B-C942-9F77-681E32EB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5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063C-9208-EA47-838D-FD247BAC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E2639-5CC1-E148-A934-901B12D8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DA1DF-1978-6942-856D-8179090E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1CE0B-68AF-2942-8688-B771CB65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DA6E8-BBB7-324E-8A80-48BFFA50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CF82C-30E3-2142-A5EE-B0DE5E96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3F1FF-4DF3-0149-B174-FF3AF917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AC86-EE15-D64C-944E-C7694577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B466-E0C0-7A4C-A1AA-BB1F2FCD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95332-0904-9947-A5F4-676777926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DD84E-86B5-0F42-947E-B1CDDD78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C3854-65C0-5340-83A2-1940DD0E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1201-1529-1442-89B2-668187BF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D698-D7C5-4B45-A957-6E48E0BB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879A8-F69E-AC40-9F9C-24D6A3D5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3B1DA-F7C9-F244-846F-19DB9AC5C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C9032-43A9-A949-ABDA-96FA31D4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FA10C-124C-0447-9147-3D04D9B4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A9223-9F45-054C-A242-53C92B56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18D1B-CD8D-1C49-B6DF-F278CC58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C5B9-8664-A54A-993F-975CD89B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D6E9-4EF8-6D4C-A8EE-D62019EB0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719E-CBAE-7646-A85D-9343490B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4F2B-78AD-134E-A0CB-45AC2DAA8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FwMrVuUMcuVq9wV2vgQAWpa3i-MuSwCQXc9B-9-fXg/edit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odies/Github-Stars-Predictor" TargetMode="External"/><Relationship Id="rId2" Type="http://schemas.openxmlformats.org/officeDocument/2006/relationships/hyperlink" Target="https://github.com/simon-weber/Predicting-Code-Popular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dhung3012/CodeBasedProjectStarPrediction" TargetMode="External"/><Relationship Id="rId2" Type="http://schemas.openxmlformats.org/officeDocument/2006/relationships/hyperlink" Target="https://github.com/tech-srl/code2seq/blob/master/README.md#datase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9D55-0FC8-EF43-8EE2-8F2367D81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Based Software Projects Popularity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E656C-0C95-1045-895E-DCDE410B7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Popularity Level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4 categories: 0 (star&lt;=178), 1 (star in (178, 328]) , 2 (star in (328, 741]) and 3 (star &gt; 741).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ranges have around 25% entities in training data set.</a:t>
            </a:r>
          </a:p>
          <a:p>
            <a:endParaRPr lang="en-US" dirty="0"/>
          </a:p>
          <a:p>
            <a:r>
              <a:rPr lang="en-US" dirty="0"/>
              <a:t>Link (for all experiments): </a:t>
            </a:r>
            <a:r>
              <a:rPr lang="en-US" dirty="0">
                <a:hlinkClick r:id="rId2"/>
              </a:rPr>
              <a:t>https://docs.google.com/spreadsheets/d/1kFwMrVuUMcuVq9wV2vgQAWpa3i-MuSwCQXc9B-9-fXg/edit?usp=sharing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4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Popularity Level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5D85C-6BC8-DC43-B915-261EA1AEE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23152"/>
              </p:ext>
            </p:extLst>
          </p:nvPr>
        </p:nvGraphicFramePr>
        <p:xfrm>
          <a:off x="3254829" y="1913142"/>
          <a:ext cx="5454041" cy="3436620"/>
        </p:xfrm>
        <a:graphic>
          <a:graphicData uri="http://schemas.openxmlformats.org/drawingml/2006/table">
            <a:tbl>
              <a:tblPr/>
              <a:tblGrid>
                <a:gridCol w="1508029">
                  <a:extLst>
                    <a:ext uri="{9D8B030D-6E8A-4147-A177-3AD203B41FA5}">
                      <a16:colId xmlns:a16="http://schemas.microsoft.com/office/drawing/2014/main" val="4027634315"/>
                    </a:ext>
                  </a:extLst>
                </a:gridCol>
                <a:gridCol w="1784502">
                  <a:extLst>
                    <a:ext uri="{9D8B030D-6E8A-4147-A177-3AD203B41FA5}">
                      <a16:colId xmlns:a16="http://schemas.microsoft.com/office/drawing/2014/main" val="2208557226"/>
                    </a:ext>
                  </a:extLst>
                </a:gridCol>
                <a:gridCol w="2161510">
                  <a:extLst>
                    <a:ext uri="{9D8B030D-6E8A-4147-A177-3AD203B41FA5}">
                      <a16:colId xmlns:a16="http://schemas.microsoft.com/office/drawing/2014/main" val="164782518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  <a:latin typeface="Times" pitchFamily="2" charset="0"/>
                        </a:rPr>
                        <a:t>No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Times" pitchFamily="2" charset="0"/>
                        </a:rPr>
                        <a:t>ML Model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Times" pitchFamily="2" charset="0"/>
                        </a:rPr>
                        <a:t>Accuracy (%)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5616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GNB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22.70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8703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effectLst/>
                          <a:latin typeface="Times" pitchFamily="2" charset="0"/>
                        </a:rPr>
                        <a:t>LR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28.62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03392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effectLst/>
                          <a:latin typeface="Times" pitchFamily="2" charset="0"/>
                        </a:rPr>
                        <a:t>DT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22.37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391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RF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21.05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9098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AB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22.70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2605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LDA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29.61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3093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QDA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25.99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3050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 b="1" dirty="0">
                          <a:effectLst/>
                          <a:latin typeface="Times" pitchFamily="2" charset="0"/>
                        </a:rPr>
                        <a:t>8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1" dirty="0">
                          <a:effectLst/>
                          <a:latin typeface="Times" pitchFamily="2" charset="0"/>
                        </a:rPr>
                        <a:t>SVC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1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31.25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4325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9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MLP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30.26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1629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10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 err="1">
                          <a:effectLst/>
                          <a:latin typeface="Times" pitchFamily="2" charset="0"/>
                        </a:rPr>
                        <a:t>GBo</a:t>
                      </a:r>
                      <a:endParaRPr lang="en-US" sz="1800" b="0" dirty="0">
                        <a:effectLst/>
                        <a:latin typeface="Times" pitchFamily="2" charset="0"/>
                      </a:endParaRP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28.62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75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74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RQ2. Popularity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54E9BF-05C0-894F-8800-62C3D2D1C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06508"/>
              </p:ext>
            </p:extLst>
          </p:nvPr>
        </p:nvGraphicFramePr>
        <p:xfrm>
          <a:off x="2968668" y="2614454"/>
          <a:ext cx="6350696" cy="2499360"/>
        </p:xfrm>
        <a:graphic>
          <a:graphicData uri="http://schemas.openxmlformats.org/drawingml/2006/table">
            <a:tbl>
              <a:tblPr/>
              <a:tblGrid>
                <a:gridCol w="1455368">
                  <a:extLst>
                    <a:ext uri="{9D8B030D-6E8A-4147-A177-3AD203B41FA5}">
                      <a16:colId xmlns:a16="http://schemas.microsoft.com/office/drawing/2014/main" val="2692275839"/>
                    </a:ext>
                  </a:extLst>
                </a:gridCol>
                <a:gridCol w="2249205">
                  <a:extLst>
                    <a:ext uri="{9D8B030D-6E8A-4147-A177-3AD203B41FA5}">
                      <a16:colId xmlns:a16="http://schemas.microsoft.com/office/drawing/2014/main" val="2375112874"/>
                    </a:ext>
                  </a:extLst>
                </a:gridCol>
                <a:gridCol w="2646123">
                  <a:extLst>
                    <a:ext uri="{9D8B030D-6E8A-4147-A177-3AD203B41FA5}">
                      <a16:colId xmlns:a16="http://schemas.microsoft.com/office/drawing/2014/main" val="286982955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  <a:latin typeface="Times" pitchFamily="2" charset="0"/>
                        </a:rPr>
                        <a:t>No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  <a:latin typeface="Times" pitchFamily="2" charset="0"/>
                        </a:rPr>
                        <a:t>ML Model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  <a:latin typeface="Times" pitchFamily="2" charset="0"/>
                        </a:rPr>
                        <a:t>MAE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34630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DTR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1111.02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93647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RFR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878.68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7588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ABR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4366.48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405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XGBR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657.27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9088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 dirty="0"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effectLst/>
                          <a:latin typeface="Times" pitchFamily="2" charset="0"/>
                        </a:rPr>
                        <a:t>LSVR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 dirty="0">
                          <a:effectLst/>
                          <a:latin typeface="Times" pitchFamily="2" charset="0"/>
                        </a:rPr>
                        <a:t>604.02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872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" pitchFamily="2" charset="0"/>
                        </a:rPr>
                        <a:t>MLPR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786.77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8688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GBR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  <a:latin typeface="Times" pitchFamily="2" charset="0"/>
                        </a:rPr>
                        <a:t>836.53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0632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18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RQ3.1. Support Vector Machine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CE7FC6-394E-8544-B4E4-C67E0E241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759004"/>
              </p:ext>
            </p:extLst>
          </p:nvPr>
        </p:nvGraphicFramePr>
        <p:xfrm>
          <a:off x="3156559" y="2984024"/>
          <a:ext cx="5912285" cy="1485900"/>
        </p:xfrm>
        <a:graphic>
          <a:graphicData uri="http://schemas.openxmlformats.org/drawingml/2006/table">
            <a:tbl>
              <a:tblPr/>
              <a:tblGrid>
                <a:gridCol w="1449089">
                  <a:extLst>
                    <a:ext uri="{9D8B030D-6E8A-4147-A177-3AD203B41FA5}">
                      <a16:colId xmlns:a16="http://schemas.microsoft.com/office/drawing/2014/main" val="4074996959"/>
                    </a:ext>
                  </a:extLst>
                </a:gridCol>
                <a:gridCol w="1318671">
                  <a:extLst>
                    <a:ext uri="{9D8B030D-6E8A-4147-A177-3AD203B41FA5}">
                      <a16:colId xmlns:a16="http://schemas.microsoft.com/office/drawing/2014/main" val="3981277948"/>
                    </a:ext>
                  </a:extLst>
                </a:gridCol>
                <a:gridCol w="1130290">
                  <a:extLst>
                    <a:ext uri="{9D8B030D-6E8A-4147-A177-3AD203B41FA5}">
                      <a16:colId xmlns:a16="http://schemas.microsoft.com/office/drawing/2014/main" val="1007231666"/>
                    </a:ext>
                  </a:extLst>
                </a:gridCol>
                <a:gridCol w="999872">
                  <a:extLst>
                    <a:ext uri="{9D8B030D-6E8A-4147-A177-3AD203B41FA5}">
                      <a16:colId xmlns:a16="http://schemas.microsoft.com/office/drawing/2014/main" val="974229568"/>
                    </a:ext>
                  </a:extLst>
                </a:gridCol>
                <a:gridCol w="1014363">
                  <a:extLst>
                    <a:ext uri="{9D8B030D-6E8A-4147-A177-3AD203B41FA5}">
                      <a16:colId xmlns:a16="http://schemas.microsoft.com/office/drawing/2014/main" val="307941632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Metric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Range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Param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Acc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Origin Acc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8477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>
                          <a:effectLst/>
                        </a:rPr>
                        <a:t>32.89%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>
                          <a:effectLst/>
                        </a:rPr>
                        <a:t>32.89%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0689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kernel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['rbf', 'poly', 'sigmoid']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rbf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78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 3.2. </a:t>
            </a:r>
            <a:r>
              <a:rPr lang="en-US" dirty="0" err="1"/>
              <a:t>XGBRegressor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4738DD-ECAE-1B40-93D2-355094B04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72997"/>
              </p:ext>
            </p:extLst>
          </p:nvPr>
        </p:nvGraphicFramePr>
        <p:xfrm>
          <a:off x="2630467" y="1947704"/>
          <a:ext cx="7152360" cy="2186940"/>
        </p:xfrm>
        <a:graphic>
          <a:graphicData uri="http://schemas.openxmlformats.org/drawingml/2006/table">
            <a:tbl>
              <a:tblPr/>
              <a:tblGrid>
                <a:gridCol w="1901877">
                  <a:extLst>
                    <a:ext uri="{9D8B030D-6E8A-4147-A177-3AD203B41FA5}">
                      <a16:colId xmlns:a16="http://schemas.microsoft.com/office/drawing/2014/main" val="1098460822"/>
                    </a:ext>
                  </a:extLst>
                </a:gridCol>
                <a:gridCol w="1121620">
                  <a:extLst>
                    <a:ext uri="{9D8B030D-6E8A-4147-A177-3AD203B41FA5}">
                      <a16:colId xmlns:a16="http://schemas.microsoft.com/office/drawing/2014/main" val="1256225267"/>
                    </a:ext>
                  </a:extLst>
                </a:gridCol>
                <a:gridCol w="1267919">
                  <a:extLst>
                    <a:ext uri="{9D8B030D-6E8A-4147-A177-3AD203B41FA5}">
                      <a16:colId xmlns:a16="http://schemas.microsoft.com/office/drawing/2014/main" val="554898235"/>
                    </a:ext>
                  </a:extLst>
                </a:gridCol>
                <a:gridCol w="1235408">
                  <a:extLst>
                    <a:ext uri="{9D8B030D-6E8A-4147-A177-3AD203B41FA5}">
                      <a16:colId xmlns:a16="http://schemas.microsoft.com/office/drawing/2014/main" val="4148481405"/>
                    </a:ext>
                  </a:extLst>
                </a:gridCol>
                <a:gridCol w="1625536">
                  <a:extLst>
                    <a:ext uri="{9D8B030D-6E8A-4147-A177-3AD203B41FA5}">
                      <a16:colId xmlns:a16="http://schemas.microsoft.com/office/drawing/2014/main" val="415308267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Metric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Range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Param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MAE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Default MAE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4232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objective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reg:linear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reg:linear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648.02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657.27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402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colsample_bytree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458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learning_rate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[0.1,1]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233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max_depth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[ 1,3,5]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87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alpha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[10,20]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247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n_estimators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[10,100]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6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7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project, we want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Provide solution for </a:t>
            </a:r>
            <a:r>
              <a:rPr lang="en-US" dirty="0" err="1"/>
              <a:t>Github</a:t>
            </a:r>
            <a:r>
              <a:rPr lang="en-US" dirty="0"/>
              <a:t> popularity prediction at ranges and exact prediction.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Propose some observations:</a:t>
            </a:r>
          </a:p>
          <a:p>
            <a:pPr lvl="1">
              <a:buFontTx/>
              <a:buChar char="-"/>
            </a:pPr>
            <a:r>
              <a:rPr lang="en-US" dirty="0"/>
              <a:t>The popularity prediction is challenging if we want to predict the details information to users.</a:t>
            </a:r>
          </a:p>
          <a:p>
            <a:pPr lvl="1">
              <a:buFontTx/>
              <a:buChar char="-"/>
            </a:pPr>
            <a:r>
              <a:rPr lang="en-US" dirty="0"/>
              <a:t>The star is good but also depend on time:</a:t>
            </a:r>
          </a:p>
          <a:p>
            <a:pPr lvl="2">
              <a:buFontTx/>
              <a:buChar char="-"/>
            </a:pPr>
            <a:r>
              <a:rPr lang="en-US" dirty="0"/>
              <a:t>We will use star/30 days as predicted metrics for future works.</a:t>
            </a:r>
          </a:p>
          <a:p>
            <a:pPr marL="457200" lvl="1" indent="0">
              <a:buNone/>
            </a:pPr>
            <a:r>
              <a:rPr lang="en-US" dirty="0"/>
              <a:t>3. The large scale project vectorization is challenging in:</a:t>
            </a:r>
          </a:p>
          <a:p>
            <a:pPr lvl="1">
              <a:buFontTx/>
              <a:buChar char="-"/>
            </a:pPr>
            <a:r>
              <a:rPr lang="en-US" dirty="0"/>
              <a:t>Scale of </a:t>
            </a:r>
            <a:r>
              <a:rPr lang="en-US" dirty="0" err="1"/>
              <a:t>softwares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/>
              <a:t>Summarizing what types of code to predict.</a:t>
            </a:r>
          </a:p>
          <a:p>
            <a:pPr marL="457200" lvl="1" indent="0">
              <a:buNone/>
            </a:pPr>
            <a:r>
              <a:rPr lang="en-US" dirty="0"/>
              <a:t>4. We got 31% accuracy in best classification and 666 in MAE for best regression.</a:t>
            </a:r>
          </a:p>
        </p:txBody>
      </p:sp>
    </p:spTree>
    <p:extLst>
      <p:ext uri="{BB962C8B-B14F-4D97-AF65-F5344CB8AC3E}">
        <p14:creationId xmlns:p14="http://schemas.microsoft.com/office/powerpoint/2010/main" val="1859036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divide strategies for each range of stars prediction:</a:t>
            </a:r>
          </a:p>
          <a:p>
            <a:pPr lvl="1"/>
            <a:r>
              <a:rPr lang="en-US" dirty="0"/>
              <a:t>Model 1: Predict range of star.</a:t>
            </a:r>
          </a:p>
          <a:p>
            <a:pPr lvl="1"/>
            <a:r>
              <a:rPr lang="en-US" dirty="0"/>
              <a:t>Model 2: predict exact star.</a:t>
            </a:r>
          </a:p>
          <a:p>
            <a:r>
              <a:rPr lang="en-US" dirty="0"/>
              <a:t>More efficient way for vectorization:</a:t>
            </a:r>
          </a:p>
          <a:p>
            <a:pPr lvl="1"/>
            <a:r>
              <a:rPr lang="en-US" dirty="0"/>
              <a:t>Code2vec.</a:t>
            </a:r>
          </a:p>
          <a:p>
            <a:pPr lvl="1"/>
            <a:r>
              <a:rPr lang="en-US" dirty="0"/>
              <a:t>Doc2vec.</a:t>
            </a:r>
          </a:p>
        </p:txBody>
      </p:sp>
    </p:spTree>
    <p:extLst>
      <p:ext uri="{BB962C8B-B14F-4D97-AF65-F5344CB8AC3E}">
        <p14:creationId xmlns:p14="http://schemas.microsoft.com/office/powerpoint/2010/main" val="76422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6135-5BF6-1C44-AB44-B96AD7D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41FA-5296-594A-9085-8BC811D5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Introduction.</a:t>
            </a:r>
          </a:p>
          <a:p>
            <a:r>
              <a:rPr lang="en-US" dirty="0"/>
              <a:t>Related Works.</a:t>
            </a:r>
          </a:p>
          <a:p>
            <a:r>
              <a:rPr lang="en-US" dirty="0"/>
              <a:t>Background.</a:t>
            </a:r>
          </a:p>
          <a:p>
            <a:r>
              <a:rPr lang="en-US" dirty="0"/>
              <a:t>Materials.</a:t>
            </a:r>
          </a:p>
          <a:p>
            <a:r>
              <a:rPr lang="en-US" dirty="0"/>
              <a:t>Approach.</a:t>
            </a:r>
          </a:p>
          <a:p>
            <a:r>
              <a:rPr lang="en-US" dirty="0"/>
              <a:t>Result.</a:t>
            </a:r>
          </a:p>
          <a:p>
            <a:r>
              <a:rPr lang="en-US" dirty="0"/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332711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properties of source code project without manual define,</a:t>
            </a:r>
          </a:p>
          <a:p>
            <a:endParaRPr lang="en-US" dirty="0"/>
          </a:p>
          <a:p>
            <a:r>
              <a:rPr lang="en-US" dirty="0"/>
              <a:t>Prediction object:</a:t>
            </a:r>
          </a:p>
          <a:p>
            <a:pPr lvl="1"/>
            <a:r>
              <a:rPr lang="en-US" dirty="0"/>
              <a:t>Popularity: The star of project in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predict 2 types of popularity:</a:t>
            </a:r>
          </a:p>
          <a:p>
            <a:pPr lvl="1"/>
            <a:r>
              <a:rPr lang="en-US" dirty="0"/>
              <a:t>Levels of popularity.</a:t>
            </a:r>
          </a:p>
          <a:p>
            <a:pPr lvl="1"/>
            <a:r>
              <a:rPr lang="en-US" dirty="0"/>
              <a:t>Score of popularity.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7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https://github.com/simon-weber/Predicting-Code-Popularity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Relies on Feature Engineering features: num of files, num of commits.</a:t>
            </a:r>
          </a:p>
          <a:p>
            <a:pPr lvl="1"/>
            <a:r>
              <a:rPr lang="en-US" dirty="0"/>
              <a:t>Predict by 2-4 ranges: high-low and high-medium-below-low (specify manually).</a:t>
            </a:r>
          </a:p>
          <a:p>
            <a:pPr lvl="1"/>
            <a:r>
              <a:rPr lang="en-US" dirty="0"/>
              <a:t>Python repos.</a:t>
            </a:r>
          </a:p>
          <a:p>
            <a:pPr lvl="1"/>
            <a:r>
              <a:rPr lang="en-US" dirty="0"/>
              <a:t>Prediction type: Classification.</a:t>
            </a:r>
          </a:p>
          <a:p>
            <a:r>
              <a:rPr lang="en-US" dirty="0">
                <a:hlinkClick r:id="rId3"/>
              </a:rPr>
              <a:t>https://github.com/Doodies/Github-Stars-Predictor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Also rely on Feature Engineering on number of commits, licenses….</a:t>
            </a:r>
          </a:p>
          <a:p>
            <a:pPr lvl="1"/>
            <a:r>
              <a:rPr lang="en-US" dirty="0"/>
              <a:t>Restrict the project data set that has number of star greater than 100.</a:t>
            </a:r>
          </a:p>
          <a:p>
            <a:pPr lvl="1"/>
            <a:r>
              <a:rPr lang="en-US" dirty="0"/>
              <a:t>Prediction type: Regression.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Algorithm: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FAAA2-3695-2A45-9F23-C34B142BB101}"/>
              </a:ext>
            </a:extLst>
          </p:cNvPr>
          <p:cNvSpPr txBox="1"/>
          <p:nvPr/>
        </p:nvSpPr>
        <p:spPr>
          <a:xfrm>
            <a:off x="925286" y="2558143"/>
            <a:ext cx="10167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create a list of classifiers</a:t>
            </a:r>
          </a:p>
          <a:p>
            <a:r>
              <a:rPr lang="en-US" dirty="0" err="1"/>
              <a:t>random_seed</a:t>
            </a:r>
            <a:r>
              <a:rPr lang="en-US" dirty="0"/>
              <a:t> = 2</a:t>
            </a:r>
          </a:p>
          <a:p>
            <a:r>
              <a:rPr lang="en-US" dirty="0"/>
              <a:t>classifiers = [</a:t>
            </a:r>
            <a:r>
              <a:rPr lang="en-US" dirty="0" err="1"/>
              <a:t>GaussianNB</a:t>
            </a:r>
            <a:r>
              <a:rPr lang="en-US" dirty="0"/>
              <a:t>(),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</a:t>
            </a:r>
            <a:r>
              <a:rPr lang="en-US" dirty="0" err="1"/>
              <a:t>DecisionTreeClassifier</a:t>
            </a:r>
            <a:r>
              <a:rPr lang="en-US" dirty="0"/>
              <a:t>(),</a:t>
            </a:r>
          </a:p>
          <a:p>
            <a:r>
              <a:rPr lang="en-US" dirty="0"/>
              <a:t>              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n_estimators</a:t>
            </a:r>
            <a:r>
              <a:rPr lang="en-US" dirty="0"/>
              <a:t>=50), </a:t>
            </a:r>
            <a:r>
              <a:rPr lang="en-US" dirty="0" err="1"/>
              <a:t>AdaBoostClassifier</a:t>
            </a:r>
            <a:r>
              <a:rPr lang="en-US" dirty="0"/>
              <a:t>(), </a:t>
            </a:r>
            <a:r>
              <a:rPr lang="en-US" dirty="0" err="1"/>
              <a:t>LinearDiscriminantAnalysis</a:t>
            </a:r>
            <a:r>
              <a:rPr lang="en-US" dirty="0"/>
              <a:t>(),</a:t>
            </a:r>
            <a:r>
              <a:rPr lang="en-US" dirty="0" err="1"/>
              <a:t>QuadraticDiscriminantAnalysis</a:t>
            </a:r>
            <a:r>
              <a:rPr lang="en-US" dirty="0"/>
              <a:t>(),</a:t>
            </a:r>
          </a:p>
          <a:p>
            <a:r>
              <a:rPr lang="en-US" dirty="0"/>
              <a:t>               </a:t>
            </a:r>
            <a:r>
              <a:rPr lang="en-US" dirty="0" err="1"/>
              <a:t>LinearSVC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MLPClassifier</a:t>
            </a:r>
            <a:r>
              <a:rPr lang="en-US" dirty="0"/>
              <a:t>(alpha=1), </a:t>
            </a:r>
            <a:r>
              <a:rPr lang="en-US" dirty="0" err="1"/>
              <a:t>GradientBoostingClassifier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</p:spTree>
    <p:extLst>
      <p:ext uri="{BB962C8B-B14F-4D97-AF65-F5344CB8AC3E}">
        <p14:creationId xmlns:p14="http://schemas.microsoft.com/office/powerpoint/2010/main" val="350134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Algorithm: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D1242-99B0-0A43-A251-6A1CD12DD7C1}"/>
              </a:ext>
            </a:extLst>
          </p:cNvPr>
          <p:cNvSpPr txBox="1"/>
          <p:nvPr/>
        </p:nvSpPr>
        <p:spPr>
          <a:xfrm>
            <a:off x="925286" y="2558143"/>
            <a:ext cx="10167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classifiers = [</a:t>
            </a:r>
            <a:r>
              <a:rPr lang="en-US" dirty="0" err="1"/>
              <a:t>DecisionTreeRegressor</a:t>
            </a:r>
            <a:r>
              <a:rPr lang="en-US" dirty="0"/>
              <a:t>(),</a:t>
            </a:r>
          </a:p>
          <a:p>
            <a:r>
              <a:rPr lang="en-US" dirty="0"/>
              <a:t>               </a:t>
            </a:r>
            <a:r>
              <a:rPr lang="en-US" dirty="0" err="1"/>
              <a:t>RandomForestRegressor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=2, </a:t>
            </a:r>
            <a:r>
              <a:rPr lang="en-US" dirty="0" err="1"/>
              <a:t>n_estimators</a:t>
            </a:r>
            <a:r>
              <a:rPr lang="en-US" dirty="0"/>
              <a:t>=1000),</a:t>
            </a:r>
            <a:r>
              <a:rPr lang="en-US" dirty="0" err="1"/>
              <a:t>AdaBoostRegressor</a:t>
            </a:r>
            <a:r>
              <a:rPr lang="en-US" dirty="0"/>
              <a:t>(), </a:t>
            </a:r>
            <a:r>
              <a:rPr lang="en-US" dirty="0" err="1"/>
              <a:t>xgb.XGBRegressor</a:t>
            </a:r>
            <a:r>
              <a:rPr lang="en-US" dirty="0"/>
              <a:t>(objective ='</a:t>
            </a:r>
            <a:r>
              <a:rPr lang="en-US" dirty="0" err="1"/>
              <a:t>reg:linear</a:t>
            </a:r>
            <a:r>
              <a:rPr lang="en-US" dirty="0"/>
              <a:t>', </a:t>
            </a:r>
            <a:r>
              <a:rPr lang="en-US" dirty="0" err="1"/>
              <a:t>colsample_bytree</a:t>
            </a:r>
            <a:r>
              <a:rPr lang="en-US" dirty="0"/>
              <a:t> = 0.3, </a:t>
            </a:r>
            <a:r>
              <a:rPr lang="en-US" dirty="0" err="1"/>
              <a:t>learning_rate</a:t>
            </a:r>
            <a:r>
              <a:rPr lang="en-US" dirty="0"/>
              <a:t> = 0.1,</a:t>
            </a:r>
          </a:p>
          <a:p>
            <a:r>
              <a:rPr lang="en-US" dirty="0"/>
              <a:t>            </a:t>
            </a:r>
            <a:r>
              <a:rPr lang="en-US" dirty="0" err="1"/>
              <a:t>max_depth</a:t>
            </a:r>
            <a:r>
              <a:rPr lang="en-US" dirty="0"/>
              <a:t> = 5, alpha = 10, </a:t>
            </a:r>
            <a:r>
              <a:rPr lang="en-US" dirty="0" err="1"/>
              <a:t>n_estimators</a:t>
            </a:r>
            <a:r>
              <a:rPr lang="en-US" dirty="0"/>
              <a:t> = 10),</a:t>
            </a:r>
          </a:p>
          <a:p>
            <a:r>
              <a:rPr lang="en-US" dirty="0"/>
              <a:t>               </a:t>
            </a:r>
            <a:r>
              <a:rPr lang="en-US" dirty="0" err="1"/>
              <a:t>LinearSVR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MLPRegressor</a:t>
            </a:r>
            <a:r>
              <a:rPr lang="en-US" dirty="0"/>
              <a:t>(alpha=1),</a:t>
            </a:r>
          </a:p>
          <a:p>
            <a:r>
              <a:rPr lang="en-US" dirty="0"/>
              <a:t>               </a:t>
            </a:r>
            <a:r>
              <a:rPr lang="en-US" dirty="0" err="1"/>
              <a:t>GradientBoostingRegressor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</p:spTree>
    <p:extLst>
      <p:ext uri="{BB962C8B-B14F-4D97-AF65-F5344CB8AC3E}">
        <p14:creationId xmlns:p14="http://schemas.microsoft.com/office/powerpoint/2010/main" val="134825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Collect from Alon et all (2018): </a:t>
            </a:r>
            <a:r>
              <a:rPr lang="en-US" dirty="0">
                <a:hlinkClick r:id="rId2"/>
              </a:rPr>
              <a:t>https://github.com/tech-srl/code2seq/blob/master/README.md#datasets</a:t>
            </a:r>
            <a:r>
              <a:rPr lang="en-US" dirty="0"/>
              <a:t> </a:t>
            </a:r>
          </a:p>
          <a:p>
            <a:r>
              <a:rPr lang="en-US" dirty="0"/>
              <a:t>9500 Java Projects.</a:t>
            </a:r>
          </a:p>
          <a:p>
            <a:r>
              <a:rPr lang="en-US" dirty="0"/>
              <a:t>Technique we use: Java AST Parser by JDT.</a:t>
            </a:r>
          </a:p>
          <a:p>
            <a:r>
              <a:rPr lang="en-US" dirty="0"/>
              <a:t>Splitting training and testing data:</a:t>
            </a:r>
          </a:p>
          <a:p>
            <a:pPr>
              <a:buFontTx/>
              <a:buChar char="-"/>
            </a:pPr>
            <a:r>
              <a:rPr lang="en-US" dirty="0"/>
              <a:t>9000 for training.</a:t>
            </a:r>
          </a:p>
          <a:p>
            <a:pPr>
              <a:buFontTx/>
              <a:buChar char="-"/>
            </a:pPr>
            <a:r>
              <a:rPr lang="en-US" dirty="0"/>
              <a:t>500 for testing.</a:t>
            </a:r>
          </a:p>
          <a:p>
            <a:r>
              <a:rPr lang="en-US" dirty="0"/>
              <a:t>My code is available at: </a:t>
            </a:r>
            <a:r>
              <a:rPr lang="en-US" dirty="0">
                <a:hlinkClick r:id="rId3"/>
              </a:rPr>
              <a:t>https://github.com/pdhung3012/CodeBasedProjectStarPrediction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Information from AST Node.</a:t>
            </a:r>
          </a:p>
          <a:p>
            <a:pPr>
              <a:buFontTx/>
              <a:buChar char="-"/>
            </a:pPr>
            <a:r>
              <a:rPr lang="en-US" dirty="0"/>
              <a:t>Collect non-terminal nodes right above terminal nodes.</a:t>
            </a:r>
          </a:p>
          <a:p>
            <a:pPr>
              <a:buFontTx/>
              <a:buChar char="-"/>
            </a:pPr>
            <a:r>
              <a:rPr lang="en-US" dirty="0"/>
              <a:t>Collect for each files in Software Project.</a:t>
            </a:r>
          </a:p>
          <a:p>
            <a:pPr marL="514350" indent="-514350">
              <a:buAutoNum type="arabicPeriod" startAt="2"/>
            </a:pPr>
            <a:r>
              <a:rPr lang="en-US" dirty="0"/>
              <a:t>Select top-k files which has the most “import” statements for each projects.</a:t>
            </a:r>
          </a:p>
          <a:p>
            <a:pPr marL="0" indent="0">
              <a:buNone/>
            </a:pPr>
            <a:r>
              <a:rPr lang="en-US" dirty="0"/>
              <a:t>- k=50.</a:t>
            </a:r>
          </a:p>
          <a:p>
            <a:pPr marL="514350" indent="-514350">
              <a:buAutoNum type="arabicPeriod" startAt="2"/>
            </a:pPr>
            <a:r>
              <a:rPr lang="en-US" dirty="0"/>
              <a:t>Vectorizing from sequences of AST Nodes:</a:t>
            </a:r>
          </a:p>
          <a:p>
            <a:pPr>
              <a:buFontTx/>
              <a:buChar char="-"/>
            </a:pPr>
            <a:r>
              <a:rPr lang="en-US" dirty="0"/>
              <a:t>TF-IDF.</a:t>
            </a:r>
          </a:p>
          <a:p>
            <a:pPr marL="0" indent="0">
              <a:buNone/>
            </a:pPr>
            <a:r>
              <a:rPr lang="en-US" dirty="0"/>
              <a:t>4. Running ML models.</a:t>
            </a:r>
          </a:p>
        </p:txBody>
      </p:sp>
    </p:spTree>
    <p:extLst>
      <p:ext uri="{BB962C8B-B14F-4D97-AF65-F5344CB8AC3E}">
        <p14:creationId xmlns:p14="http://schemas.microsoft.com/office/powerpoint/2010/main" val="252155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RQ1: Accuracy on Popularity Level Classification.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RQ2: Accuracy on Popularity Prediction.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RQ3: Tuning on Hyper Parameters of Best ML model.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RQ 3.1: SVC Classification.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RQ 3.2: </a:t>
            </a:r>
            <a:r>
              <a:rPr lang="en-US" dirty="0" err="1"/>
              <a:t>XGBoostRegressor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60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884</Words>
  <Application>Microsoft Macintosh PowerPoint</Application>
  <PresentationFormat>Widescreen</PresentationFormat>
  <Paragraphs>256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</vt:lpstr>
      <vt:lpstr>Office Theme</vt:lpstr>
      <vt:lpstr>Code Based Software Projects Popularity Estimation</vt:lpstr>
      <vt:lpstr>Content</vt:lpstr>
      <vt:lpstr>Introduction</vt:lpstr>
      <vt:lpstr>Related Works</vt:lpstr>
      <vt:lpstr>Background</vt:lpstr>
      <vt:lpstr>Background</vt:lpstr>
      <vt:lpstr>Materials</vt:lpstr>
      <vt:lpstr>Approach</vt:lpstr>
      <vt:lpstr>Results</vt:lpstr>
      <vt:lpstr>RQ1. Accuracy on Popularity Level Classification</vt:lpstr>
      <vt:lpstr>RQ1. Accuracy on Popularity Level Classification</vt:lpstr>
      <vt:lpstr>RQ2. Popularity Prediction</vt:lpstr>
      <vt:lpstr>RQ3.1. Support Vector Machine Tuning</vt:lpstr>
      <vt:lpstr>RQ 3.2. XGBRegressor</vt:lpstr>
      <vt:lpstr>Conclusion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project- Accuracy Report</dc:title>
  <dc:creator>Phan, Hung D [COM S]</dc:creator>
  <cp:lastModifiedBy>Phan, Hung D [COM S]</cp:lastModifiedBy>
  <cp:revision>81</cp:revision>
  <dcterms:created xsi:type="dcterms:W3CDTF">2020-04-13T01:05:02Z</dcterms:created>
  <dcterms:modified xsi:type="dcterms:W3CDTF">2020-04-21T19:36:46Z</dcterms:modified>
</cp:coreProperties>
</file>