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262" r:id="rId4"/>
    <p:sldId id="263" r:id="rId5"/>
    <p:sldId id="264" r:id="rId6"/>
    <p:sldId id="268" r:id="rId7"/>
    <p:sldId id="265" r:id="rId8"/>
    <p:sldId id="266" r:id="rId9"/>
    <p:sldId id="274" r:id="rId10"/>
    <p:sldId id="257" r:id="rId11"/>
    <p:sldId id="258" r:id="rId12"/>
    <p:sldId id="269" r:id="rId13"/>
    <p:sldId id="260" r:id="rId14"/>
    <p:sldId id="270" r:id="rId15"/>
    <p:sldId id="273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69B24-DDDA-904E-BFF3-CFB80CE68407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18790-B87D-FE4E-889F-F9724E52B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8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18790-B87D-FE4E-889F-F9724E52B3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5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18790-B87D-FE4E-889F-F9724E52B3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75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18790-B87D-FE4E-889F-F9724E52B3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59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B554-077A-F148-8379-DD46B1D9E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EDB40-91AA-B945-8497-C835D95C9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65AC0-2BCA-9B44-9704-0250D3C2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54E7D-3866-7641-B856-2F73A3C983E4}" type="datetime1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FA7DB-BF1C-C044-A9D9-99B39960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4A79E-7260-E54D-B022-36CAA249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5F44-48EB-9243-8FEC-1005F2B3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8E61E-1485-224E-9A7E-761740230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82278-CFE8-FB47-BF1C-F1E1E2FD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4229-6854-C84E-BDA9-3A162F8CE6DC}" type="datetime1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BF570-C01B-0447-B394-F053BCE48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D8866-E9DE-0C47-B0C0-32643376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9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32616-F05A-6841-95A7-08BA07A84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414CF-1FC9-AD4A-8BC3-74F294797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FA71E-8119-CF4E-8146-FAFB9844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D1A9-E321-674E-B7AF-011D92A35A04}" type="datetime1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99CAD-E55D-9B41-8902-899BE12A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FFE8-5557-5440-A047-7D992642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1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2295-DF38-A54B-818E-38BFA088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CB33A-259C-BE4E-B04E-28CCE20AB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838E8-C9D3-D040-96DC-2AC1D4D3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6758-09EB-9247-A0C0-2EA5928D811E}" type="datetime1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329D9-8F2F-A743-B841-7B1800FA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038BF-3DA7-D54C-9CD0-59E499B4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0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F779B-BA3D-0844-9303-AB97E9C4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D5B94-9136-E642-BD5D-98D8EB717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39E8E-DD01-3E42-9BAC-4B32AC27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DCD1-64D9-1C4B-A880-58499B861F3B}" type="datetime1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1AF9B-5449-2342-9283-A6436099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D88-B4B5-2947-92B2-166F2FA8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5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89400-B672-0E4A-AEBB-CA25BEF4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5114B-E5A3-6243-9D57-E9EE23747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11121-46C7-2A47-9DA9-BD306A957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D2EEC-B74D-B546-A28C-440F2EC20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C018-91A5-2D43-8DCE-61D8CD228A28}" type="datetime1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ADD6B-B7D9-9942-BFE0-D499D12F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A1310-7E56-3A44-A066-0DAFE89B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1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C772-253A-3341-9939-3647A296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44946-2DD1-7245-8CFA-3A016A02A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607A2-C5C6-424C-8009-C02B3E93A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BC83D-E6E5-A746-B36C-722341130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A7E87-D6A4-9342-B99A-B4DB7225E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C6968-AF77-9141-948B-661590D6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6E46-ED5B-B74D-A5D0-A16BDE56CF33}" type="datetime1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1A06BE-EBAB-F44D-971F-82564156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42483-922B-C942-9F77-681E32EB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5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063C-9208-EA47-838D-FD247BAC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E2639-5CC1-E148-A934-901B12D8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1B94-386C-9941-B5A2-1586C61F57F7}" type="datetime1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DA1DF-1978-6942-856D-8179090E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1CE0B-68AF-2942-8688-B771CB65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8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DA6E8-BBB7-324E-8A80-48BFFA50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643B-6981-A447-80A3-7320753C18F9}" type="datetime1">
              <a:rPr lang="en-US" smtClean="0"/>
              <a:t>5/5/20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1CF82C-30E3-2142-A5EE-B0DE5E96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3F1FF-4DF3-0149-B174-FF3AF917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9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AC86-EE15-D64C-944E-C7694577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B466-E0C0-7A4C-A1AA-BB1F2FCDB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95332-0904-9947-A5F4-676777926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DD84E-86B5-0F42-947E-B1CDDD78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0080-1072-C046-9678-BD9A43B5647B}" type="datetime1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C3854-65C0-5340-83A2-1940DD0E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91201-1529-1442-89B2-668187BF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7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D698-D7C5-4B45-A957-6E48E0BB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879A8-F69E-AC40-9F9C-24D6A3D5F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3B1DA-F7C9-F244-846F-19DB9AC5C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C9032-43A9-A949-ABDA-96FA31D4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8E92-13C0-9A41-982A-4A00E0B54DF2}" type="datetime1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FA10C-124C-0447-9147-3D04D9B4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A9223-9F45-054C-A242-53C92B56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8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18D1B-CD8D-1C49-B6DF-F278CC587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EC5B9-8664-A54A-993F-975CD89BB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0D6E9-4EF8-6D4C-A8EE-D62019EB0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F1B8A-EA91-1E45-9521-33C2111AEF7C}" type="datetime1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2719E-CBAE-7646-A85D-9343490B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B4F2B-78AD-134E-A0CB-45AC2DAA8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dhung3012/CodeBasedProjectStarPrediction" TargetMode="External"/><Relationship Id="rId2" Type="http://schemas.openxmlformats.org/officeDocument/2006/relationships/hyperlink" Target="mailto:hungphd@iastate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kFwMrVuUMcuVq9wV2vgQAWpa3i-MuSwCQXc9B-9-fXg/edit?usp=shar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odies/Github-Stars-Predictor" TargetMode="External"/><Relationship Id="rId2" Type="http://schemas.openxmlformats.org/officeDocument/2006/relationships/hyperlink" Target="https://github.com/simon-weber/Predicting-Code-Popularit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dhung3012/CodeBasedProjectStarPrediction" TargetMode="External"/><Relationship Id="rId2" Type="http://schemas.openxmlformats.org/officeDocument/2006/relationships/hyperlink" Target="https://github.com/tech-srl/code2seq/blob/master/README.md#datase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9D55-0FC8-EF43-8EE2-8F2367D81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Based Software Projects Popularity Estimation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E656C-0C95-1045-895E-DCDE410B7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Hung Phan (</a:t>
            </a:r>
            <a:r>
              <a:rPr lang="en-US" dirty="0">
                <a:hlinkClick r:id="rId2"/>
              </a:rPr>
              <a:t>hungphd@iastate.edu</a:t>
            </a:r>
            <a:r>
              <a:rPr lang="en-US" dirty="0"/>
              <a:t> )</a:t>
            </a:r>
          </a:p>
          <a:p>
            <a:r>
              <a:rPr lang="en-US" dirty="0"/>
              <a:t>Iowa State University - COMS 574 Course Project</a:t>
            </a:r>
          </a:p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https://github.com/pdhung3012/CodeBasedProjectStarPrediction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A2299-DDBB-FF4E-9CB8-F77B756B6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565" y="787954"/>
            <a:ext cx="1595378" cy="9677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0A19E8-9AF6-C840-8A00-F55BD53BF466}"/>
              </a:ext>
            </a:extLst>
          </p:cNvPr>
          <p:cNvSpPr txBox="1"/>
          <p:nvPr/>
        </p:nvSpPr>
        <p:spPr>
          <a:xfrm>
            <a:off x="3172565" y="141623"/>
            <a:ext cx="159537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Publish project in 2020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008FBF-DE2F-2D49-B9A3-D41D067E634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767943" y="1271849"/>
            <a:ext cx="2198914" cy="1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470FEA-7F4F-8248-84DA-C7D1B2E38106}"/>
              </a:ext>
            </a:extLst>
          </p:cNvPr>
          <p:cNvSpPr txBox="1"/>
          <p:nvPr/>
        </p:nvSpPr>
        <p:spPr>
          <a:xfrm>
            <a:off x="4856022" y="854638"/>
            <a:ext cx="191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67C71C-4679-A84A-A903-E9487E8617C6}"/>
              </a:ext>
            </a:extLst>
          </p:cNvPr>
          <p:cNvSpPr txBox="1"/>
          <p:nvPr/>
        </p:nvSpPr>
        <p:spPr>
          <a:xfrm>
            <a:off x="6963827" y="965889"/>
            <a:ext cx="159537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Github Star in 2022?</a:t>
            </a:r>
          </a:p>
        </p:txBody>
      </p:sp>
    </p:spTree>
    <p:extLst>
      <p:ext uri="{BB962C8B-B14F-4D97-AF65-F5344CB8AC3E}">
        <p14:creationId xmlns:p14="http://schemas.microsoft.com/office/powerpoint/2010/main" val="4177103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9157-5227-674C-8D28-7C90AEFE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22AB-2CC7-8B46-9CC1-63FE5D34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RQ1: Accuracy on Popularity Level Classification.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RQ2: Accuracy on Popularity Prediction.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RQ3: Tuning on Hyper Parameters of Best ML model.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RQ 3.1: SVC Classification.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RQ 3.2: </a:t>
            </a:r>
            <a:r>
              <a:rPr lang="en-US" dirty="0" err="1"/>
              <a:t>XGBoostRegressor</a:t>
            </a:r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8BCC6-4373-C24D-ABB7-FAB1BA4F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6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RQ1. Accuracy on Popularity Level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4 categories: 0 (star&lt;=178), 1 (star in (178, 328]) , 2 (star in (328, 741]) and 3 (star &gt; 741).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ranges have around 25% entities in training data set.</a:t>
            </a:r>
          </a:p>
          <a:p>
            <a:endParaRPr lang="en-US" dirty="0"/>
          </a:p>
          <a:p>
            <a:r>
              <a:rPr lang="en-US" dirty="0"/>
              <a:t>Link (for all experiments): </a:t>
            </a:r>
            <a:r>
              <a:rPr lang="en-US" dirty="0">
                <a:hlinkClick r:id="rId2"/>
              </a:rPr>
              <a:t>https://docs.google.com/spreadsheets/d/1kFwMrVuUMcuVq9wV2vgQAWpa3i-MuSwCQXc9B-9-fXg/edit?usp=sharing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7B4C79-1F5C-8C4B-81EA-84740DF5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46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RQ1. Accuracy on Popularity Level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5D85C-6BC8-DC43-B915-261EA1AEE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11266"/>
              </p:ext>
            </p:extLst>
          </p:nvPr>
        </p:nvGraphicFramePr>
        <p:xfrm>
          <a:off x="3254829" y="1913142"/>
          <a:ext cx="5454041" cy="3436620"/>
        </p:xfrm>
        <a:graphic>
          <a:graphicData uri="http://schemas.openxmlformats.org/drawingml/2006/table">
            <a:tbl>
              <a:tblPr/>
              <a:tblGrid>
                <a:gridCol w="1508029">
                  <a:extLst>
                    <a:ext uri="{9D8B030D-6E8A-4147-A177-3AD203B41FA5}">
                      <a16:colId xmlns:a16="http://schemas.microsoft.com/office/drawing/2014/main" val="4027634315"/>
                    </a:ext>
                  </a:extLst>
                </a:gridCol>
                <a:gridCol w="1784502">
                  <a:extLst>
                    <a:ext uri="{9D8B030D-6E8A-4147-A177-3AD203B41FA5}">
                      <a16:colId xmlns:a16="http://schemas.microsoft.com/office/drawing/2014/main" val="2208557226"/>
                    </a:ext>
                  </a:extLst>
                </a:gridCol>
                <a:gridCol w="2161510">
                  <a:extLst>
                    <a:ext uri="{9D8B030D-6E8A-4147-A177-3AD203B41FA5}">
                      <a16:colId xmlns:a16="http://schemas.microsoft.com/office/drawing/2014/main" val="164782518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  <a:latin typeface="Times" pitchFamily="2" charset="0"/>
                        </a:rPr>
                        <a:t>No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  <a:latin typeface="Times" pitchFamily="2" charset="0"/>
                        </a:rPr>
                        <a:t>ML Model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  <a:latin typeface="Times" pitchFamily="2" charset="0"/>
                        </a:rPr>
                        <a:t>Accuracy (%)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5616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GNB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22.70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8703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effectLst/>
                          <a:latin typeface="Times" pitchFamily="2" charset="0"/>
                        </a:rPr>
                        <a:t>LR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28.62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03392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effectLst/>
                          <a:latin typeface="Times" pitchFamily="2" charset="0"/>
                        </a:rPr>
                        <a:t>DT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22.37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391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>
                          <a:effectLst/>
                          <a:latin typeface="Times" pitchFamily="2" charset="0"/>
                        </a:rPr>
                        <a:t>RF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21.05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9098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>
                          <a:effectLst/>
                          <a:latin typeface="Times" pitchFamily="2" charset="0"/>
                        </a:rPr>
                        <a:t>AB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22.70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2605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>
                          <a:effectLst/>
                          <a:latin typeface="Times" pitchFamily="2" charset="0"/>
                        </a:rPr>
                        <a:t>LDA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29.61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3093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>
                          <a:effectLst/>
                          <a:latin typeface="Times" pitchFamily="2" charset="0"/>
                        </a:rPr>
                        <a:t>QDA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25.99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3050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 b="1" dirty="0">
                          <a:effectLst/>
                          <a:latin typeface="Times" pitchFamily="2" charset="0"/>
                        </a:rPr>
                        <a:t>8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1" dirty="0">
                          <a:effectLst/>
                          <a:latin typeface="Times" pitchFamily="2" charset="0"/>
                        </a:rPr>
                        <a:t>SVC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1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32.89</a:t>
                      </a:r>
                      <a:endParaRPr lang="en-US" sz="1800" b="1" dirty="0">
                        <a:solidFill>
                          <a:srgbClr val="24292E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4325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9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>
                          <a:effectLst/>
                          <a:latin typeface="Times" pitchFamily="2" charset="0"/>
                        </a:rPr>
                        <a:t>MLP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30.26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616294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effectLst/>
                          <a:latin typeface="Times" pitchFamily="2" charset="0"/>
                        </a:rPr>
                        <a:t>10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 err="1">
                          <a:effectLst/>
                          <a:latin typeface="Times" pitchFamily="2" charset="0"/>
                        </a:rPr>
                        <a:t>GBo</a:t>
                      </a:r>
                      <a:endParaRPr lang="en-US" sz="1800" b="0" dirty="0">
                        <a:effectLst/>
                        <a:latin typeface="Times" pitchFamily="2" charset="0"/>
                      </a:endParaRP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28.62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750212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82311-BEF7-FE46-BC0E-17C88893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48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RQ2. Popularity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54E9BF-05C0-894F-8800-62C3D2D1C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006508"/>
              </p:ext>
            </p:extLst>
          </p:nvPr>
        </p:nvGraphicFramePr>
        <p:xfrm>
          <a:off x="2968668" y="2614454"/>
          <a:ext cx="6350696" cy="2499360"/>
        </p:xfrm>
        <a:graphic>
          <a:graphicData uri="http://schemas.openxmlformats.org/drawingml/2006/table">
            <a:tbl>
              <a:tblPr/>
              <a:tblGrid>
                <a:gridCol w="1455368">
                  <a:extLst>
                    <a:ext uri="{9D8B030D-6E8A-4147-A177-3AD203B41FA5}">
                      <a16:colId xmlns:a16="http://schemas.microsoft.com/office/drawing/2014/main" val="2692275839"/>
                    </a:ext>
                  </a:extLst>
                </a:gridCol>
                <a:gridCol w="2249205">
                  <a:extLst>
                    <a:ext uri="{9D8B030D-6E8A-4147-A177-3AD203B41FA5}">
                      <a16:colId xmlns:a16="http://schemas.microsoft.com/office/drawing/2014/main" val="2375112874"/>
                    </a:ext>
                  </a:extLst>
                </a:gridCol>
                <a:gridCol w="2646123">
                  <a:extLst>
                    <a:ext uri="{9D8B030D-6E8A-4147-A177-3AD203B41FA5}">
                      <a16:colId xmlns:a16="http://schemas.microsoft.com/office/drawing/2014/main" val="286982955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  <a:latin typeface="Times" pitchFamily="2" charset="0"/>
                        </a:rPr>
                        <a:t>No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  <a:latin typeface="Times" pitchFamily="2" charset="0"/>
                        </a:rPr>
                        <a:t>ML Model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  <a:latin typeface="Times" pitchFamily="2" charset="0"/>
                        </a:rPr>
                        <a:t>MAE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34630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DTR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1111.02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93647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RFR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878.68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7588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ABR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4366.48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54050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XGBR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657.27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790883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 dirty="0"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>
                          <a:effectLst/>
                          <a:latin typeface="Times" pitchFamily="2" charset="0"/>
                        </a:rPr>
                        <a:t>LSVR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 dirty="0">
                          <a:effectLst/>
                          <a:latin typeface="Times" pitchFamily="2" charset="0"/>
                        </a:rPr>
                        <a:t>604.02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8872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Times" pitchFamily="2" charset="0"/>
                        </a:rPr>
                        <a:t>MLPR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786.77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86888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GBR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  <a:latin typeface="Times" pitchFamily="2" charset="0"/>
                        </a:rPr>
                        <a:t>836.53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063281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587D-A7C3-2544-B1EE-651DFF31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8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 3.1. Support Vector Machine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CE7FC6-394E-8544-B4E4-C67E0E241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759004"/>
              </p:ext>
            </p:extLst>
          </p:nvPr>
        </p:nvGraphicFramePr>
        <p:xfrm>
          <a:off x="3156559" y="2984024"/>
          <a:ext cx="5912285" cy="1485900"/>
        </p:xfrm>
        <a:graphic>
          <a:graphicData uri="http://schemas.openxmlformats.org/drawingml/2006/table">
            <a:tbl>
              <a:tblPr/>
              <a:tblGrid>
                <a:gridCol w="1449089">
                  <a:extLst>
                    <a:ext uri="{9D8B030D-6E8A-4147-A177-3AD203B41FA5}">
                      <a16:colId xmlns:a16="http://schemas.microsoft.com/office/drawing/2014/main" val="4074996959"/>
                    </a:ext>
                  </a:extLst>
                </a:gridCol>
                <a:gridCol w="1318671">
                  <a:extLst>
                    <a:ext uri="{9D8B030D-6E8A-4147-A177-3AD203B41FA5}">
                      <a16:colId xmlns:a16="http://schemas.microsoft.com/office/drawing/2014/main" val="3981277948"/>
                    </a:ext>
                  </a:extLst>
                </a:gridCol>
                <a:gridCol w="1130290">
                  <a:extLst>
                    <a:ext uri="{9D8B030D-6E8A-4147-A177-3AD203B41FA5}">
                      <a16:colId xmlns:a16="http://schemas.microsoft.com/office/drawing/2014/main" val="1007231666"/>
                    </a:ext>
                  </a:extLst>
                </a:gridCol>
                <a:gridCol w="999872">
                  <a:extLst>
                    <a:ext uri="{9D8B030D-6E8A-4147-A177-3AD203B41FA5}">
                      <a16:colId xmlns:a16="http://schemas.microsoft.com/office/drawing/2014/main" val="974229568"/>
                    </a:ext>
                  </a:extLst>
                </a:gridCol>
                <a:gridCol w="1014363">
                  <a:extLst>
                    <a:ext uri="{9D8B030D-6E8A-4147-A177-3AD203B41FA5}">
                      <a16:colId xmlns:a16="http://schemas.microsoft.com/office/drawing/2014/main" val="307941632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Metric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Range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Best Param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Best Acc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Origin Acc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8477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US">
                          <a:effectLst/>
                        </a:rPr>
                        <a:t>32.89%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US">
                          <a:effectLst/>
                        </a:rPr>
                        <a:t>32.89%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0689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kernel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['rbf', 'poly', 'sigmoid']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effectLst/>
                        </a:rPr>
                        <a:t>rbf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53290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EDADC-4B4A-F94F-883D-1A56B856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81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 3.2. </a:t>
            </a:r>
            <a:r>
              <a:rPr lang="en-US" dirty="0" err="1"/>
              <a:t>XGBRegressor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4738DD-ECAE-1B40-93D2-355094B04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672997"/>
              </p:ext>
            </p:extLst>
          </p:nvPr>
        </p:nvGraphicFramePr>
        <p:xfrm>
          <a:off x="2630467" y="1947704"/>
          <a:ext cx="7152360" cy="2186940"/>
        </p:xfrm>
        <a:graphic>
          <a:graphicData uri="http://schemas.openxmlformats.org/drawingml/2006/table">
            <a:tbl>
              <a:tblPr/>
              <a:tblGrid>
                <a:gridCol w="1901877">
                  <a:extLst>
                    <a:ext uri="{9D8B030D-6E8A-4147-A177-3AD203B41FA5}">
                      <a16:colId xmlns:a16="http://schemas.microsoft.com/office/drawing/2014/main" val="1098460822"/>
                    </a:ext>
                  </a:extLst>
                </a:gridCol>
                <a:gridCol w="1121620">
                  <a:extLst>
                    <a:ext uri="{9D8B030D-6E8A-4147-A177-3AD203B41FA5}">
                      <a16:colId xmlns:a16="http://schemas.microsoft.com/office/drawing/2014/main" val="1256225267"/>
                    </a:ext>
                  </a:extLst>
                </a:gridCol>
                <a:gridCol w="1267919">
                  <a:extLst>
                    <a:ext uri="{9D8B030D-6E8A-4147-A177-3AD203B41FA5}">
                      <a16:colId xmlns:a16="http://schemas.microsoft.com/office/drawing/2014/main" val="554898235"/>
                    </a:ext>
                  </a:extLst>
                </a:gridCol>
                <a:gridCol w="1235408">
                  <a:extLst>
                    <a:ext uri="{9D8B030D-6E8A-4147-A177-3AD203B41FA5}">
                      <a16:colId xmlns:a16="http://schemas.microsoft.com/office/drawing/2014/main" val="4148481405"/>
                    </a:ext>
                  </a:extLst>
                </a:gridCol>
                <a:gridCol w="1625536">
                  <a:extLst>
                    <a:ext uri="{9D8B030D-6E8A-4147-A177-3AD203B41FA5}">
                      <a16:colId xmlns:a16="http://schemas.microsoft.com/office/drawing/2014/main" val="415308267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Metric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Range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Best Param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Best MAE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Default MAE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4232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objective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reg:linear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reg:linear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648.02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657.27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4402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colsample_bytree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6458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learning_rate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[0.1,1]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42336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max_depth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[ 1,3,5]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087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alpha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[10,20]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2474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n_estimators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[10,100]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962861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7F5DE-DA32-3D45-B3F2-82050241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4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9157-5227-674C-8D28-7C90AEFE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22AB-2CC7-8B46-9CC1-63FE5D34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this project, we want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Provide solution for Github popularity prediction at ranges and exact prediction.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Propose some observations:</a:t>
            </a:r>
          </a:p>
          <a:p>
            <a:pPr lvl="1">
              <a:buFontTx/>
              <a:buChar char="-"/>
            </a:pPr>
            <a:r>
              <a:rPr lang="en-US" dirty="0"/>
              <a:t>The popularity prediction is challenging if we want to predict the details information to users.</a:t>
            </a:r>
          </a:p>
          <a:p>
            <a:pPr lvl="1">
              <a:buFontTx/>
              <a:buChar char="-"/>
            </a:pPr>
            <a:r>
              <a:rPr lang="en-US" dirty="0"/>
              <a:t>The star is good but also depend on time:</a:t>
            </a:r>
          </a:p>
          <a:p>
            <a:pPr lvl="2">
              <a:buFontTx/>
              <a:buChar char="-"/>
            </a:pPr>
            <a:r>
              <a:rPr lang="en-US" dirty="0"/>
              <a:t>We will use star/30 days as predicted metrics for future works.</a:t>
            </a:r>
          </a:p>
          <a:p>
            <a:pPr marL="457200" lvl="1" indent="0">
              <a:buNone/>
            </a:pPr>
            <a:r>
              <a:rPr lang="en-US" dirty="0"/>
              <a:t>3. The large scale project vectorization is challenging in:</a:t>
            </a:r>
          </a:p>
          <a:p>
            <a:pPr lvl="1">
              <a:buFontTx/>
              <a:buChar char="-"/>
            </a:pPr>
            <a:r>
              <a:rPr lang="en-US" dirty="0"/>
              <a:t>Scale of </a:t>
            </a:r>
            <a:r>
              <a:rPr lang="en-US" dirty="0" err="1"/>
              <a:t>softwares</a:t>
            </a:r>
            <a:r>
              <a:rPr lang="en-US" dirty="0"/>
              <a:t>.</a:t>
            </a:r>
          </a:p>
          <a:p>
            <a:pPr lvl="1">
              <a:buFontTx/>
              <a:buChar char="-"/>
            </a:pPr>
            <a:r>
              <a:rPr lang="en-US" dirty="0"/>
              <a:t>Summarizing what types of code to predict.</a:t>
            </a:r>
          </a:p>
          <a:p>
            <a:pPr marL="457200" lvl="1" indent="0">
              <a:buNone/>
            </a:pPr>
            <a:r>
              <a:rPr lang="en-US" dirty="0"/>
              <a:t>4. We got 31% accuracy in best classification and 666 in MAE for best regression.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A1799-98FF-4C41-ACD5-4A89165F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36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9157-5227-674C-8D28-7C90AEFE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22AB-2CC7-8B46-9CC1-63FE5D34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better strategies for representing big code by text.</a:t>
            </a:r>
          </a:p>
          <a:p>
            <a:pPr lvl="1"/>
            <a:r>
              <a:rPr lang="en-US" dirty="0"/>
              <a:t>Combine AST+ code.</a:t>
            </a:r>
          </a:p>
          <a:p>
            <a:r>
              <a:rPr lang="en-US" dirty="0"/>
              <a:t>More efficient way for vectorization:</a:t>
            </a:r>
          </a:p>
          <a:p>
            <a:pPr lvl="1"/>
            <a:r>
              <a:rPr lang="en-US" dirty="0"/>
              <a:t>Code2vec.</a:t>
            </a:r>
          </a:p>
          <a:p>
            <a:pPr lvl="1"/>
            <a:r>
              <a:rPr lang="en-US" dirty="0"/>
              <a:t>Doc2vec.</a:t>
            </a:r>
          </a:p>
          <a:p>
            <a:r>
              <a:rPr lang="en-US" dirty="0"/>
              <a:t>Applying Deep Learning (RNN, CNN).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638A9-5AA6-3E48-9A44-BAD744F8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2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6135-5BF6-1C44-AB44-B96AD7DB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141FA-5296-594A-9085-8BC811D54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Introduction.</a:t>
            </a:r>
          </a:p>
          <a:p>
            <a:r>
              <a:rPr lang="en-US" dirty="0"/>
              <a:t>Related Works.</a:t>
            </a:r>
          </a:p>
          <a:p>
            <a:r>
              <a:rPr lang="en-US" dirty="0"/>
              <a:t>Background.</a:t>
            </a:r>
          </a:p>
          <a:p>
            <a:r>
              <a:rPr lang="en-US" dirty="0"/>
              <a:t>Materials.</a:t>
            </a:r>
          </a:p>
          <a:p>
            <a:r>
              <a:rPr lang="en-US" dirty="0"/>
              <a:t>Approach.</a:t>
            </a:r>
          </a:p>
          <a:p>
            <a:r>
              <a:rPr lang="en-US" dirty="0"/>
              <a:t>Result.</a:t>
            </a:r>
          </a:p>
          <a:p>
            <a:r>
              <a:rPr lang="en-US" dirty="0"/>
              <a:t>Conclusion.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1EF13-506D-4348-9359-CB37262F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1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D7F-6164-8548-B1B9-35A856F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D538E-51D0-5346-848C-131B4E73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properties of source code project without manual define,</a:t>
            </a:r>
          </a:p>
          <a:p>
            <a:endParaRPr lang="en-US" dirty="0"/>
          </a:p>
          <a:p>
            <a:r>
              <a:rPr lang="en-US" dirty="0"/>
              <a:t>Prediction object:</a:t>
            </a:r>
          </a:p>
          <a:p>
            <a:pPr lvl="1"/>
            <a:r>
              <a:rPr lang="en-US" dirty="0"/>
              <a:t>Popularity: The star of project in Github.</a:t>
            </a:r>
          </a:p>
          <a:p>
            <a:endParaRPr lang="en-US" dirty="0"/>
          </a:p>
          <a:p>
            <a:r>
              <a:rPr lang="en-US" dirty="0"/>
              <a:t>We predict 2 types of popularity:</a:t>
            </a:r>
          </a:p>
          <a:p>
            <a:pPr lvl="1"/>
            <a:r>
              <a:rPr lang="en-US" dirty="0"/>
              <a:t>Levels of popularity.</a:t>
            </a:r>
          </a:p>
          <a:p>
            <a:pPr lvl="1"/>
            <a:r>
              <a:rPr lang="en-US" dirty="0"/>
              <a:t>Score of popularity.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15E6E-042F-304B-81C6-5F7AE5FC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7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D7F-6164-8548-B1B9-35A856F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D538E-51D0-5346-848C-131B4E73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https://github.com/simon-weber/Predicting-Code-Popularity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Relies on Feature Engineering features: num of files, num of commits.</a:t>
            </a:r>
          </a:p>
          <a:p>
            <a:pPr lvl="1"/>
            <a:r>
              <a:rPr lang="en-US" dirty="0"/>
              <a:t>Predict by 2-4 ranges: high-low and high-medium-below-low (specify manually).</a:t>
            </a:r>
          </a:p>
          <a:p>
            <a:pPr lvl="1"/>
            <a:r>
              <a:rPr lang="en-US" dirty="0"/>
              <a:t>Python repos.</a:t>
            </a:r>
          </a:p>
          <a:p>
            <a:pPr lvl="1"/>
            <a:r>
              <a:rPr lang="en-US" dirty="0"/>
              <a:t>Prediction type: Classification.</a:t>
            </a:r>
          </a:p>
          <a:p>
            <a:r>
              <a:rPr lang="en-US" dirty="0">
                <a:hlinkClick r:id="rId3"/>
              </a:rPr>
              <a:t>https://github.com/Doodies/Github-Stars-Predictor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Also rely on Feature Engineering on number of commits, licenses….</a:t>
            </a:r>
          </a:p>
          <a:p>
            <a:pPr lvl="1"/>
            <a:r>
              <a:rPr lang="en-US" dirty="0"/>
              <a:t>Restrict the project data set that has number of star greater than 100.</a:t>
            </a:r>
          </a:p>
          <a:p>
            <a:pPr lvl="1"/>
            <a:r>
              <a:rPr lang="en-US" dirty="0"/>
              <a:t>Prediction type: Regression.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20253-00D7-0B44-8FD0-920491BA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0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D7F-6164-8548-B1B9-35A856F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D538E-51D0-5346-848C-131B4E73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Algorithm: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FAAA2-3695-2A45-9F23-C34B142BB101}"/>
              </a:ext>
            </a:extLst>
          </p:cNvPr>
          <p:cNvSpPr txBox="1"/>
          <p:nvPr/>
        </p:nvSpPr>
        <p:spPr>
          <a:xfrm>
            <a:off x="925286" y="2558143"/>
            <a:ext cx="101672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create a list of classifiers</a:t>
            </a:r>
          </a:p>
          <a:p>
            <a:r>
              <a:rPr lang="en-US" dirty="0" err="1"/>
              <a:t>random_seed</a:t>
            </a:r>
            <a:r>
              <a:rPr lang="en-US" dirty="0"/>
              <a:t> = 2</a:t>
            </a:r>
          </a:p>
          <a:p>
            <a:r>
              <a:rPr lang="en-US" dirty="0"/>
              <a:t>classifiers = [</a:t>
            </a:r>
            <a:r>
              <a:rPr lang="en-US" dirty="0" err="1"/>
              <a:t>GaussianNB</a:t>
            </a:r>
            <a:r>
              <a:rPr lang="en-US" dirty="0"/>
              <a:t>(), </a:t>
            </a:r>
            <a:r>
              <a:rPr lang="en-US" dirty="0" err="1"/>
              <a:t>LogisticRegression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),</a:t>
            </a:r>
            <a:r>
              <a:rPr lang="en-US" dirty="0" err="1"/>
              <a:t>DecisionTreeClassifier</a:t>
            </a:r>
            <a:r>
              <a:rPr lang="en-US" dirty="0"/>
              <a:t>(),</a:t>
            </a:r>
          </a:p>
          <a:p>
            <a:r>
              <a:rPr lang="en-US" dirty="0"/>
              <a:t>               </a:t>
            </a:r>
            <a:r>
              <a:rPr lang="en-US" dirty="0" err="1"/>
              <a:t>RandomForestClassifier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, </a:t>
            </a:r>
            <a:r>
              <a:rPr lang="en-US" dirty="0" err="1"/>
              <a:t>n_estimators</a:t>
            </a:r>
            <a:r>
              <a:rPr lang="en-US" dirty="0"/>
              <a:t>=50), </a:t>
            </a:r>
            <a:r>
              <a:rPr lang="en-US" dirty="0" err="1"/>
              <a:t>AdaBoostClassifier</a:t>
            </a:r>
            <a:r>
              <a:rPr lang="en-US" dirty="0"/>
              <a:t>(), </a:t>
            </a:r>
            <a:r>
              <a:rPr lang="en-US" dirty="0" err="1"/>
              <a:t>LinearDiscriminantAnalysis</a:t>
            </a:r>
            <a:r>
              <a:rPr lang="en-US" dirty="0"/>
              <a:t>(),</a:t>
            </a:r>
            <a:r>
              <a:rPr lang="en-US" dirty="0" err="1"/>
              <a:t>QuadraticDiscriminantAnalysis</a:t>
            </a:r>
            <a:r>
              <a:rPr lang="en-US" dirty="0"/>
              <a:t>(),</a:t>
            </a:r>
          </a:p>
          <a:p>
            <a:r>
              <a:rPr lang="en-US" dirty="0"/>
              <a:t>               </a:t>
            </a:r>
            <a:r>
              <a:rPr lang="en-US" dirty="0" err="1"/>
              <a:t>LinearSVC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), </a:t>
            </a:r>
            <a:r>
              <a:rPr lang="en-US" dirty="0" err="1"/>
              <a:t>MLPClassifier</a:t>
            </a:r>
            <a:r>
              <a:rPr lang="en-US" dirty="0"/>
              <a:t>(alpha=1), </a:t>
            </a:r>
            <a:r>
              <a:rPr lang="en-US" dirty="0" err="1"/>
              <a:t>GradientBoostingClassifier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,  </a:t>
            </a:r>
            <a:r>
              <a:rPr lang="en-US" dirty="0" err="1"/>
              <a:t>max_depth</a:t>
            </a:r>
            <a:r>
              <a:rPr lang="en-US" dirty="0"/>
              <a:t>=5)]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306C3-6C99-F94C-903E-4A63EEA4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D7F-6164-8548-B1B9-35A856F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D538E-51D0-5346-848C-131B4E73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Algorithm: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D1242-99B0-0A43-A251-6A1CD12DD7C1}"/>
              </a:ext>
            </a:extLst>
          </p:cNvPr>
          <p:cNvSpPr txBox="1"/>
          <p:nvPr/>
        </p:nvSpPr>
        <p:spPr>
          <a:xfrm>
            <a:off x="925286" y="2558143"/>
            <a:ext cx="10167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classifiers = [</a:t>
            </a:r>
            <a:r>
              <a:rPr lang="en-US" dirty="0" err="1"/>
              <a:t>DecisionTreeRegressor</a:t>
            </a:r>
            <a:r>
              <a:rPr lang="en-US" dirty="0"/>
              <a:t>(),</a:t>
            </a:r>
          </a:p>
          <a:p>
            <a:r>
              <a:rPr lang="en-US" dirty="0"/>
              <a:t>               </a:t>
            </a:r>
            <a:r>
              <a:rPr lang="en-US" dirty="0" err="1"/>
              <a:t>RandomForestRegressor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=2, </a:t>
            </a:r>
            <a:r>
              <a:rPr lang="en-US" dirty="0" err="1"/>
              <a:t>n_estimators</a:t>
            </a:r>
            <a:r>
              <a:rPr lang="en-US" dirty="0"/>
              <a:t>=1000),</a:t>
            </a:r>
            <a:r>
              <a:rPr lang="en-US" dirty="0" err="1"/>
              <a:t>AdaBoostRegressor</a:t>
            </a:r>
            <a:r>
              <a:rPr lang="en-US" dirty="0"/>
              <a:t>(), </a:t>
            </a:r>
            <a:r>
              <a:rPr lang="en-US" dirty="0" err="1"/>
              <a:t>xgb.XGBRegressor</a:t>
            </a:r>
            <a:r>
              <a:rPr lang="en-US" dirty="0"/>
              <a:t>(objective ='</a:t>
            </a:r>
            <a:r>
              <a:rPr lang="en-US" dirty="0" err="1"/>
              <a:t>reg:linear</a:t>
            </a:r>
            <a:r>
              <a:rPr lang="en-US" dirty="0"/>
              <a:t>', </a:t>
            </a:r>
            <a:r>
              <a:rPr lang="en-US" dirty="0" err="1"/>
              <a:t>colsample_bytree</a:t>
            </a:r>
            <a:r>
              <a:rPr lang="en-US" dirty="0"/>
              <a:t> = 0.3, </a:t>
            </a:r>
            <a:r>
              <a:rPr lang="en-US" dirty="0" err="1"/>
              <a:t>learning_rate</a:t>
            </a:r>
            <a:r>
              <a:rPr lang="en-US" dirty="0"/>
              <a:t> = 0.1,</a:t>
            </a:r>
          </a:p>
          <a:p>
            <a:r>
              <a:rPr lang="en-US" dirty="0"/>
              <a:t>            </a:t>
            </a:r>
            <a:r>
              <a:rPr lang="en-US" dirty="0" err="1"/>
              <a:t>max_depth</a:t>
            </a:r>
            <a:r>
              <a:rPr lang="en-US" dirty="0"/>
              <a:t> = 5, alpha = 10, </a:t>
            </a:r>
            <a:r>
              <a:rPr lang="en-US" dirty="0" err="1"/>
              <a:t>n_estimators</a:t>
            </a:r>
            <a:r>
              <a:rPr lang="en-US" dirty="0"/>
              <a:t> = 10),</a:t>
            </a:r>
          </a:p>
          <a:p>
            <a:r>
              <a:rPr lang="en-US" dirty="0"/>
              <a:t>               </a:t>
            </a:r>
            <a:r>
              <a:rPr lang="en-US" dirty="0" err="1"/>
              <a:t>LinearSVR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), </a:t>
            </a:r>
            <a:r>
              <a:rPr lang="en-US" dirty="0" err="1"/>
              <a:t>MLPRegressor</a:t>
            </a:r>
            <a:r>
              <a:rPr lang="en-US" dirty="0"/>
              <a:t>(alpha=1),</a:t>
            </a:r>
          </a:p>
          <a:p>
            <a:r>
              <a:rPr lang="en-US" dirty="0"/>
              <a:t>               </a:t>
            </a:r>
            <a:r>
              <a:rPr lang="en-US" dirty="0" err="1"/>
              <a:t>GradientBoostingRegressor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, </a:t>
            </a:r>
            <a:r>
              <a:rPr lang="en-US" dirty="0" err="1"/>
              <a:t>max_depth</a:t>
            </a:r>
            <a:r>
              <a:rPr lang="en-US" dirty="0"/>
              <a:t>=5)]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BFC10-529F-AF45-837D-E20D46FA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5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D7F-6164-8548-B1B9-35A856F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D538E-51D0-5346-848C-131B4E73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Collect from Alon et all (2018): </a:t>
            </a:r>
            <a:r>
              <a:rPr lang="en-US" dirty="0">
                <a:hlinkClick r:id="rId2"/>
              </a:rPr>
              <a:t>https://github.com/tech-srl/code2seq/blob/master/README.md#datasets</a:t>
            </a:r>
            <a:r>
              <a:rPr lang="en-US" dirty="0"/>
              <a:t> </a:t>
            </a:r>
          </a:p>
          <a:p>
            <a:r>
              <a:rPr lang="en-US" dirty="0"/>
              <a:t>9500 Java Projects.</a:t>
            </a:r>
          </a:p>
          <a:p>
            <a:r>
              <a:rPr lang="en-US" dirty="0"/>
              <a:t>Technique we use: Java AST Parser by JDT.</a:t>
            </a:r>
          </a:p>
          <a:p>
            <a:r>
              <a:rPr lang="en-US" dirty="0"/>
              <a:t>Splitting training and testing data:</a:t>
            </a:r>
          </a:p>
          <a:p>
            <a:pPr>
              <a:buFontTx/>
              <a:buChar char="-"/>
            </a:pPr>
            <a:r>
              <a:rPr lang="en-US" dirty="0"/>
              <a:t>9000 for training.</a:t>
            </a:r>
          </a:p>
          <a:p>
            <a:pPr>
              <a:buFontTx/>
              <a:buChar char="-"/>
            </a:pPr>
            <a:r>
              <a:rPr lang="en-US" dirty="0"/>
              <a:t>500 for testing.</a:t>
            </a:r>
          </a:p>
          <a:p>
            <a:r>
              <a:rPr lang="en-US" dirty="0"/>
              <a:t>My code is available at: </a:t>
            </a:r>
            <a:r>
              <a:rPr lang="en-US" dirty="0">
                <a:hlinkClick r:id="rId3"/>
              </a:rPr>
              <a:t>https://github.com/pdhung3012/CodeBasedProjectStarPrediction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B58B6-0E0D-1640-8DB5-3B1B99E1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D7F-6164-8548-B1B9-35A856F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D538E-51D0-5346-848C-131B4E73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Information from AST Node.</a:t>
            </a:r>
          </a:p>
          <a:p>
            <a:pPr>
              <a:buFontTx/>
              <a:buChar char="-"/>
            </a:pPr>
            <a:r>
              <a:rPr lang="en-US" dirty="0"/>
              <a:t>Collect non-terminal nodes right above terminal nodes.</a:t>
            </a:r>
          </a:p>
          <a:p>
            <a:pPr>
              <a:buFontTx/>
              <a:buChar char="-"/>
            </a:pPr>
            <a:r>
              <a:rPr lang="en-US" dirty="0"/>
              <a:t>Collect for each files in Software Project.</a:t>
            </a:r>
          </a:p>
          <a:p>
            <a:pPr marL="514350" indent="-514350">
              <a:buAutoNum type="arabicPeriod" startAt="2"/>
            </a:pPr>
            <a:r>
              <a:rPr lang="en-US" dirty="0"/>
              <a:t>Select top-k files which has the most “import” statements for each projects.</a:t>
            </a:r>
          </a:p>
          <a:p>
            <a:pPr marL="0" indent="0">
              <a:buNone/>
            </a:pPr>
            <a:r>
              <a:rPr lang="en-US" dirty="0"/>
              <a:t>- k=50.</a:t>
            </a:r>
          </a:p>
          <a:p>
            <a:pPr marL="0" indent="0">
              <a:buNone/>
            </a:pPr>
            <a:r>
              <a:rPr lang="en-US" dirty="0"/>
              <a:t>3. Vectorizing from sequences of AST Nodes:</a:t>
            </a:r>
          </a:p>
          <a:p>
            <a:pPr>
              <a:buFontTx/>
              <a:buChar char="-"/>
            </a:pPr>
            <a:r>
              <a:rPr lang="en-US" dirty="0"/>
              <a:t>TF-IDF.</a:t>
            </a:r>
          </a:p>
          <a:p>
            <a:pPr marL="0" indent="0">
              <a:buNone/>
            </a:pPr>
            <a:r>
              <a:rPr lang="en-US" dirty="0"/>
              <a:t>4. Running ML models.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7A0DF-0216-6A4F-8605-0051548A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5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B0574C-26F7-D944-A4F9-3E9B928F2FAD}"/>
              </a:ext>
            </a:extLst>
          </p:cNvPr>
          <p:cNvSpPr/>
          <p:nvPr/>
        </p:nvSpPr>
        <p:spPr>
          <a:xfrm>
            <a:off x="2051956" y="1115327"/>
            <a:ext cx="1360715" cy="1681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top-k informative Java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E03C1F-CB58-2A4A-8625-38FEE9986A43}"/>
              </a:ext>
            </a:extLst>
          </p:cNvPr>
          <p:cNvSpPr/>
          <p:nvPr/>
        </p:nvSpPr>
        <p:spPr>
          <a:xfrm>
            <a:off x="3913414" y="1115327"/>
            <a:ext cx="1360715" cy="1681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AST sequences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97EBBB-A7F2-DB4B-AC10-C05F921F8370}"/>
              </a:ext>
            </a:extLst>
          </p:cNvPr>
          <p:cNvSpPr/>
          <p:nvPr/>
        </p:nvSpPr>
        <p:spPr>
          <a:xfrm>
            <a:off x="5791199" y="1129789"/>
            <a:ext cx="1426032" cy="1681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TF-IDF Vectorization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63D3FB-766C-7C4A-B4F8-3FF3A8D4C600}"/>
              </a:ext>
            </a:extLst>
          </p:cNvPr>
          <p:cNvSpPr/>
          <p:nvPr/>
        </p:nvSpPr>
        <p:spPr>
          <a:xfrm>
            <a:off x="8251371" y="337625"/>
            <a:ext cx="1426032" cy="1681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Classification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63DF52-566A-4547-AD68-E18D3C9C0C1B}"/>
              </a:ext>
            </a:extLst>
          </p:cNvPr>
          <p:cNvSpPr/>
          <p:nvPr/>
        </p:nvSpPr>
        <p:spPr>
          <a:xfrm>
            <a:off x="8251371" y="2774945"/>
            <a:ext cx="1426032" cy="1681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Regression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04A3E7-4854-4043-AC86-0352668CB031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3412671" y="1955851"/>
            <a:ext cx="500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D7A502-C436-E545-90B7-3726F3D2B61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74129" y="1955851"/>
            <a:ext cx="517070" cy="1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054BA3-C32C-4742-97F6-4CF831EB922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217231" y="1178149"/>
            <a:ext cx="1034140" cy="79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5159E8-4C1F-7B42-A389-0D9A3661011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7217231" y="1970313"/>
            <a:ext cx="1034140" cy="164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F14D0-5A94-6141-9DBC-ABC1245A6978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>
            <a:off x="9677403" y="1178149"/>
            <a:ext cx="772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8A4541B-EB05-2841-B1A2-7E82E97B5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239855"/>
              </p:ext>
            </p:extLst>
          </p:nvPr>
        </p:nvGraphicFramePr>
        <p:xfrm>
          <a:off x="10450286" y="251049"/>
          <a:ext cx="14260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032">
                  <a:extLst>
                    <a:ext uri="{9D8B030D-6E8A-4147-A177-3AD203B41FA5}">
                      <a16:colId xmlns:a16="http://schemas.microsoft.com/office/drawing/2014/main" val="241644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12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star&lt;=178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88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(178, 328]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359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(328, 741]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458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 &gt; 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861579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2343F1-B680-6D45-80F0-AD8C8A10BBD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9677403" y="3615469"/>
            <a:ext cx="772883" cy="2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67015C7-0B2B-7242-B0ED-321A97F29D96}"/>
              </a:ext>
            </a:extLst>
          </p:cNvPr>
          <p:cNvSpPr/>
          <p:nvPr/>
        </p:nvSpPr>
        <p:spPr>
          <a:xfrm>
            <a:off x="10450286" y="3271784"/>
            <a:ext cx="1426032" cy="7232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Star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78E676-0FD9-8E4B-B955-039EFD75F720}"/>
              </a:ext>
            </a:extLst>
          </p:cNvPr>
          <p:cNvSpPr/>
          <p:nvPr/>
        </p:nvSpPr>
        <p:spPr>
          <a:xfrm>
            <a:off x="149676" y="1574231"/>
            <a:ext cx="1426032" cy="7232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Project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B0792F-7FD6-2744-B22B-BD0EB5518C03}"/>
              </a:ext>
            </a:extLst>
          </p:cNvPr>
          <p:cNvCxnSpPr>
            <a:cxnSpLocks/>
            <a:stCxn id="29" idx="3"/>
            <a:endCxn id="3" idx="1"/>
          </p:cNvCxnSpPr>
          <p:nvPr/>
        </p:nvCxnSpPr>
        <p:spPr>
          <a:xfrm>
            <a:off x="1575708" y="1935868"/>
            <a:ext cx="476248" cy="1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2CC73CC-1B63-B14D-ABF8-9685D7732239}"/>
              </a:ext>
            </a:extLst>
          </p:cNvPr>
          <p:cNvSpPr txBox="1"/>
          <p:nvPr/>
        </p:nvSpPr>
        <p:spPr>
          <a:xfrm>
            <a:off x="10450286" y="3995057"/>
            <a:ext cx="14260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200</a:t>
            </a:r>
          </a:p>
        </p:txBody>
      </p:sp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6C4945-CA0E-C841-8E35-204E832E3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16" y="3058268"/>
            <a:ext cx="2722020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8FFDC22-0BA0-7648-BCF7-8F216E759228}"/>
              </a:ext>
            </a:extLst>
          </p:cNvPr>
          <p:cNvCxnSpPr>
            <a:cxnSpLocks/>
            <a:stCxn id="3" idx="2"/>
            <a:endCxn id="30" idx="0"/>
          </p:cNvCxnSpPr>
          <p:nvPr/>
        </p:nvCxnSpPr>
        <p:spPr>
          <a:xfrm flipH="1">
            <a:off x="2213426" y="2796375"/>
            <a:ext cx="518888" cy="2618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CC56F7-D33D-6F47-920F-D4C055A8E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16" y="4477423"/>
            <a:ext cx="2722020" cy="210762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A178119-E80C-6E43-B7B9-252FD2A7F990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>
            <a:off x="2213426" y="4163168"/>
            <a:ext cx="0" cy="31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C0DB901-CBD5-9646-A43E-72D0D496F3B1}"/>
              </a:ext>
            </a:extLst>
          </p:cNvPr>
          <p:cNvSpPr txBox="1"/>
          <p:nvPr/>
        </p:nvSpPr>
        <p:spPr>
          <a:xfrm>
            <a:off x="3940629" y="4990682"/>
            <a:ext cx="3309257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VariableDeclarationFragment</a:t>
            </a:r>
          </a:p>
          <a:p>
            <a:pPr algn="ctr"/>
            <a:r>
              <a:rPr lang="en-US" sz="1600" dirty="0"/>
              <a:t>InfixExpression</a:t>
            </a:r>
          </a:p>
          <a:p>
            <a:pPr algn="ctr"/>
            <a:r>
              <a:rPr lang="en-US" sz="1600" dirty="0"/>
              <a:t>LEFT_OPERAND</a:t>
            </a:r>
          </a:p>
          <a:p>
            <a:pPr algn="ctr"/>
            <a:r>
              <a:rPr lang="en-US" sz="1600" dirty="0"/>
              <a:t>OPERATOR</a:t>
            </a:r>
          </a:p>
          <a:p>
            <a:pPr algn="ctr"/>
            <a:r>
              <a:rPr lang="en-US" sz="1600" dirty="0"/>
              <a:t>RIGHT_OPERAND</a:t>
            </a:r>
          </a:p>
          <a:p>
            <a:pPr algn="ctr"/>
            <a:r>
              <a:rPr lang="en-US" sz="1600" dirty="0"/>
              <a:t>…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85F5763-1C26-BB41-96D8-4562D34635AF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>
            <a:off x="3574436" y="5531234"/>
            <a:ext cx="366193" cy="244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FC8E924-BCFB-2D45-910E-6FF789F45763}"/>
              </a:ext>
            </a:extLst>
          </p:cNvPr>
          <p:cNvSpPr txBox="1"/>
          <p:nvPr/>
        </p:nvSpPr>
        <p:spPr>
          <a:xfrm>
            <a:off x="3940630" y="4271249"/>
            <a:ext cx="330925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Vector: [1.25, 0, 0.1,…, 1]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27D3AA-9224-7343-9966-B49A9AF6D3C5}"/>
              </a:ext>
            </a:extLst>
          </p:cNvPr>
          <p:cNvCxnSpPr>
            <a:cxnSpLocks/>
            <a:stCxn id="37" idx="0"/>
            <a:endCxn id="42" idx="2"/>
          </p:cNvCxnSpPr>
          <p:nvPr/>
        </p:nvCxnSpPr>
        <p:spPr>
          <a:xfrm flipV="1">
            <a:off x="5595258" y="4609803"/>
            <a:ext cx="1" cy="380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EEC639-6560-234F-B4CA-AA1345A3D69A}"/>
              </a:ext>
            </a:extLst>
          </p:cNvPr>
          <p:cNvCxnSpPr>
            <a:stCxn id="6" idx="2"/>
            <a:endCxn id="42" idx="0"/>
          </p:cNvCxnSpPr>
          <p:nvPr/>
        </p:nvCxnSpPr>
        <p:spPr>
          <a:xfrm flipH="1">
            <a:off x="5595259" y="2810837"/>
            <a:ext cx="908956" cy="14604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Slide Number Placeholder 55">
            <a:extLst>
              <a:ext uri="{FF2B5EF4-FFF2-40B4-BE49-F238E27FC236}">
                <a16:creationId xmlns:a16="http://schemas.microsoft.com/office/drawing/2014/main" id="{D2FBA7EC-52B9-CC40-B822-AD06D629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04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997</Words>
  <Application>Microsoft Macintosh PowerPoint</Application>
  <PresentationFormat>Widescreen</PresentationFormat>
  <Paragraphs>298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</vt:lpstr>
      <vt:lpstr>Office Theme</vt:lpstr>
      <vt:lpstr>Code Based Software Projects Popularity Estimation</vt:lpstr>
      <vt:lpstr>Content</vt:lpstr>
      <vt:lpstr>Introduction</vt:lpstr>
      <vt:lpstr>Related Works</vt:lpstr>
      <vt:lpstr>Background</vt:lpstr>
      <vt:lpstr>Background</vt:lpstr>
      <vt:lpstr>Materials</vt:lpstr>
      <vt:lpstr>Approach</vt:lpstr>
      <vt:lpstr>PowerPoint Presentation</vt:lpstr>
      <vt:lpstr>Results</vt:lpstr>
      <vt:lpstr>RQ1. Accuracy on Popularity Level Classification</vt:lpstr>
      <vt:lpstr>RQ1. Accuracy on Popularity Level Classification</vt:lpstr>
      <vt:lpstr>RQ2. Popularity Prediction</vt:lpstr>
      <vt:lpstr>RQ 3.1. Support Vector Machine Tuning</vt:lpstr>
      <vt:lpstr>RQ 3.2. XGBRegressor</vt:lpstr>
      <vt:lpstr>Conclusion</vt:lpstr>
      <vt:lpstr>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project- Accuracy Report</dc:title>
  <dc:creator>Phan, Hung D [COM S]</dc:creator>
  <cp:lastModifiedBy>Phan, Hung D [COM S]</cp:lastModifiedBy>
  <cp:revision>97</cp:revision>
  <dcterms:created xsi:type="dcterms:W3CDTF">2020-04-13T01:05:02Z</dcterms:created>
  <dcterms:modified xsi:type="dcterms:W3CDTF">2020-05-06T03:07:38Z</dcterms:modified>
</cp:coreProperties>
</file>