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554-077A-F148-8379-DD46B1D9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DB40-91AA-B945-8497-C835D95C9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5AC0-2BCA-9B44-9704-0250D3C2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7DB-BF1C-C044-A9D9-99B3996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A79E-7260-E54D-B022-36CAA249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5F44-48EB-9243-8FEC-1005F2B3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E61E-1485-224E-9A7E-76174023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2278-CFE8-FB47-BF1C-F1E1E2FD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F570-C01B-0447-B394-F053BCE4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8866-E9DE-0C47-B0C0-3264337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2616-F05A-6841-95A7-08BA07A84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14CF-1FC9-AD4A-8BC3-74F29479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A71E-8119-CF4E-8146-FAFB9844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9CAD-E55D-9B41-8902-899BE12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FFE8-5557-5440-A047-7D99264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295-DF38-A54B-818E-38BFA088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33A-259C-BE4E-B04E-28CCE20A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E8-C9D3-D040-96DC-2AC1D4D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29D9-8F2F-A743-B841-7B1800F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38BF-3DA7-D54C-9CD0-59E499B4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79B-BA3D-0844-9303-AB97E9C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5B94-9136-E642-BD5D-98D8EB71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9E8E-DD01-3E42-9BAC-4B32AC27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AF9B-5449-2342-9283-A643609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D88-B4B5-2947-92B2-166F2FA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400-B672-0E4A-AEBB-CA25BEF4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114B-E5A3-6243-9D57-E9EE23747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1121-46C7-2A47-9DA9-BD306A95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2EEC-B74D-B546-A28C-440F2EC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DD6B-B7D9-9942-BFE0-D499D12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1310-7E56-3A44-A066-0DAFE89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772-253A-3341-9939-3647A29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4946-2DD1-7245-8CFA-3A016A02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07A2-C5C6-424C-8009-C02B3E93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C83D-E6E5-A746-B36C-72234113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A7E87-D6A4-9342-B99A-B4DB7225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6968-AF77-9141-948B-661590D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A06BE-EBAB-F44D-971F-8256415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42483-922B-C942-9F77-681E32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063C-9208-EA47-838D-FD247BAC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2639-5CC1-E148-A934-901B12D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A1DF-1978-6942-856D-8179090E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CE0B-68AF-2942-8688-B771CB6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DA6E8-BBB7-324E-8A80-48BFFA5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F82C-30E3-2142-A5EE-B0DE5E9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F1FF-4DF3-0149-B174-FF3AF91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C86-EE15-D64C-944E-C7694577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B466-E0C0-7A4C-A1AA-BB1F2FC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5332-0904-9947-A5F4-67677792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D84E-86B5-0F42-947E-B1CDDD7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3854-65C0-5340-83A2-1940DD0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1201-1529-1442-89B2-668187B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698-D7C5-4B45-A957-6E48E0B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79A8-F69E-AC40-9F9C-24D6A3D5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B1DA-F7C9-F244-846F-19DB9AC5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9032-43A9-A949-ABDA-96FA31D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A10C-124C-0447-9147-3D04D9B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9223-9F45-054C-A242-53C92B5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18D1B-CD8D-1C49-B6DF-F278CC5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C5B9-8664-A54A-993F-975CD89B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6E9-4EF8-6D4C-A8EE-D62019EB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0DC1-6326-0C49-9746-D9F065A0CFC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19E-CBAE-7646-A85D-9343490B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4F2B-78AD-134E-A0CB-45AC2DAA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lU48utnN4guKa-mL72blhgn_c70sCkA4mgfAfvyPR8/edit#gid=7081086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lU48utnN4guKa-mL72blhgn_c70sCkA4mgfAfvyPR8/edit#gid=7081086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D55-0FC8-EF43-8EE2-8F2367D8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project- Accuracy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656C-0C95-1045-895E-DCDE410B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5" name="Content Placeholder 4" descr="A screenshot of a newspaper&#10;&#10;Description automatically generated">
            <a:extLst>
              <a:ext uri="{FF2B5EF4-FFF2-40B4-BE49-F238E27FC236}">
                <a16:creationId xmlns:a16="http://schemas.microsoft.com/office/drawing/2014/main" id="{963E45B3-07B9-8A49-B5A1-F20B8D402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900" y="2470944"/>
            <a:ext cx="9728200" cy="3060700"/>
          </a:xfrm>
        </p:spPr>
      </p:pic>
    </p:spTree>
    <p:extLst>
      <p:ext uri="{BB962C8B-B14F-4D97-AF65-F5344CB8AC3E}">
        <p14:creationId xmlns:p14="http://schemas.microsoft.com/office/powerpoint/2010/main" val="66477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8FA4-50E8-714B-A1B5-1D57CA04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F9A4-E191-CF43-83A8-584AC466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Vectorization + ML model</a:t>
            </a:r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F6D44EAE-A37C-9A4C-8ABF-6B3DC6CE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84" y="2784431"/>
            <a:ext cx="10985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0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Accuracy on Categories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 on Story Points 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semi-supervised training affect accuracy?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tuning hyper parameters to improve the accuracy?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Variating the Vectorization.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Optimizing the Deep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876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Categories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4 categories: 0 (</a:t>
            </a:r>
            <a:r>
              <a:rPr lang="en-US" dirty="0" err="1"/>
              <a:t>storypoints</a:t>
            </a:r>
            <a:r>
              <a:rPr lang="en-US" dirty="0"/>
              <a:t>&lt;=2), 1 (</a:t>
            </a:r>
            <a:r>
              <a:rPr lang="en-US" dirty="0" err="1"/>
              <a:t>storypoints</a:t>
            </a:r>
            <a:r>
              <a:rPr lang="en-US" dirty="0"/>
              <a:t> in (2, 15]) , 2 (</a:t>
            </a:r>
            <a:r>
              <a:rPr lang="en-US" dirty="0" err="1"/>
              <a:t>storypoints</a:t>
            </a:r>
            <a:r>
              <a:rPr lang="en-US" dirty="0"/>
              <a:t> in (8,15]) and 3 (</a:t>
            </a:r>
            <a:r>
              <a:rPr lang="en-US" dirty="0" err="1"/>
              <a:t>storypoints</a:t>
            </a:r>
            <a:r>
              <a:rPr lang="en-US" dirty="0"/>
              <a:t>&gt;15).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https://docs.google.com/spreadsheets/d/1olU48utnN4guKa-mL72blhgn_c70sCkA4mgfAfvyPR8/edit#gid=70810866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60A4C-0992-0043-AAFD-CA7F274F2A03}"/>
              </a:ext>
            </a:extLst>
          </p:cNvPr>
          <p:cNvSpPr/>
          <p:nvPr/>
        </p:nvSpPr>
        <p:spPr>
          <a:xfrm>
            <a:off x="1132114" y="2960914"/>
            <a:ext cx="9938657" cy="1894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classifiers = [</a:t>
            </a:r>
            <a:r>
              <a:rPr lang="en-US" dirty="0" err="1"/>
              <a:t>GaussianNB</a:t>
            </a:r>
            <a:r>
              <a:rPr lang="en-US" dirty="0"/>
              <a:t>(),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</a:t>
            </a:r>
            <a:r>
              <a:rPr lang="en-US" dirty="0" err="1"/>
              <a:t>DecisionTreeClassifier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=50), </a:t>
            </a:r>
            <a:r>
              <a:rPr lang="en-US" dirty="0" err="1"/>
              <a:t>AdaBoostClassifier</a:t>
            </a:r>
            <a:r>
              <a:rPr lang="en-US" dirty="0"/>
              <a:t>(), </a:t>
            </a:r>
            <a:r>
              <a:rPr lang="en-US" dirty="0" err="1"/>
              <a:t>LinearDiscriminantAnalysis</a:t>
            </a:r>
            <a:r>
              <a:rPr lang="en-US" dirty="0"/>
              <a:t>(),</a:t>
            </a:r>
            <a:r>
              <a:rPr lang="en-US" dirty="0" err="1"/>
              <a:t>QuadraticDiscriminantAnalysis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LinearSVC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MLPClassifier</a:t>
            </a:r>
            <a:r>
              <a:rPr lang="en-US" dirty="0"/>
              <a:t>(alpha=1), </a:t>
            </a:r>
            <a:r>
              <a:rPr lang="en-US" dirty="0" err="1"/>
              <a:t>GradientBoostingClassifier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173704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Categories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2839D1-5715-654B-9DC2-C8162D5E3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65077"/>
              </p:ext>
            </p:extLst>
          </p:nvPr>
        </p:nvGraphicFramePr>
        <p:xfrm>
          <a:off x="1027133" y="1825623"/>
          <a:ext cx="9457152" cy="4351342"/>
        </p:xfrm>
        <a:graphic>
          <a:graphicData uri="http://schemas.openxmlformats.org/drawingml/2006/table">
            <a:tbl>
              <a:tblPr/>
              <a:tblGrid>
                <a:gridCol w="1559189">
                  <a:extLst>
                    <a:ext uri="{9D8B030D-6E8A-4147-A177-3AD203B41FA5}">
                      <a16:colId xmlns:a16="http://schemas.microsoft.com/office/drawing/2014/main" val="4134070323"/>
                    </a:ext>
                  </a:extLst>
                </a:gridCol>
                <a:gridCol w="918029">
                  <a:extLst>
                    <a:ext uri="{9D8B030D-6E8A-4147-A177-3AD203B41FA5}">
                      <a16:colId xmlns:a16="http://schemas.microsoft.com/office/drawing/2014/main" val="932384097"/>
                    </a:ext>
                  </a:extLst>
                </a:gridCol>
                <a:gridCol w="684879">
                  <a:extLst>
                    <a:ext uri="{9D8B030D-6E8A-4147-A177-3AD203B41FA5}">
                      <a16:colId xmlns:a16="http://schemas.microsoft.com/office/drawing/2014/main" val="3430662407"/>
                    </a:ext>
                  </a:extLst>
                </a:gridCol>
                <a:gridCol w="845169">
                  <a:extLst>
                    <a:ext uri="{9D8B030D-6E8A-4147-A177-3AD203B41FA5}">
                      <a16:colId xmlns:a16="http://schemas.microsoft.com/office/drawing/2014/main" val="3619675848"/>
                    </a:ext>
                  </a:extLst>
                </a:gridCol>
                <a:gridCol w="641161">
                  <a:extLst>
                    <a:ext uri="{9D8B030D-6E8A-4147-A177-3AD203B41FA5}">
                      <a16:colId xmlns:a16="http://schemas.microsoft.com/office/drawing/2014/main" val="2972777254"/>
                    </a:ext>
                  </a:extLst>
                </a:gridCol>
                <a:gridCol w="976314">
                  <a:extLst>
                    <a:ext uri="{9D8B030D-6E8A-4147-A177-3AD203B41FA5}">
                      <a16:colId xmlns:a16="http://schemas.microsoft.com/office/drawing/2014/main" val="4218800339"/>
                    </a:ext>
                  </a:extLst>
                </a:gridCol>
                <a:gridCol w="684879">
                  <a:extLst>
                    <a:ext uri="{9D8B030D-6E8A-4147-A177-3AD203B41FA5}">
                      <a16:colId xmlns:a16="http://schemas.microsoft.com/office/drawing/2014/main" val="2924840066"/>
                    </a:ext>
                  </a:extLst>
                </a:gridCol>
                <a:gridCol w="918029">
                  <a:extLst>
                    <a:ext uri="{9D8B030D-6E8A-4147-A177-3AD203B41FA5}">
                      <a16:colId xmlns:a16="http://schemas.microsoft.com/office/drawing/2014/main" val="1369346643"/>
                    </a:ext>
                  </a:extLst>
                </a:gridCol>
                <a:gridCol w="684879">
                  <a:extLst>
                    <a:ext uri="{9D8B030D-6E8A-4147-A177-3AD203B41FA5}">
                      <a16:colId xmlns:a16="http://schemas.microsoft.com/office/drawing/2014/main" val="1467527208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val="681869659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val="3466959170"/>
                    </a:ext>
                  </a:extLst>
                </a:gridCol>
              </a:tblGrid>
              <a:tr h="121945">
                <a:tc rowSpan="3">
                  <a:txBody>
                    <a:bodyPr/>
                    <a:lstStyle/>
                    <a:p>
                      <a:pPr rtl="0" fontAlgn="ctr"/>
                      <a:r>
                        <a:rPr lang="en-US" sz="700">
                          <a:effectLst/>
                        </a:rPr>
                        <a:t>Project</a:t>
                      </a:r>
                    </a:p>
                  </a:txBody>
                  <a:tcPr marL="11153" marR="11153" marT="7436" marB="74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Best Accuarcy/ML Model of Vectorizing Techniques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71591"/>
                  </a:ext>
                </a:extLst>
              </a:tr>
              <a:tr h="229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TF-IDF(4)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Word2Vec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Glove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Doc2Vec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LSTM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8149"/>
                  </a:ext>
                </a:extLst>
              </a:tr>
              <a:tr h="336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03511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mesos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66.37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64.40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60.54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57.80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4969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titanium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71.21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70.64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70.46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46787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talendesb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73.85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71.43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71.43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75.23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7800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appceleratorstudio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85.95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85.51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85.51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85.27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85.78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49466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69.67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69.13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68.72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68.58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68.44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35629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duracloud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77.48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76.43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75.38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75064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jirasoftware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72.44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73.58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67.90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19710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clover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61.72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55.47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58.33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54.69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53.39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56993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talenddataquality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62.42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60.25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59.23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52375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moodle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54.03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51.80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48.80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48.46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45.03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6390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datamanagement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54.02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52.09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50.07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47.59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46.78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2288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springxd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64.32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63.84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62.28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57.83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7979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usergrid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71.99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72.41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72.20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69.71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23847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bamboo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70.25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68.71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44223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aptanastudio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62.61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63.57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8307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70.30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 dirty="0">
                          <a:effectLst/>
                        </a:rPr>
                        <a:t>69.29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901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86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Accuracy on Story Points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https://docs.google.com/spreadsheets/d/1olU48utnN4guKa-mL72blhgn_c70sCkA4mgfAfvyPR8/edit#gid=70810866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60A4C-0992-0043-AAFD-CA7F274F2A03}"/>
              </a:ext>
            </a:extLst>
          </p:cNvPr>
          <p:cNvSpPr/>
          <p:nvPr/>
        </p:nvSpPr>
        <p:spPr>
          <a:xfrm>
            <a:off x="1132114" y="2514600"/>
            <a:ext cx="9938657" cy="2340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classifiers = [</a:t>
            </a:r>
            <a:r>
              <a:rPr lang="en-US" dirty="0" err="1"/>
              <a:t>DecisionTreeRegressor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=0, </a:t>
            </a:r>
            <a:r>
              <a:rPr lang="en-US" dirty="0" err="1"/>
              <a:t>n_estimators</a:t>
            </a:r>
            <a:r>
              <a:rPr lang="en-US" dirty="0"/>
              <a:t>=50),</a:t>
            </a:r>
            <a:r>
              <a:rPr lang="en-US" dirty="0" err="1"/>
              <a:t>AdaBoostRegressor</a:t>
            </a:r>
            <a:r>
              <a:rPr lang="en-US" dirty="0"/>
              <a:t>(), </a:t>
            </a:r>
            <a:r>
              <a:rPr lang="en-US" dirty="0" err="1"/>
              <a:t>xgb.XGBRegressor</a:t>
            </a:r>
            <a:r>
              <a:rPr lang="en-US" dirty="0"/>
              <a:t>(objective ='</a:t>
            </a:r>
            <a:r>
              <a:rPr lang="en-US" dirty="0" err="1"/>
              <a:t>reg:linear</a:t>
            </a:r>
            <a:r>
              <a:rPr lang="en-US" dirty="0"/>
              <a:t>', </a:t>
            </a:r>
            <a:r>
              <a:rPr lang="en-US" dirty="0" err="1"/>
              <a:t>colsample_bytree</a:t>
            </a:r>
            <a:r>
              <a:rPr lang="en-US" dirty="0"/>
              <a:t> = 0.3, </a:t>
            </a:r>
            <a:r>
              <a:rPr lang="en-US" dirty="0" err="1"/>
              <a:t>learning_rate</a:t>
            </a:r>
            <a:r>
              <a:rPr lang="en-US" dirty="0"/>
              <a:t> = 0.1,</a:t>
            </a:r>
          </a:p>
          <a:p>
            <a:pPr algn="just"/>
            <a:r>
              <a:rPr lang="en-US" dirty="0"/>
              <a:t>                </a:t>
            </a:r>
            <a:r>
              <a:rPr lang="en-US" dirty="0" err="1"/>
              <a:t>max_depth</a:t>
            </a:r>
            <a:r>
              <a:rPr lang="en-US" dirty="0"/>
              <a:t> = 5, alpha = 10, </a:t>
            </a:r>
            <a:r>
              <a:rPr lang="en-US" dirty="0" err="1"/>
              <a:t>n_estimators</a:t>
            </a:r>
            <a:r>
              <a:rPr lang="en-US" dirty="0"/>
              <a:t> = 10),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LinearSVR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MLPRegressor</a:t>
            </a:r>
            <a:r>
              <a:rPr lang="en-US" dirty="0"/>
              <a:t>(alpha=1),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GradientBoostingRegressor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23711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Accuracy on Story Points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F86078-4BC0-7242-8B2E-17F00FEA2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18495"/>
              </p:ext>
            </p:extLst>
          </p:nvPr>
        </p:nvGraphicFramePr>
        <p:xfrm>
          <a:off x="989557" y="1825623"/>
          <a:ext cx="9920614" cy="4351342"/>
        </p:xfrm>
        <a:graphic>
          <a:graphicData uri="http://schemas.openxmlformats.org/drawingml/2006/table">
            <a:tbl>
              <a:tblPr/>
              <a:tblGrid>
                <a:gridCol w="1477811">
                  <a:extLst>
                    <a:ext uri="{9D8B030D-6E8A-4147-A177-3AD203B41FA5}">
                      <a16:colId xmlns:a16="http://schemas.microsoft.com/office/drawing/2014/main" val="453363799"/>
                    </a:ext>
                  </a:extLst>
                </a:gridCol>
                <a:gridCol w="912387">
                  <a:extLst>
                    <a:ext uri="{9D8B030D-6E8A-4147-A177-3AD203B41FA5}">
                      <a16:colId xmlns:a16="http://schemas.microsoft.com/office/drawing/2014/main" val="3541732415"/>
                    </a:ext>
                  </a:extLst>
                </a:gridCol>
                <a:gridCol w="848135">
                  <a:extLst>
                    <a:ext uri="{9D8B030D-6E8A-4147-A177-3AD203B41FA5}">
                      <a16:colId xmlns:a16="http://schemas.microsoft.com/office/drawing/2014/main" val="312619782"/>
                    </a:ext>
                  </a:extLst>
                </a:gridCol>
                <a:gridCol w="552572">
                  <a:extLst>
                    <a:ext uri="{9D8B030D-6E8A-4147-A177-3AD203B41FA5}">
                      <a16:colId xmlns:a16="http://schemas.microsoft.com/office/drawing/2014/main" val="3942665156"/>
                    </a:ext>
                  </a:extLst>
                </a:gridCol>
                <a:gridCol w="925239">
                  <a:extLst>
                    <a:ext uri="{9D8B030D-6E8A-4147-A177-3AD203B41FA5}">
                      <a16:colId xmlns:a16="http://schemas.microsoft.com/office/drawing/2014/main" val="1969276191"/>
                    </a:ext>
                  </a:extLst>
                </a:gridCol>
                <a:gridCol w="642527">
                  <a:extLst>
                    <a:ext uri="{9D8B030D-6E8A-4147-A177-3AD203B41FA5}">
                      <a16:colId xmlns:a16="http://schemas.microsoft.com/office/drawing/2014/main" val="564805350"/>
                    </a:ext>
                  </a:extLst>
                </a:gridCol>
                <a:gridCol w="899537">
                  <a:extLst>
                    <a:ext uri="{9D8B030D-6E8A-4147-A177-3AD203B41FA5}">
                      <a16:colId xmlns:a16="http://schemas.microsoft.com/office/drawing/2014/main" val="1426183809"/>
                    </a:ext>
                  </a:extLst>
                </a:gridCol>
                <a:gridCol w="642527">
                  <a:extLst>
                    <a:ext uri="{9D8B030D-6E8A-4147-A177-3AD203B41FA5}">
                      <a16:colId xmlns:a16="http://schemas.microsoft.com/office/drawing/2014/main" val="1566628657"/>
                    </a:ext>
                  </a:extLst>
                </a:gridCol>
                <a:gridCol w="848135">
                  <a:extLst>
                    <a:ext uri="{9D8B030D-6E8A-4147-A177-3AD203B41FA5}">
                      <a16:colId xmlns:a16="http://schemas.microsoft.com/office/drawing/2014/main" val="3225847936"/>
                    </a:ext>
                  </a:extLst>
                </a:gridCol>
                <a:gridCol w="629676">
                  <a:extLst>
                    <a:ext uri="{9D8B030D-6E8A-4147-A177-3AD203B41FA5}">
                      <a16:colId xmlns:a16="http://schemas.microsoft.com/office/drawing/2014/main" val="4030520925"/>
                    </a:ext>
                  </a:extLst>
                </a:gridCol>
                <a:gridCol w="950941">
                  <a:extLst>
                    <a:ext uri="{9D8B030D-6E8A-4147-A177-3AD203B41FA5}">
                      <a16:colId xmlns:a16="http://schemas.microsoft.com/office/drawing/2014/main" val="4042999345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3714290192"/>
                    </a:ext>
                  </a:extLst>
                </a:gridCol>
              </a:tblGrid>
              <a:tr h="12194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effectLst/>
                        </a:rPr>
                        <a:t>Project</a:t>
                      </a:r>
                    </a:p>
                  </a:txBody>
                  <a:tcPr marL="11153" marR="11153" marT="7436" marB="74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rtl="0" fontAlgn="b"/>
                      <a:r>
                        <a:rPr lang="en-US" sz="700" b="1">
                          <a:effectLst/>
                        </a:rPr>
                        <a:t>Best Mean Absolute Error/ML Model of Vectorizing Techniques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13551"/>
                  </a:ext>
                </a:extLst>
              </a:tr>
              <a:tr h="229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>
                          <a:effectLst/>
                        </a:rPr>
                        <a:t>LD-RNN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TF-IDF(4)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Word2Vec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Glove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Doc2Vec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LSTM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04239"/>
                  </a:ext>
                </a:extLst>
              </a:tr>
              <a:tr h="336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42083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2.49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2.60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2.59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2.63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2514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talenddataquality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3.50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3.42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16118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springxd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1.63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64967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28390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duracloud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0.68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XGBR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959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mesos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57226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clover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2643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datamanagement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3.77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XGBR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7.04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7.13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7.46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04141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usergrid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38695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jirasoftware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1.53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1.63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1.74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4930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titanium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10826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appceleratorstudio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43581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moodle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11.30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11.30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11.47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11.01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11.73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0151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talendesb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0.64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15554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aptanastudio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2.71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3.69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3.77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787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bamboo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0.74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 dirty="0">
                          <a:effectLst/>
                        </a:rPr>
                        <a:t>1.15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45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763</Words>
  <Application>Microsoft Macintosh PowerPoint</Application>
  <PresentationFormat>Widescreen</PresentationFormat>
  <Paragraphs>467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SEE project- Accuracy Report</vt:lpstr>
      <vt:lpstr>Problem</vt:lpstr>
      <vt:lpstr>Solution</vt:lpstr>
      <vt:lpstr>Research Questions</vt:lpstr>
      <vt:lpstr>RQ1. Accuracy on Categories Classification</vt:lpstr>
      <vt:lpstr>RQ1. Accuracy on Categories Classification</vt:lpstr>
      <vt:lpstr>RQ2. Accuracy on Story Points Prediction</vt:lpstr>
      <vt:lpstr>RQ2. Accuracy on Story Points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project- Accuracy Report</dc:title>
  <dc:creator>Phan, Hung D [COM S]</dc:creator>
  <cp:lastModifiedBy>Phan, Hung D [COM S]</cp:lastModifiedBy>
  <cp:revision>17</cp:revision>
  <dcterms:created xsi:type="dcterms:W3CDTF">2020-04-13T01:05:02Z</dcterms:created>
  <dcterms:modified xsi:type="dcterms:W3CDTF">2020-04-13T15:28:13Z</dcterms:modified>
</cp:coreProperties>
</file>