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lU48utnN4guKa-mL72blhgn_c70sCkA4mgfAfvyPR8/edit#gid=7081086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lU48utnN4guKa-mL72blhgn_c70sCkA4mgfAfvyPR8/edit#gid=7081086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project- Accuracy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5" name="Content Placeholder 4" descr="A screenshot of a newspaper&#10;&#10;Description automatically generated">
            <a:extLst>
              <a:ext uri="{FF2B5EF4-FFF2-40B4-BE49-F238E27FC236}">
                <a16:creationId xmlns:a16="http://schemas.microsoft.com/office/drawing/2014/main" id="{963E45B3-07B9-8A49-B5A1-F20B8D402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900" y="2470944"/>
            <a:ext cx="9728200" cy="3060700"/>
          </a:xfrm>
        </p:spPr>
      </p:pic>
    </p:spTree>
    <p:extLst>
      <p:ext uri="{BB962C8B-B14F-4D97-AF65-F5344CB8AC3E}">
        <p14:creationId xmlns:p14="http://schemas.microsoft.com/office/powerpoint/2010/main" val="66477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8FA4-50E8-714B-A1B5-1D57CA04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F9A4-E191-CF43-83A8-584AC466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Vectorization + ML model.</a:t>
            </a:r>
          </a:p>
          <a:p>
            <a:r>
              <a:rPr lang="en-US" dirty="0"/>
              <a:t>Input: </a:t>
            </a:r>
            <a:r>
              <a:rPr lang="en-US" dirty="0" err="1"/>
              <a:t>title+description</a:t>
            </a:r>
            <a:r>
              <a:rPr lang="en-US" dirty="0"/>
              <a:t> of software features</a:t>
            </a:r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F6D44EAE-A37C-9A4C-8ABF-6B3DC6CE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3" y="2897165"/>
            <a:ext cx="10294394" cy="24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Accuracy on Categories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on Story Points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semi-supervised training affect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tuning hyper parameters to improve the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Variating the Vectorization.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Optimizing the Deep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</a:t>
            </a:r>
            <a:r>
              <a:rPr lang="en-US" dirty="0" err="1"/>
              <a:t>storypoints</a:t>
            </a:r>
            <a:r>
              <a:rPr lang="en-US" dirty="0"/>
              <a:t>&lt;=2), 1 (</a:t>
            </a:r>
            <a:r>
              <a:rPr lang="en-US" dirty="0" err="1"/>
              <a:t>storypoints</a:t>
            </a:r>
            <a:r>
              <a:rPr lang="en-US" dirty="0"/>
              <a:t> in (2, 15]) , 2 (</a:t>
            </a:r>
            <a:r>
              <a:rPr lang="en-US" dirty="0" err="1"/>
              <a:t>storypoints</a:t>
            </a:r>
            <a:r>
              <a:rPr lang="en-US" dirty="0"/>
              <a:t> in (8,15]) and 3 (</a:t>
            </a:r>
            <a:r>
              <a:rPr lang="en-US" dirty="0" err="1"/>
              <a:t>storypoints</a:t>
            </a:r>
            <a:r>
              <a:rPr lang="en-US" dirty="0"/>
              <a:t>&gt;15).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960914"/>
            <a:ext cx="9938657" cy="1894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2839D1-5715-654B-9DC2-C8162D5E3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65077"/>
              </p:ext>
            </p:extLst>
          </p:nvPr>
        </p:nvGraphicFramePr>
        <p:xfrm>
          <a:off x="1027133" y="1825623"/>
          <a:ext cx="9457152" cy="4351342"/>
        </p:xfrm>
        <a:graphic>
          <a:graphicData uri="http://schemas.openxmlformats.org/drawingml/2006/table">
            <a:tbl>
              <a:tblPr/>
              <a:tblGrid>
                <a:gridCol w="1559189">
                  <a:extLst>
                    <a:ext uri="{9D8B030D-6E8A-4147-A177-3AD203B41FA5}">
                      <a16:colId xmlns:a16="http://schemas.microsoft.com/office/drawing/2014/main" val="4134070323"/>
                    </a:ext>
                  </a:extLst>
                </a:gridCol>
                <a:gridCol w="918029">
                  <a:extLst>
                    <a:ext uri="{9D8B030D-6E8A-4147-A177-3AD203B41FA5}">
                      <a16:colId xmlns:a16="http://schemas.microsoft.com/office/drawing/2014/main" val="932384097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3430662407"/>
                    </a:ext>
                  </a:extLst>
                </a:gridCol>
                <a:gridCol w="845169">
                  <a:extLst>
                    <a:ext uri="{9D8B030D-6E8A-4147-A177-3AD203B41FA5}">
                      <a16:colId xmlns:a16="http://schemas.microsoft.com/office/drawing/2014/main" val="3619675848"/>
                    </a:ext>
                  </a:extLst>
                </a:gridCol>
                <a:gridCol w="641161">
                  <a:extLst>
                    <a:ext uri="{9D8B030D-6E8A-4147-A177-3AD203B41FA5}">
                      <a16:colId xmlns:a16="http://schemas.microsoft.com/office/drawing/2014/main" val="2972777254"/>
                    </a:ext>
                  </a:extLst>
                </a:gridCol>
                <a:gridCol w="976314">
                  <a:extLst>
                    <a:ext uri="{9D8B030D-6E8A-4147-A177-3AD203B41FA5}">
                      <a16:colId xmlns:a16="http://schemas.microsoft.com/office/drawing/2014/main" val="4218800339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2924840066"/>
                    </a:ext>
                  </a:extLst>
                </a:gridCol>
                <a:gridCol w="918029">
                  <a:extLst>
                    <a:ext uri="{9D8B030D-6E8A-4147-A177-3AD203B41FA5}">
                      <a16:colId xmlns:a16="http://schemas.microsoft.com/office/drawing/2014/main" val="1369346643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1467527208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val="681869659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val="3466959170"/>
                    </a:ext>
                  </a:extLst>
                </a:gridCol>
              </a:tblGrid>
              <a:tr h="121945"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Project</a:t>
                      </a:r>
                    </a:p>
                  </a:txBody>
                  <a:tcPr marL="11153" marR="11153" marT="7436" marB="74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Best Accuarcy/ML Model of Vectorizing Techniques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71591"/>
                  </a:ext>
                </a:extLst>
              </a:tr>
              <a:tr h="22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TF-IDF(4)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Word2Vec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Glove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Doc2Vec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LSTM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8149"/>
                  </a:ext>
                </a:extLst>
              </a:tr>
              <a:tr h="336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03511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mesos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66.37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64.40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60.54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57.80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4969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titanium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70.64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46787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talendesb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73.85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75.23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7800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appceleratorstudio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85.95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85.51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85.51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85.27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85.78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49466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69.67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68.72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68.58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68.44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5629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duracloud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77.48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76.43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75.38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75064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jirasoftware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72.44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73.58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67.90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9710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clover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61.72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55.47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58.33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54.69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53.39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56993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talenddataquality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62.42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59.23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52375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moodle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51.80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48.80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48.46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45.03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390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datamanagement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52.09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50.07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47.59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46.78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2288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springxd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64.32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63.84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62.28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57.83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7979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usergrid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71.99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72.41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72.20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2384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bamboo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44223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aptanastudio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62.61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63.57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8307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 dirty="0">
                          <a:effectLst/>
                        </a:rPr>
                        <a:t>69.29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90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6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Story Points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514600"/>
            <a:ext cx="9938657" cy="2340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=0, </a:t>
            </a:r>
            <a:r>
              <a:rPr lang="en-US" dirty="0" err="1"/>
              <a:t>n_estimators</a:t>
            </a:r>
            <a:r>
              <a:rPr lang="en-US" dirty="0"/>
              <a:t>=50),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pPr algn="just"/>
            <a:r>
              <a:rPr lang="en-US" dirty="0"/>
              <a:t>    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Story Points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F86078-4BC0-7242-8B2E-17F00FEA2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18495"/>
              </p:ext>
            </p:extLst>
          </p:nvPr>
        </p:nvGraphicFramePr>
        <p:xfrm>
          <a:off x="989557" y="1825623"/>
          <a:ext cx="9920614" cy="4351342"/>
        </p:xfrm>
        <a:graphic>
          <a:graphicData uri="http://schemas.openxmlformats.org/drawingml/2006/table">
            <a:tbl>
              <a:tblPr/>
              <a:tblGrid>
                <a:gridCol w="1477811">
                  <a:extLst>
                    <a:ext uri="{9D8B030D-6E8A-4147-A177-3AD203B41FA5}">
                      <a16:colId xmlns:a16="http://schemas.microsoft.com/office/drawing/2014/main" val="453363799"/>
                    </a:ext>
                  </a:extLst>
                </a:gridCol>
                <a:gridCol w="912387">
                  <a:extLst>
                    <a:ext uri="{9D8B030D-6E8A-4147-A177-3AD203B41FA5}">
                      <a16:colId xmlns:a16="http://schemas.microsoft.com/office/drawing/2014/main" val="3541732415"/>
                    </a:ext>
                  </a:extLst>
                </a:gridCol>
                <a:gridCol w="848135">
                  <a:extLst>
                    <a:ext uri="{9D8B030D-6E8A-4147-A177-3AD203B41FA5}">
                      <a16:colId xmlns:a16="http://schemas.microsoft.com/office/drawing/2014/main" val="312619782"/>
                    </a:ext>
                  </a:extLst>
                </a:gridCol>
                <a:gridCol w="552572">
                  <a:extLst>
                    <a:ext uri="{9D8B030D-6E8A-4147-A177-3AD203B41FA5}">
                      <a16:colId xmlns:a16="http://schemas.microsoft.com/office/drawing/2014/main" val="3942665156"/>
                    </a:ext>
                  </a:extLst>
                </a:gridCol>
                <a:gridCol w="925239">
                  <a:extLst>
                    <a:ext uri="{9D8B030D-6E8A-4147-A177-3AD203B41FA5}">
                      <a16:colId xmlns:a16="http://schemas.microsoft.com/office/drawing/2014/main" val="1969276191"/>
                    </a:ext>
                  </a:extLst>
                </a:gridCol>
                <a:gridCol w="642527">
                  <a:extLst>
                    <a:ext uri="{9D8B030D-6E8A-4147-A177-3AD203B41FA5}">
                      <a16:colId xmlns:a16="http://schemas.microsoft.com/office/drawing/2014/main" val="564805350"/>
                    </a:ext>
                  </a:extLst>
                </a:gridCol>
                <a:gridCol w="899537">
                  <a:extLst>
                    <a:ext uri="{9D8B030D-6E8A-4147-A177-3AD203B41FA5}">
                      <a16:colId xmlns:a16="http://schemas.microsoft.com/office/drawing/2014/main" val="1426183809"/>
                    </a:ext>
                  </a:extLst>
                </a:gridCol>
                <a:gridCol w="642527">
                  <a:extLst>
                    <a:ext uri="{9D8B030D-6E8A-4147-A177-3AD203B41FA5}">
                      <a16:colId xmlns:a16="http://schemas.microsoft.com/office/drawing/2014/main" val="1566628657"/>
                    </a:ext>
                  </a:extLst>
                </a:gridCol>
                <a:gridCol w="848135">
                  <a:extLst>
                    <a:ext uri="{9D8B030D-6E8A-4147-A177-3AD203B41FA5}">
                      <a16:colId xmlns:a16="http://schemas.microsoft.com/office/drawing/2014/main" val="3225847936"/>
                    </a:ext>
                  </a:extLst>
                </a:gridCol>
                <a:gridCol w="629676">
                  <a:extLst>
                    <a:ext uri="{9D8B030D-6E8A-4147-A177-3AD203B41FA5}">
                      <a16:colId xmlns:a16="http://schemas.microsoft.com/office/drawing/2014/main" val="4030520925"/>
                    </a:ext>
                  </a:extLst>
                </a:gridCol>
                <a:gridCol w="950941">
                  <a:extLst>
                    <a:ext uri="{9D8B030D-6E8A-4147-A177-3AD203B41FA5}">
                      <a16:colId xmlns:a16="http://schemas.microsoft.com/office/drawing/2014/main" val="4042999345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3714290192"/>
                    </a:ext>
                  </a:extLst>
                </a:gridCol>
              </a:tblGrid>
              <a:tr h="12194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effectLst/>
                        </a:rPr>
                        <a:t>Project</a:t>
                      </a:r>
                    </a:p>
                  </a:txBody>
                  <a:tcPr marL="11153" marR="11153" marT="7436" marB="74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en-US" sz="700" b="1">
                          <a:effectLst/>
                        </a:rPr>
                        <a:t>Best Mean Absolute Error/ML Model of Vectorizing Techniques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13551"/>
                  </a:ext>
                </a:extLst>
              </a:tr>
              <a:tr h="22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>
                          <a:effectLst/>
                        </a:rPr>
                        <a:t>LD-RNN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TF-IDF(4)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Word2Vec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Glove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Doc2Vec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LSTM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04239"/>
                  </a:ext>
                </a:extLst>
              </a:tr>
              <a:tr h="336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42083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2.49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2.60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2.59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251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talenddataquality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3.50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3.42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6118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springxd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64967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839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duracloud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0.68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XGBR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959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mesos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57226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clover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2643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datamanagement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3.77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XGBR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04141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usergrid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8695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jirasoftware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1.53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1.74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4930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titanium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0826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appceleratorstudio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43581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moodle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11.01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11.73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0151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talendesb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0.64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1555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aptanastudio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3.69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3.77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78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bamboo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0.74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 dirty="0">
                          <a:effectLst/>
                        </a:rPr>
                        <a:t>1.15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45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772</Words>
  <Application>Microsoft Macintosh PowerPoint</Application>
  <PresentationFormat>Widescreen</PresentationFormat>
  <Paragraphs>468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SEE project- Accuracy Report</vt:lpstr>
      <vt:lpstr>Problem</vt:lpstr>
      <vt:lpstr>Solution</vt:lpstr>
      <vt:lpstr>Research Questions</vt:lpstr>
      <vt:lpstr>RQ1. Accuracy on Categories Classification</vt:lpstr>
      <vt:lpstr>RQ1. Accuracy on Categories Classification</vt:lpstr>
      <vt:lpstr>RQ2. Accuracy on Story Points Prediction</vt:lpstr>
      <vt:lpstr>RQ2. Accuracy on Story Points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19</cp:revision>
  <dcterms:created xsi:type="dcterms:W3CDTF">2020-04-13T01:05:02Z</dcterms:created>
  <dcterms:modified xsi:type="dcterms:W3CDTF">2020-04-13T15:29:51Z</dcterms:modified>
</cp:coreProperties>
</file>