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6" r:id="rId11"/>
    <p:sldId id="265" r:id="rId12"/>
    <p:sldId id="268" r:id="rId13"/>
    <p:sldId id="267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69B24-DDDA-904E-BFF3-CFB80CE684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18790-B87D-FE4E-889F-F9724E52B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8790-B87D-FE4E-889F-F9724E52B3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B554-077A-F148-8379-DD46B1D9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EDB40-91AA-B945-8497-C835D95C9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5AC0-2BCA-9B44-9704-0250D3C2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A7DB-BF1C-C044-A9D9-99B39960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A79E-7260-E54D-B022-36CAA249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5F44-48EB-9243-8FEC-1005F2B3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8E61E-1485-224E-9A7E-761740230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82278-CFE8-FB47-BF1C-F1E1E2FD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F570-C01B-0447-B394-F053BCE4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8866-E9DE-0C47-B0C0-3264337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32616-F05A-6841-95A7-08BA07A84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414CF-1FC9-AD4A-8BC3-74F294797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FA71E-8119-CF4E-8146-FAFB9844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9CAD-E55D-9B41-8902-899BE12A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FFE8-5557-5440-A047-7D992642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1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2295-DF38-A54B-818E-38BFA088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B33A-259C-BE4E-B04E-28CCE20AB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38E8-C9D3-D040-96DC-2AC1D4D3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29D9-8F2F-A743-B841-7B1800FA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38BF-3DA7-D54C-9CD0-59E499B4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779B-BA3D-0844-9303-AB97E9C4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D5B94-9136-E642-BD5D-98D8EB717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9E8E-DD01-3E42-9BAC-4B32AC27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AF9B-5449-2342-9283-A6436099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D88-B4B5-2947-92B2-166F2FA8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9400-B672-0E4A-AEBB-CA25BEF4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114B-E5A3-6243-9D57-E9EE23747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11121-46C7-2A47-9DA9-BD306A95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D2EEC-B74D-B546-A28C-440F2EC2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ADD6B-B7D9-9942-BFE0-D499D12F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A1310-7E56-3A44-A066-0DAFE89B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1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C772-253A-3341-9939-3647A296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4946-2DD1-7245-8CFA-3A016A02A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607A2-C5C6-424C-8009-C02B3E93A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BC83D-E6E5-A746-B36C-722341130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A7E87-D6A4-9342-B99A-B4DB7225E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C6968-AF77-9141-948B-661590D6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A06BE-EBAB-F44D-971F-82564156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42483-922B-C942-9F77-681E32EB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5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063C-9208-EA47-838D-FD247BAC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E2639-5CC1-E148-A934-901B12D8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DA1DF-1978-6942-856D-8179090E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1CE0B-68AF-2942-8688-B771CB65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DA6E8-BBB7-324E-8A80-48BFFA50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CF82C-30E3-2142-A5EE-B0DE5E96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3F1FF-4DF3-0149-B174-FF3AF917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AC86-EE15-D64C-944E-C7694577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B466-E0C0-7A4C-A1AA-BB1F2FCD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95332-0904-9947-A5F4-676777926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DD84E-86B5-0F42-947E-B1CDDD78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C3854-65C0-5340-83A2-1940DD0E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1201-1529-1442-89B2-668187BF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D698-D7C5-4B45-A957-6E48E0BB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879A8-F69E-AC40-9F9C-24D6A3D5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3B1DA-F7C9-F244-846F-19DB9AC5C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C9032-43A9-A949-ABDA-96FA31D4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FA10C-124C-0447-9147-3D04D9B4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A9223-9F45-054C-A242-53C92B56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18D1B-CD8D-1C49-B6DF-F278CC58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C5B9-8664-A54A-993F-975CD89B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D6E9-4EF8-6D4C-A8EE-D62019EB0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719E-CBAE-7646-A85D-9343490B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4F2B-78AD-134E-A0CB-45AC2DAA8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olU48utnN4guKa-mL72blhgn_c70sCkA4mgfAfvyPR8/edit#gid=7081086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lU48utnN4guKa-mL72blhgn_c70sCkA4mgfAfvyPR8/edit#gid=7081086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9D55-0FC8-EF43-8EE2-8F2367D81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project- Accuracy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E656C-0C95-1045-895E-DCDE410B7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E33D-2650-E24C-A4DE-E650D848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RQ3. Semi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AED0-32AB-5941-B189-54381BD53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Strategies:</a:t>
            </a:r>
          </a:p>
          <a:p>
            <a:pPr>
              <a:buFontTx/>
              <a:buChar char="-"/>
            </a:pPr>
            <a:r>
              <a:rPr lang="en-US" dirty="0"/>
              <a:t>Normal Semi-supervised learning.</a:t>
            </a:r>
          </a:p>
          <a:p>
            <a:pPr>
              <a:buFontTx/>
              <a:buChar char="-"/>
            </a:pPr>
            <a:r>
              <a:rPr lang="en-US" dirty="0"/>
              <a:t>GAN semi supervised learning.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Adapting the code for text classification at:</a:t>
            </a:r>
          </a:p>
          <a:p>
            <a:pPr marL="0" indent="0">
              <a:buNone/>
            </a:pPr>
            <a:r>
              <a:rPr lang="en-US" dirty="0"/>
              <a:t>-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13A8B-14E7-FF48-99E8-9269202F05FB}"/>
              </a:ext>
            </a:extLst>
          </p:cNvPr>
          <p:cNvSpPr/>
          <p:nvPr/>
        </p:nvSpPr>
        <p:spPr>
          <a:xfrm>
            <a:off x="1020862" y="4452649"/>
            <a:ext cx="3708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yanlirock</a:t>
            </a:r>
            <a:r>
              <a:rPr lang="en-US" b="1" dirty="0"/>
              <a:t>/RLANS</a:t>
            </a:r>
          </a:p>
        </p:txBody>
      </p:sp>
    </p:spTree>
    <p:extLst>
      <p:ext uri="{BB962C8B-B14F-4D97-AF65-F5344CB8AC3E}">
        <p14:creationId xmlns:p14="http://schemas.microsoft.com/office/powerpoint/2010/main" val="395606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B422-6755-B34C-938B-0E16A80B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RQ4. Tuning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3360-1E5A-5243-AA61-6489AAFBB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RQ 4.1: Tuning on SVC Classification.</a:t>
            </a:r>
          </a:p>
          <a:p>
            <a:pPr marL="0" indent="0">
              <a:buNone/>
            </a:pPr>
            <a:r>
              <a:rPr lang="en-US" dirty="0"/>
              <a:t>RQ 4.2: Tuning on </a:t>
            </a:r>
            <a:r>
              <a:rPr lang="en-US" dirty="0" err="1"/>
              <a:t>XGBRegressor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Selected System: </a:t>
            </a:r>
            <a:r>
              <a:rPr lang="en-US" dirty="0" err="1"/>
              <a:t>talendesb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Vectorize technique: Word2Vec.</a:t>
            </a:r>
          </a:p>
        </p:txBody>
      </p:sp>
    </p:spTree>
    <p:extLst>
      <p:ext uri="{BB962C8B-B14F-4D97-AF65-F5344CB8AC3E}">
        <p14:creationId xmlns:p14="http://schemas.microsoft.com/office/powerpoint/2010/main" val="185582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9849-E46C-F44B-8312-1519620B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 4.2. Tuning on SVM Classification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90B159-F767-A544-920B-E786C1416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722571"/>
              </p:ext>
            </p:extLst>
          </p:nvPr>
        </p:nvGraphicFramePr>
        <p:xfrm>
          <a:off x="2578208" y="2471814"/>
          <a:ext cx="6515687" cy="2110740"/>
        </p:xfrm>
        <a:graphic>
          <a:graphicData uri="http://schemas.openxmlformats.org/drawingml/2006/table">
            <a:tbl>
              <a:tblPr/>
              <a:tblGrid>
                <a:gridCol w="1377524">
                  <a:extLst>
                    <a:ext uri="{9D8B030D-6E8A-4147-A177-3AD203B41FA5}">
                      <a16:colId xmlns:a16="http://schemas.microsoft.com/office/drawing/2014/main" val="2365492971"/>
                    </a:ext>
                  </a:extLst>
                </a:gridCol>
                <a:gridCol w="1542827">
                  <a:extLst>
                    <a:ext uri="{9D8B030D-6E8A-4147-A177-3AD203B41FA5}">
                      <a16:colId xmlns:a16="http://schemas.microsoft.com/office/drawing/2014/main" val="2472388560"/>
                    </a:ext>
                  </a:extLst>
                </a:gridCol>
                <a:gridCol w="1377524">
                  <a:extLst>
                    <a:ext uri="{9D8B030D-6E8A-4147-A177-3AD203B41FA5}">
                      <a16:colId xmlns:a16="http://schemas.microsoft.com/office/drawing/2014/main" val="4208168998"/>
                    </a:ext>
                  </a:extLst>
                </a:gridCol>
                <a:gridCol w="1019367">
                  <a:extLst>
                    <a:ext uri="{9D8B030D-6E8A-4147-A177-3AD203B41FA5}">
                      <a16:colId xmlns:a16="http://schemas.microsoft.com/office/drawing/2014/main" val="2362595510"/>
                    </a:ext>
                  </a:extLst>
                </a:gridCol>
                <a:gridCol w="1198445">
                  <a:extLst>
                    <a:ext uri="{9D8B030D-6E8A-4147-A177-3AD203B41FA5}">
                      <a16:colId xmlns:a16="http://schemas.microsoft.com/office/drawing/2014/main" val="3588122111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System talendesb, Word2Vec vectorization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632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Metric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Range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Param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Acc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Origin Acc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7743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[0.1,1, 10, 100]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70.28%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69.35%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0580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gamma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[1,0.1,0.01,0.001]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762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kernel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['rbf', 'poly', 'sigmoid']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rbf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514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74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0461-7CFF-224C-B8E5-36F7C5D3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 4.2. Tuning on </a:t>
            </a:r>
            <a:r>
              <a:rPr lang="en-US" dirty="0" err="1"/>
              <a:t>XGBRegressor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D9B936-BC65-474A-ADBF-6A6110411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556100"/>
              </p:ext>
            </p:extLst>
          </p:nvPr>
        </p:nvGraphicFramePr>
        <p:xfrm>
          <a:off x="2691457" y="2042160"/>
          <a:ext cx="7039625" cy="2773680"/>
        </p:xfrm>
        <a:graphic>
          <a:graphicData uri="http://schemas.openxmlformats.org/drawingml/2006/table">
            <a:tbl>
              <a:tblPr/>
              <a:tblGrid>
                <a:gridCol w="1407925">
                  <a:extLst>
                    <a:ext uri="{9D8B030D-6E8A-4147-A177-3AD203B41FA5}">
                      <a16:colId xmlns:a16="http://schemas.microsoft.com/office/drawing/2014/main" val="2063360996"/>
                    </a:ext>
                  </a:extLst>
                </a:gridCol>
                <a:gridCol w="1407925">
                  <a:extLst>
                    <a:ext uri="{9D8B030D-6E8A-4147-A177-3AD203B41FA5}">
                      <a16:colId xmlns:a16="http://schemas.microsoft.com/office/drawing/2014/main" val="2524995948"/>
                    </a:ext>
                  </a:extLst>
                </a:gridCol>
                <a:gridCol w="1407925">
                  <a:extLst>
                    <a:ext uri="{9D8B030D-6E8A-4147-A177-3AD203B41FA5}">
                      <a16:colId xmlns:a16="http://schemas.microsoft.com/office/drawing/2014/main" val="1329183413"/>
                    </a:ext>
                  </a:extLst>
                </a:gridCol>
                <a:gridCol w="1407925">
                  <a:extLst>
                    <a:ext uri="{9D8B030D-6E8A-4147-A177-3AD203B41FA5}">
                      <a16:colId xmlns:a16="http://schemas.microsoft.com/office/drawing/2014/main" val="81210209"/>
                    </a:ext>
                  </a:extLst>
                </a:gridCol>
                <a:gridCol w="1407925">
                  <a:extLst>
                    <a:ext uri="{9D8B030D-6E8A-4147-A177-3AD203B41FA5}">
                      <a16:colId xmlns:a16="http://schemas.microsoft.com/office/drawing/2014/main" val="2043537619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System talendesb, Word2Vec vectorization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7655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Metric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Range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Param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MAE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Default MAE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37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objective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reg:linear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reg:linear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0.8742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0.8785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115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colsample_bytree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903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learning_rate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[0.1,1]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148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max_depth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[ 1,3,5]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56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alpha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[10,20]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934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n_estimators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[10,100]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38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37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32F5-9E29-1F41-A9D9-672FD98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9BD3-7CC1-5E46-8DDD-AB5D5BC04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03260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DF22-1F99-3643-944D-66D1B3E9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DB80-D115-ED41-8AC5-C9FF3D4D1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303123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6A2A-A282-3E47-A3D0-EF8FE600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560E-8B41-224E-87D4-ACE5698E0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1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5" name="Content Placeholder 4" descr="A screenshot of a newspaper&#10;&#10;Description automatically generated">
            <a:extLst>
              <a:ext uri="{FF2B5EF4-FFF2-40B4-BE49-F238E27FC236}">
                <a16:creationId xmlns:a16="http://schemas.microsoft.com/office/drawing/2014/main" id="{963E45B3-07B9-8A49-B5A1-F20B8D402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900" y="2470944"/>
            <a:ext cx="9728200" cy="3060700"/>
          </a:xfrm>
        </p:spPr>
      </p:pic>
    </p:spTree>
    <p:extLst>
      <p:ext uri="{BB962C8B-B14F-4D97-AF65-F5344CB8AC3E}">
        <p14:creationId xmlns:p14="http://schemas.microsoft.com/office/powerpoint/2010/main" val="66477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8FA4-50E8-714B-A1B5-1D57CA04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F9A4-E191-CF43-83A8-584AC466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Vectorization + ML model.</a:t>
            </a:r>
          </a:p>
          <a:p>
            <a:r>
              <a:rPr lang="en-US" dirty="0"/>
              <a:t>Input: </a:t>
            </a:r>
            <a:r>
              <a:rPr lang="en-US" dirty="0" err="1"/>
              <a:t>title+description</a:t>
            </a:r>
            <a:r>
              <a:rPr lang="en-US" dirty="0"/>
              <a:t> of software features</a:t>
            </a:r>
          </a:p>
        </p:txBody>
      </p: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F6D44EAE-A37C-9A4C-8ABF-6B3DC6CE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03" y="2897165"/>
            <a:ext cx="10294394" cy="249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0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Accuracy on Categories Classification.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Accuracy on Story Points Prediction.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the semi-supervised training affect accuracy?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we tuning hyper parameters to improve the accuracy?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Variating the Vectorization.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Optimizing the Deep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876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Categories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4 categories: 0 (</a:t>
            </a:r>
            <a:r>
              <a:rPr lang="en-US" dirty="0" err="1"/>
              <a:t>storypoints</a:t>
            </a:r>
            <a:r>
              <a:rPr lang="en-US" dirty="0"/>
              <a:t>&lt;=2), 1 (</a:t>
            </a:r>
            <a:r>
              <a:rPr lang="en-US" dirty="0" err="1"/>
              <a:t>storypoints</a:t>
            </a:r>
            <a:r>
              <a:rPr lang="en-US" dirty="0"/>
              <a:t> in (2, 8]) , 2 (</a:t>
            </a:r>
            <a:r>
              <a:rPr lang="en-US" dirty="0" err="1"/>
              <a:t>storypoints</a:t>
            </a:r>
            <a:r>
              <a:rPr lang="en-US" dirty="0"/>
              <a:t> in (8,15]) and 3 (</a:t>
            </a:r>
            <a:r>
              <a:rPr lang="en-US" dirty="0" err="1"/>
              <a:t>storypoints</a:t>
            </a:r>
            <a:r>
              <a:rPr lang="en-US" dirty="0"/>
              <a:t>&gt;15).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https://docs.google.com/spreadsheets/d/1olU48utnN4guKa-mL72blhgn_c70sCkA4mgfAfvyPR8/edit#gid=70810866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060A4C-0992-0043-AAFD-CA7F274F2A03}"/>
              </a:ext>
            </a:extLst>
          </p:cNvPr>
          <p:cNvSpPr/>
          <p:nvPr/>
        </p:nvSpPr>
        <p:spPr>
          <a:xfrm>
            <a:off x="1132114" y="2960914"/>
            <a:ext cx="9938657" cy="1894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classifiers = [</a:t>
            </a:r>
            <a:r>
              <a:rPr lang="en-US" dirty="0" err="1"/>
              <a:t>GaussianNB</a:t>
            </a:r>
            <a:r>
              <a:rPr lang="en-US" dirty="0"/>
              <a:t>(),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</a:t>
            </a:r>
            <a:r>
              <a:rPr lang="en-US" dirty="0" err="1"/>
              <a:t>DecisionTreeClassifier</a:t>
            </a:r>
            <a:r>
              <a:rPr lang="en-US" dirty="0"/>
              <a:t>(),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n_estimators</a:t>
            </a:r>
            <a:r>
              <a:rPr lang="en-US" dirty="0"/>
              <a:t>=50), </a:t>
            </a:r>
            <a:r>
              <a:rPr lang="en-US" dirty="0" err="1"/>
              <a:t>AdaBoostClassifier</a:t>
            </a:r>
            <a:r>
              <a:rPr lang="en-US" dirty="0"/>
              <a:t>(), </a:t>
            </a:r>
            <a:r>
              <a:rPr lang="en-US" dirty="0" err="1"/>
              <a:t>LinearDiscriminantAnalysis</a:t>
            </a:r>
            <a:r>
              <a:rPr lang="en-US" dirty="0"/>
              <a:t>(),</a:t>
            </a:r>
            <a:r>
              <a:rPr lang="en-US" dirty="0" err="1"/>
              <a:t>QuadraticDiscriminantAnalysis</a:t>
            </a:r>
            <a:r>
              <a:rPr lang="en-US" dirty="0"/>
              <a:t>(),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LinearSVC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MLPClassifier</a:t>
            </a:r>
            <a:r>
              <a:rPr lang="en-US" dirty="0"/>
              <a:t>(alpha=1), </a:t>
            </a:r>
            <a:r>
              <a:rPr lang="en-US" dirty="0" err="1"/>
              <a:t>GradientBoostingClassifier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</p:spTree>
    <p:extLst>
      <p:ext uri="{BB962C8B-B14F-4D97-AF65-F5344CB8AC3E}">
        <p14:creationId xmlns:p14="http://schemas.microsoft.com/office/powerpoint/2010/main" val="173704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Categories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91F8AD-A9D5-DA49-97F3-DB0FD77AB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29465"/>
              </p:ext>
            </p:extLst>
          </p:nvPr>
        </p:nvGraphicFramePr>
        <p:xfrm>
          <a:off x="1611086" y="1733041"/>
          <a:ext cx="8599713" cy="4432174"/>
        </p:xfrm>
        <a:graphic>
          <a:graphicData uri="http://schemas.openxmlformats.org/drawingml/2006/table">
            <a:tbl>
              <a:tblPr/>
              <a:tblGrid>
                <a:gridCol w="1417830">
                  <a:extLst>
                    <a:ext uri="{9D8B030D-6E8A-4147-A177-3AD203B41FA5}">
                      <a16:colId xmlns:a16="http://schemas.microsoft.com/office/drawing/2014/main" val="2358376476"/>
                    </a:ext>
                  </a:extLst>
                </a:gridCol>
                <a:gridCol w="834794">
                  <a:extLst>
                    <a:ext uri="{9D8B030D-6E8A-4147-A177-3AD203B41FA5}">
                      <a16:colId xmlns:a16="http://schemas.microsoft.com/office/drawing/2014/main" val="2677045717"/>
                    </a:ext>
                  </a:extLst>
                </a:gridCol>
                <a:gridCol w="622784">
                  <a:extLst>
                    <a:ext uri="{9D8B030D-6E8A-4147-A177-3AD203B41FA5}">
                      <a16:colId xmlns:a16="http://schemas.microsoft.com/office/drawing/2014/main" val="145637485"/>
                    </a:ext>
                  </a:extLst>
                </a:gridCol>
                <a:gridCol w="768541">
                  <a:extLst>
                    <a:ext uri="{9D8B030D-6E8A-4147-A177-3AD203B41FA5}">
                      <a16:colId xmlns:a16="http://schemas.microsoft.com/office/drawing/2014/main" val="1650343068"/>
                    </a:ext>
                  </a:extLst>
                </a:gridCol>
                <a:gridCol w="583030">
                  <a:extLst>
                    <a:ext uri="{9D8B030D-6E8A-4147-A177-3AD203B41FA5}">
                      <a16:colId xmlns:a16="http://schemas.microsoft.com/office/drawing/2014/main" val="1897121627"/>
                    </a:ext>
                  </a:extLst>
                </a:gridCol>
                <a:gridCol w="887798">
                  <a:extLst>
                    <a:ext uri="{9D8B030D-6E8A-4147-A177-3AD203B41FA5}">
                      <a16:colId xmlns:a16="http://schemas.microsoft.com/office/drawing/2014/main" val="3831620702"/>
                    </a:ext>
                  </a:extLst>
                </a:gridCol>
                <a:gridCol w="622784">
                  <a:extLst>
                    <a:ext uri="{9D8B030D-6E8A-4147-A177-3AD203B41FA5}">
                      <a16:colId xmlns:a16="http://schemas.microsoft.com/office/drawing/2014/main" val="4276589684"/>
                    </a:ext>
                  </a:extLst>
                </a:gridCol>
                <a:gridCol w="834794">
                  <a:extLst>
                    <a:ext uri="{9D8B030D-6E8A-4147-A177-3AD203B41FA5}">
                      <a16:colId xmlns:a16="http://schemas.microsoft.com/office/drawing/2014/main" val="216545875"/>
                    </a:ext>
                  </a:extLst>
                </a:gridCol>
                <a:gridCol w="622784">
                  <a:extLst>
                    <a:ext uri="{9D8B030D-6E8A-4147-A177-3AD203B41FA5}">
                      <a16:colId xmlns:a16="http://schemas.microsoft.com/office/drawing/2014/main" val="1983436272"/>
                    </a:ext>
                  </a:extLst>
                </a:gridCol>
                <a:gridCol w="702287">
                  <a:extLst>
                    <a:ext uri="{9D8B030D-6E8A-4147-A177-3AD203B41FA5}">
                      <a16:colId xmlns:a16="http://schemas.microsoft.com/office/drawing/2014/main" val="4270228626"/>
                    </a:ext>
                  </a:extLst>
                </a:gridCol>
                <a:gridCol w="702287">
                  <a:extLst>
                    <a:ext uri="{9D8B030D-6E8A-4147-A177-3AD203B41FA5}">
                      <a16:colId xmlns:a16="http://schemas.microsoft.com/office/drawing/2014/main" val="2954084959"/>
                    </a:ext>
                  </a:extLst>
                </a:gridCol>
              </a:tblGrid>
              <a:tr h="116225">
                <a:tc rowSpan="3">
                  <a:txBody>
                    <a:bodyPr/>
                    <a:lstStyle/>
                    <a:p>
                      <a:pPr rtl="0" fontAlgn="ctr"/>
                      <a:r>
                        <a:rPr lang="en-US" sz="1200">
                          <a:effectLst/>
                        </a:rPr>
                        <a:t>Project</a:t>
                      </a:r>
                    </a:p>
                  </a:txBody>
                  <a:tcPr marL="10630" marR="10630" marT="7087" marB="70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Best Accuarcy/ML Model of Vectorizing Techniques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525141"/>
                  </a:ext>
                </a:extLst>
              </a:tr>
              <a:tr h="218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TF-IDF(4)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Word2Vec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Glove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Doc2Vec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LSTM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96718"/>
                  </a:ext>
                </a:extLst>
              </a:tr>
              <a:tr h="320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ML Model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Acc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ML Model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Acc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ML Model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Acc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ML Model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Acc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ML Model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Acc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423870"/>
                  </a:ext>
                </a:extLst>
              </a:tr>
              <a:tr h="2182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mesos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QDA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66.37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LR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64.40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MLP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61.96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RF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60.54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SVC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57.80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88663"/>
                  </a:ext>
                </a:extLst>
              </a:tr>
              <a:tr h="2182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titanium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RF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71.52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RF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71.21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RF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70.64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MLP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69.97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SVC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70.46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230798"/>
                  </a:ext>
                </a:extLst>
              </a:tr>
              <a:tr h="422377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talendesb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MLP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73.85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SVC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69.35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GBo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71.43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RF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75.23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SVC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69.47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044690"/>
                  </a:ext>
                </a:extLst>
              </a:tr>
              <a:tr h="2182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appceleratorstudio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GBo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85.95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SVC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85.51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RF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85.51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RF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85.27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RF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85.78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122729"/>
                  </a:ext>
                </a:extLst>
              </a:tr>
              <a:tr h="2182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mulestudio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RF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69.67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MLP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69.13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LR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68.72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MLP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68.58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QDA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68.44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839749"/>
                  </a:ext>
                </a:extLst>
              </a:tr>
              <a:tr h="2182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duracloud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SVC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77.48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LR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76.43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RF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74.17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LR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74.17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MLP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75.38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620836"/>
                  </a:ext>
                </a:extLst>
              </a:tr>
              <a:tr h="2182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jirasoftware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SVC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74.15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RF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72.44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GBo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73.58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RF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67.90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RF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71.02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636609"/>
                  </a:ext>
                </a:extLst>
              </a:tr>
              <a:tr h="2182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clover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QDA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61.72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SVC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55.47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GBo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58.33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RF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54.69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QDA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53.39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026203"/>
                  </a:ext>
                </a:extLst>
              </a:tr>
              <a:tr h="2182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talenddataquality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MLP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62.42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MLP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61.89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MLP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60.97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MLP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60.25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RF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59.23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418985"/>
                  </a:ext>
                </a:extLst>
              </a:tr>
              <a:tr h="2182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moodle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SVC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54.03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SVC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51.80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GBo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48.80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MLP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48.46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LR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45.03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125445"/>
                  </a:ext>
                </a:extLst>
              </a:tr>
              <a:tr h="2182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datamanagement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GBo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54.02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GBo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52.09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GBo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50.07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GBo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47.59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GBo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46.78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473824"/>
                  </a:ext>
                </a:extLst>
              </a:tr>
              <a:tr h="2182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springxd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SVC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64.32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QDA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63.84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LR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62.28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GBo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61.00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LR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57.83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77025"/>
                  </a:ext>
                </a:extLst>
              </a:tr>
              <a:tr h="2182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usergrid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LR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71.99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RF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72.41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GBo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72.20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LR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69.92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RF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69.71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210160"/>
                  </a:ext>
                </a:extLst>
              </a:tr>
              <a:tr h="2182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bamboo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QDA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69.29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LR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70.25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MLP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68.52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LR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69.10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MLP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68.71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85093"/>
                  </a:ext>
                </a:extLst>
              </a:tr>
              <a:tr h="2182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aptanastudio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RF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62.97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LR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62.61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MLP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61.52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MLP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63.57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LR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62.00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922268"/>
                  </a:ext>
                </a:extLst>
              </a:tr>
              <a:tr h="2182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mule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SVC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70.30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LR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69.97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SVC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69.40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MLP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69.40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LR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69.29</a:t>
                      </a:r>
                    </a:p>
                  </a:txBody>
                  <a:tcPr marL="10630" marR="10630" marT="7087" marB="70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918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86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RQ2. Accuracy on Story Points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3"/>
              </a:rPr>
              <a:t>https://docs.google.com/spreadsheets/d/1olU48utnN4guKa-mL72blhgn_c70sCkA4mgfAfvyPR8/edit#gid=70810866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060A4C-0992-0043-AAFD-CA7F274F2A03}"/>
              </a:ext>
            </a:extLst>
          </p:cNvPr>
          <p:cNvSpPr/>
          <p:nvPr/>
        </p:nvSpPr>
        <p:spPr>
          <a:xfrm>
            <a:off x="1132114" y="2514600"/>
            <a:ext cx="9938657" cy="2340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classifiers = [</a:t>
            </a:r>
            <a:r>
              <a:rPr lang="en-US" dirty="0" err="1"/>
              <a:t>DecisionTreeRegressor</a:t>
            </a:r>
            <a:r>
              <a:rPr lang="en-US" dirty="0"/>
              <a:t>(),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RandomForestRegressor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=0, </a:t>
            </a:r>
            <a:r>
              <a:rPr lang="en-US" dirty="0" err="1"/>
              <a:t>n_estimators</a:t>
            </a:r>
            <a:r>
              <a:rPr lang="en-US" dirty="0"/>
              <a:t>=50),</a:t>
            </a:r>
            <a:r>
              <a:rPr lang="en-US" dirty="0" err="1"/>
              <a:t>AdaBoostRegressor</a:t>
            </a:r>
            <a:r>
              <a:rPr lang="en-US" dirty="0"/>
              <a:t>(), </a:t>
            </a:r>
            <a:r>
              <a:rPr lang="en-US" dirty="0" err="1"/>
              <a:t>xgb.XGBRegressor</a:t>
            </a:r>
            <a:r>
              <a:rPr lang="en-US" dirty="0"/>
              <a:t>(objective ='</a:t>
            </a:r>
            <a:r>
              <a:rPr lang="en-US" dirty="0" err="1"/>
              <a:t>reg:linear</a:t>
            </a:r>
            <a:r>
              <a:rPr lang="en-US" dirty="0"/>
              <a:t>', </a:t>
            </a:r>
            <a:r>
              <a:rPr lang="en-US" dirty="0" err="1"/>
              <a:t>colsample_bytree</a:t>
            </a:r>
            <a:r>
              <a:rPr lang="en-US" dirty="0"/>
              <a:t> = 0.3, </a:t>
            </a:r>
            <a:r>
              <a:rPr lang="en-US" dirty="0" err="1"/>
              <a:t>learning_rate</a:t>
            </a:r>
            <a:r>
              <a:rPr lang="en-US" dirty="0"/>
              <a:t> = 0.1,</a:t>
            </a:r>
          </a:p>
          <a:p>
            <a:pPr algn="just"/>
            <a:r>
              <a:rPr lang="en-US" dirty="0"/>
              <a:t>                </a:t>
            </a:r>
            <a:r>
              <a:rPr lang="en-US" dirty="0" err="1"/>
              <a:t>max_depth</a:t>
            </a:r>
            <a:r>
              <a:rPr lang="en-US" dirty="0"/>
              <a:t> = 5, alpha = 10, </a:t>
            </a:r>
            <a:r>
              <a:rPr lang="en-US" dirty="0" err="1"/>
              <a:t>n_estimators</a:t>
            </a:r>
            <a:r>
              <a:rPr lang="en-US" dirty="0"/>
              <a:t> = 10),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LinearSVR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MLPRegressor</a:t>
            </a:r>
            <a:r>
              <a:rPr lang="en-US" dirty="0"/>
              <a:t>(alpha=1),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GradientBoostingRegressor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</p:spTree>
    <p:extLst>
      <p:ext uri="{BB962C8B-B14F-4D97-AF65-F5344CB8AC3E}">
        <p14:creationId xmlns:p14="http://schemas.microsoft.com/office/powerpoint/2010/main" val="23711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RQ2. Accuracy on Story Points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AE66F1-7D8A-E640-9997-C0A18A91D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53794"/>
              </p:ext>
            </p:extLst>
          </p:nvPr>
        </p:nvGraphicFramePr>
        <p:xfrm>
          <a:off x="1427967" y="1788654"/>
          <a:ext cx="9306839" cy="4423921"/>
        </p:xfrm>
        <a:graphic>
          <a:graphicData uri="http://schemas.openxmlformats.org/drawingml/2006/table">
            <a:tbl>
              <a:tblPr/>
              <a:tblGrid>
                <a:gridCol w="1386385">
                  <a:extLst>
                    <a:ext uri="{9D8B030D-6E8A-4147-A177-3AD203B41FA5}">
                      <a16:colId xmlns:a16="http://schemas.microsoft.com/office/drawing/2014/main" val="1467348899"/>
                    </a:ext>
                  </a:extLst>
                </a:gridCol>
                <a:gridCol w="855939">
                  <a:extLst>
                    <a:ext uri="{9D8B030D-6E8A-4147-A177-3AD203B41FA5}">
                      <a16:colId xmlns:a16="http://schemas.microsoft.com/office/drawing/2014/main" val="2420472457"/>
                    </a:ext>
                  </a:extLst>
                </a:gridCol>
                <a:gridCol w="542480">
                  <a:extLst>
                    <a:ext uri="{9D8B030D-6E8A-4147-A177-3AD203B41FA5}">
                      <a16:colId xmlns:a16="http://schemas.microsoft.com/office/drawing/2014/main" val="3145644692"/>
                    </a:ext>
                  </a:extLst>
                </a:gridCol>
                <a:gridCol w="771572">
                  <a:extLst>
                    <a:ext uri="{9D8B030D-6E8A-4147-A177-3AD203B41FA5}">
                      <a16:colId xmlns:a16="http://schemas.microsoft.com/office/drawing/2014/main" val="2930024260"/>
                    </a:ext>
                  </a:extLst>
                </a:gridCol>
                <a:gridCol w="867995">
                  <a:extLst>
                    <a:ext uri="{9D8B030D-6E8A-4147-A177-3AD203B41FA5}">
                      <a16:colId xmlns:a16="http://schemas.microsoft.com/office/drawing/2014/main" val="1853040638"/>
                    </a:ext>
                  </a:extLst>
                </a:gridCol>
                <a:gridCol w="777062">
                  <a:extLst>
                    <a:ext uri="{9D8B030D-6E8A-4147-A177-3AD203B41FA5}">
                      <a16:colId xmlns:a16="http://schemas.microsoft.com/office/drawing/2014/main" val="1788168804"/>
                    </a:ext>
                  </a:extLst>
                </a:gridCol>
                <a:gridCol w="669593">
                  <a:extLst>
                    <a:ext uri="{9D8B030D-6E8A-4147-A177-3AD203B41FA5}">
                      <a16:colId xmlns:a16="http://schemas.microsoft.com/office/drawing/2014/main" val="4067367269"/>
                    </a:ext>
                  </a:extLst>
                </a:gridCol>
                <a:gridCol w="602772">
                  <a:extLst>
                    <a:ext uri="{9D8B030D-6E8A-4147-A177-3AD203B41FA5}">
                      <a16:colId xmlns:a16="http://schemas.microsoft.com/office/drawing/2014/main" val="4290422264"/>
                    </a:ext>
                  </a:extLst>
                </a:gridCol>
                <a:gridCol w="795662">
                  <a:extLst>
                    <a:ext uri="{9D8B030D-6E8A-4147-A177-3AD203B41FA5}">
                      <a16:colId xmlns:a16="http://schemas.microsoft.com/office/drawing/2014/main" val="2709960990"/>
                    </a:ext>
                  </a:extLst>
                </a:gridCol>
                <a:gridCol w="590716">
                  <a:extLst>
                    <a:ext uri="{9D8B030D-6E8A-4147-A177-3AD203B41FA5}">
                      <a16:colId xmlns:a16="http://schemas.microsoft.com/office/drawing/2014/main" val="1180151286"/>
                    </a:ext>
                  </a:extLst>
                </a:gridCol>
                <a:gridCol w="892107">
                  <a:extLst>
                    <a:ext uri="{9D8B030D-6E8A-4147-A177-3AD203B41FA5}">
                      <a16:colId xmlns:a16="http://schemas.microsoft.com/office/drawing/2014/main" val="2702442801"/>
                    </a:ext>
                  </a:extLst>
                </a:gridCol>
                <a:gridCol w="554556">
                  <a:extLst>
                    <a:ext uri="{9D8B030D-6E8A-4147-A177-3AD203B41FA5}">
                      <a16:colId xmlns:a16="http://schemas.microsoft.com/office/drawing/2014/main" val="4133812398"/>
                    </a:ext>
                  </a:extLst>
                </a:gridCol>
              </a:tblGrid>
              <a:tr h="6822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effectLst/>
                        </a:rPr>
                        <a:t>Project</a:t>
                      </a:r>
                    </a:p>
                  </a:txBody>
                  <a:tcPr marL="6240" marR="6240" marT="4160" marB="41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effectLst/>
                        </a:rPr>
                        <a:t>Best Mean Absolute Error/ML Model of Vectorizing Techniques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26054"/>
                  </a:ext>
                </a:extLst>
              </a:tr>
              <a:tr h="128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effectLst/>
                        </a:rPr>
                        <a:t>LD-RNN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TF-IDF(4)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Word2Vec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Glove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Doc2Vec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LSTM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56111"/>
                  </a:ext>
                </a:extLst>
              </a:tr>
              <a:tr h="1880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effectLst/>
                        </a:rPr>
                        <a:t>MAE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ML Model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MAE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ML Model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MAE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ML Model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MAE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ML Model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MAE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ML Model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MAE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582256"/>
                  </a:ext>
                </a:extLst>
              </a:tr>
              <a:tr h="247935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mule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2.18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2.458617485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2.500373639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2.517372533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2.402028581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2.463310091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28677"/>
                  </a:ext>
                </a:extLst>
              </a:tr>
              <a:tr h="247935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talenddataquality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2.97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2.768091673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2.815654937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2.757401115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2.806903457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2.940683217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772995"/>
                  </a:ext>
                </a:extLst>
              </a:tr>
              <a:tr h="247935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springxd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1.63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1.637936861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1.656956187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1.640985378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1.66341462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1.733207969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117196"/>
                  </a:ext>
                </a:extLst>
              </a:tr>
              <a:tr h="247935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mulestudio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3.23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3.587798101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ABR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3.575113075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RFR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3.706265306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MLPR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3.866860616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3.660354245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650485"/>
                  </a:ext>
                </a:extLst>
              </a:tr>
              <a:tr h="247935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duracloud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0.68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0.7595828656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0.7115895993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0.7616618507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0.7510694719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0.7725950719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748087"/>
                  </a:ext>
                </a:extLst>
              </a:tr>
              <a:tr h="247935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mesos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1.02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1.121855795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1.157224486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1.197465568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1.198574061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1.188803213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3476"/>
                  </a:ext>
                </a:extLst>
              </a:tr>
              <a:tr h="247935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clover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2.11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3.59066075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3.681057118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3.6990248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3.756612919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3.703962558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530829"/>
                  </a:ext>
                </a:extLst>
              </a:tr>
              <a:tr h="247935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datamanagement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3.77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5.977625591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5.906512301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6.107443088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6.065542226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6.242825303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472556"/>
                  </a:ext>
                </a:extLst>
              </a:tr>
              <a:tr h="247935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usergrid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1.03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1.178146456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1.192674842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1.208470038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RFR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1.124587629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1.184209101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919"/>
                  </a:ext>
                </a:extLst>
              </a:tr>
              <a:tr h="247935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jirasoftware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1.38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1.64659092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1.670919113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1.636075025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1.660005707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1.87860023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205884"/>
                  </a:ext>
                </a:extLst>
              </a:tr>
              <a:tr h="247935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titanium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1.97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2.108681709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2.247879803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2.320150927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2.171724911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2.049341988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229376"/>
                  </a:ext>
                </a:extLst>
              </a:tr>
              <a:tr h="247935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appceleratorstudio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1.36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1.353047247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1.380853292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1.307893385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1.455840801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1.311886057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79372"/>
                  </a:ext>
                </a:extLst>
              </a:tr>
              <a:tr h="247935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moodle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5.97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6.556224126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7.416457191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7.801988963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8.191729391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6.760889899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404408"/>
                  </a:ext>
                </a:extLst>
              </a:tr>
              <a:tr h="247935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talendesb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0.64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0.8611993148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0.878485459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0.8551833616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0.8967850085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0.9425537129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437531"/>
                  </a:ext>
                </a:extLst>
              </a:tr>
              <a:tr h="247935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aptanastudio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2.71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3.427871135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3.387172733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3.448027954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3.342218616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3.363490617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539896"/>
                  </a:ext>
                </a:extLst>
              </a:tr>
              <a:tr h="247935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bamboo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0.74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0.7948311955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0.7970562759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XGBR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0.8065528075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>
                          <a:effectLst/>
                        </a:rPr>
                        <a:t>0.743781108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LSVR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1" dirty="0">
                          <a:effectLst/>
                        </a:rPr>
                        <a:t>0.789166275</a:t>
                      </a:r>
                    </a:p>
                  </a:txBody>
                  <a:tcPr marL="6240" marR="6240" marT="4160" marB="41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60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3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5C0A-2E89-B243-A489-5CC89F68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RQ3. Semi supervised learning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A45E8E-A012-3F40-B715-3A7E9AED6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634074"/>
              </p:ext>
            </p:extLst>
          </p:nvPr>
        </p:nvGraphicFramePr>
        <p:xfrm>
          <a:off x="3106455" y="1811706"/>
          <a:ext cx="5611660" cy="4445429"/>
        </p:xfrm>
        <a:graphic>
          <a:graphicData uri="http://schemas.openxmlformats.org/drawingml/2006/table">
            <a:tbl>
              <a:tblPr/>
              <a:tblGrid>
                <a:gridCol w="2855934">
                  <a:extLst>
                    <a:ext uri="{9D8B030D-6E8A-4147-A177-3AD203B41FA5}">
                      <a16:colId xmlns:a16="http://schemas.microsoft.com/office/drawing/2014/main" val="3438880442"/>
                    </a:ext>
                  </a:extLst>
                </a:gridCol>
                <a:gridCol w="1612285">
                  <a:extLst>
                    <a:ext uri="{9D8B030D-6E8A-4147-A177-3AD203B41FA5}">
                      <a16:colId xmlns:a16="http://schemas.microsoft.com/office/drawing/2014/main" val="166686503"/>
                    </a:ext>
                  </a:extLst>
                </a:gridCol>
                <a:gridCol w="1143441">
                  <a:extLst>
                    <a:ext uri="{9D8B030D-6E8A-4147-A177-3AD203B41FA5}">
                      <a16:colId xmlns:a16="http://schemas.microsoft.com/office/drawing/2014/main" val="4175714873"/>
                    </a:ext>
                  </a:extLst>
                </a:gridCol>
              </a:tblGrid>
              <a:tr h="2241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Data</a:t>
                      </a:r>
                    </a:p>
                  </a:txBody>
                  <a:tcPr marL="20499" marR="20499" marT="13666" marB="1366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System</a:t>
                      </a:r>
                    </a:p>
                  </a:txBody>
                  <a:tcPr marL="20499" marR="20499" marT="13666" marB="13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Num</a:t>
                      </a:r>
                    </a:p>
                  </a:txBody>
                  <a:tcPr marL="20499" marR="20499" marT="13666" marB="13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200709"/>
                  </a:ext>
                </a:extLst>
              </a:tr>
              <a:tr h="420921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>
                          <a:effectLst/>
                        </a:rPr>
                        <a:t>labeled data</a:t>
                      </a:r>
                    </a:p>
                  </a:txBody>
                  <a:tcPr marL="20499" marR="20499" marT="13666" marB="1366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>
                          <a:effectLst/>
                        </a:rPr>
                        <a:t>appceleratorstudio</a:t>
                      </a:r>
                    </a:p>
                  </a:txBody>
                  <a:tcPr marL="20499" marR="20499" marT="13666" marB="136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3441</a:t>
                      </a:r>
                    </a:p>
                  </a:txBody>
                  <a:tcPr marL="20499" marR="20499" marT="13666" marB="13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58869"/>
                  </a:ext>
                </a:extLst>
              </a:tr>
              <a:tr h="1208098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>
                          <a:effectLst/>
                        </a:rPr>
                        <a:t>unlabeled data</a:t>
                      </a:r>
                    </a:p>
                  </a:txBody>
                  <a:tcPr marL="20499" marR="20499" marT="13666" marB="1366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>
                          <a:effectLst/>
                        </a:rPr>
                        <a:t>bamboo, clover, datamanagement, diracloud, jirasoftware</a:t>
                      </a:r>
                    </a:p>
                  </a:txBody>
                  <a:tcPr marL="20499" marR="20499" marT="13666" marB="136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6068</a:t>
                      </a:r>
                    </a:p>
                  </a:txBody>
                  <a:tcPr marL="20499" marR="20499" marT="13666" marB="13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720724"/>
                  </a:ext>
                </a:extLst>
              </a:tr>
              <a:tr h="224127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>
                          <a:effectLst/>
                        </a:rPr>
                        <a:t>test</a:t>
                      </a:r>
                    </a:p>
                  </a:txBody>
                  <a:tcPr marL="20499" marR="20499" marT="13666" marB="1366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>
                          <a:effectLst/>
                        </a:rPr>
                        <a:t>aptanastudio</a:t>
                      </a:r>
                    </a:p>
                  </a:txBody>
                  <a:tcPr marL="20499" marR="20499" marT="13666" marB="136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829</a:t>
                      </a:r>
                    </a:p>
                  </a:txBody>
                  <a:tcPr marL="20499" marR="20499" marT="13666" marB="13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66547"/>
                  </a:ext>
                </a:extLst>
              </a:tr>
              <a:tr h="4209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ML strategy</a:t>
                      </a:r>
                    </a:p>
                  </a:txBody>
                  <a:tcPr marL="20499" marR="20499" marT="13666" marB="1366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Accuracy</a:t>
                      </a:r>
                    </a:p>
                  </a:txBody>
                  <a:tcPr marL="20499" marR="20499" marT="13666" marB="13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71404"/>
                  </a:ext>
                </a:extLst>
              </a:tr>
              <a:tr h="420921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supervised learning</a:t>
                      </a:r>
                    </a:p>
                  </a:txBody>
                  <a:tcPr marL="20499" marR="20499" marT="13666" marB="1366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50.60</a:t>
                      </a:r>
                    </a:p>
                  </a:txBody>
                  <a:tcPr marL="20499" marR="20499" marT="13666" marB="13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79839"/>
                  </a:ext>
                </a:extLst>
              </a:tr>
              <a:tr h="81450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Normal semi-supervised learning</a:t>
                      </a:r>
                    </a:p>
                  </a:txBody>
                  <a:tcPr marL="20499" marR="20499" marT="13666" marB="1366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32.25</a:t>
                      </a:r>
                    </a:p>
                  </a:txBody>
                  <a:tcPr marL="20499" marR="20499" marT="13666" marB="13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59241"/>
                  </a:ext>
                </a:extLst>
              </a:tr>
              <a:tr h="617715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GAN semi-supervised learning</a:t>
                      </a:r>
                    </a:p>
                  </a:txBody>
                  <a:tcPr marL="20499" marR="20499" marT="13666" marB="1366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52.42</a:t>
                      </a:r>
                    </a:p>
                  </a:txBody>
                  <a:tcPr marL="20499" marR="20499" marT="13666" marB="13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79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38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989</Words>
  <Application>Microsoft Macintosh PowerPoint</Application>
  <PresentationFormat>Widescreen</PresentationFormat>
  <Paragraphs>554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SEE project- Accuracy Report</vt:lpstr>
      <vt:lpstr>Problem</vt:lpstr>
      <vt:lpstr>Solution</vt:lpstr>
      <vt:lpstr>Research Questions</vt:lpstr>
      <vt:lpstr>RQ1. Accuracy on Categories Classification</vt:lpstr>
      <vt:lpstr>RQ1. Accuracy on Categories Classification</vt:lpstr>
      <vt:lpstr>RQ2. Accuracy on Story Points Prediction</vt:lpstr>
      <vt:lpstr>RQ2. Accuracy on Story Points Prediction</vt:lpstr>
      <vt:lpstr>RQ3. Semi supervised learning</vt:lpstr>
      <vt:lpstr>RQ3. Semi supervised learning</vt:lpstr>
      <vt:lpstr>RQ4. Tuning Parameters</vt:lpstr>
      <vt:lpstr>RQ 4.2. Tuning on SVM Classification</vt:lpstr>
      <vt:lpstr>RQ 4.2. Tuning on XGBRegressor</vt:lpstr>
      <vt:lpstr>RQ5</vt:lpstr>
      <vt:lpstr>RQ6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project- Accuracy Report</dc:title>
  <dc:creator>Phan, Hung D [COM S]</dc:creator>
  <cp:lastModifiedBy>Phan, Hung D [COM S]</cp:lastModifiedBy>
  <cp:revision>37</cp:revision>
  <dcterms:created xsi:type="dcterms:W3CDTF">2020-04-13T01:05:02Z</dcterms:created>
  <dcterms:modified xsi:type="dcterms:W3CDTF">2020-04-21T20:42:18Z</dcterms:modified>
</cp:coreProperties>
</file>