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B554-077A-F148-8379-DD46B1D9E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EDB40-91AA-B945-8497-C835D95C9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65AC0-2BCA-9B44-9704-0250D3C2D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FA7DB-BF1C-C044-A9D9-99B399600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4A79E-7260-E54D-B022-36CAA2492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7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F5F44-48EB-9243-8FEC-1005F2B3A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E8E61E-1485-224E-9A7E-761740230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82278-CFE8-FB47-BF1C-F1E1E2FDD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BF570-C01B-0447-B394-F053BCE48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D8866-E9DE-0C47-B0C0-326433763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93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632616-F05A-6841-95A7-08BA07A845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414CF-1FC9-AD4A-8BC3-74F294797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FA71E-8119-CF4E-8146-FAFB98447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99CAD-E55D-9B41-8902-899BE12A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EFFE8-5557-5440-A047-7D9926424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1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C2295-DF38-A54B-818E-38BFA0889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CB33A-259C-BE4E-B04E-28CCE20AB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838E8-C9D3-D040-96DC-2AC1D4D34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329D9-8F2F-A743-B841-7B1800FA9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038BF-3DA7-D54C-9CD0-59E499B44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0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F779B-BA3D-0844-9303-AB97E9C41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D5B94-9136-E642-BD5D-98D8EB717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39E8E-DD01-3E42-9BAC-4B32AC27D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1AF9B-5449-2342-9283-A6436099E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C5D88-B4B5-2947-92B2-166F2FA88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55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89400-B672-0E4A-AEBB-CA25BEF49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5114B-E5A3-6243-9D57-E9EE23747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11121-46C7-2A47-9DA9-BD306A957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D2EEC-B74D-B546-A28C-440F2EC20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4/12/20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ADD6B-B7D9-9942-BFE0-D499D12F1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A1310-7E56-3A44-A066-0DAFE89B1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1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EC772-253A-3341-9939-3647A296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44946-2DD1-7245-8CFA-3A016A02A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607A2-C5C6-424C-8009-C02B3E93A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4BC83D-E6E5-A746-B36C-7223411301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7A7E87-D6A4-9342-B99A-B4DB7225E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8C6968-AF77-9141-948B-661590D68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4/12/20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1A06BE-EBAB-F44D-971F-825641569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842483-922B-C942-9F77-681E32EBA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51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6063C-9208-EA47-838D-FD247BAC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4E2639-5CC1-E148-A934-901B12D8B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4/12/20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5DA1DF-1978-6942-856D-8179090EA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F1CE0B-68AF-2942-8688-B771CB658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8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9DA6E8-BBB7-324E-8A80-48BFFA50C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4/12/20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1CF82C-30E3-2142-A5EE-B0DE5E96F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3F1FF-4DF3-0149-B174-FF3AF9178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99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AC86-EE15-D64C-944E-C76945775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CB466-E0C0-7A4C-A1AA-BB1F2FCDB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95332-0904-9947-A5F4-676777926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DD84E-86B5-0F42-947E-B1CDDD78F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4/12/20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C3854-65C0-5340-83A2-1940DD0EC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91201-1529-1442-89B2-668187BF0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78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8D698-D7C5-4B45-A957-6E48E0BB8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7879A8-F69E-AC40-9F9C-24D6A3D5F8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D3B1DA-F7C9-F244-846F-19DB9AC5C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C9032-43A9-A949-ABDA-96FA31D45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4/12/20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FA10C-124C-0447-9147-3D04D9B44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A9223-9F45-054C-A242-53C92B56D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8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318D1B-CD8D-1C49-B6DF-F278CC587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EC5B9-8664-A54A-993F-975CD89BB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0D6E9-4EF8-6D4C-A8EE-D62019EB0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20DC1-6326-0C49-9746-D9F065A0CFC1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2719E-CBAE-7646-A85D-9343490B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B4F2B-78AD-134E-A0CB-45AC2DAA8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42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olU48utnN4guKa-mL72blhgn_c70sCkA4mgfAfvyPR8/edit#gid=7081086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olU48utnN4guKa-mL72blhgn_c70sCkA4mgfAfvyPR8/edit#gid=70810866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39D55-0FC8-EF43-8EE2-8F2367D81F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SEE project- Accuracy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DE656C-0C95-1045-895E-DCDE410B7B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03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39157-5227-674C-8D28-7C90AEFE0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22AB-2CC7-8B46-9CC1-63FE5D348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Accuracy on Categories Classification.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Accuracy on Story Points Prediction.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does the semi-supervised training affect accuracy?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can we tuning hyper parameters to improve the accuracy?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Variating the Vectorization.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Optimizing the Deep Learning Models.</a:t>
            </a:r>
          </a:p>
        </p:txBody>
      </p:sp>
    </p:spTree>
    <p:extLst>
      <p:ext uri="{BB962C8B-B14F-4D97-AF65-F5344CB8AC3E}">
        <p14:creationId xmlns:p14="http://schemas.microsoft.com/office/powerpoint/2010/main" val="87606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5192-E548-C745-BCFE-3ECA89BF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RQ1. Accuracy on Categories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AAB63-610E-BF4C-851C-03A84E14A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have 4 categories: 0 (</a:t>
            </a:r>
            <a:r>
              <a:rPr lang="en-US" dirty="0" err="1"/>
              <a:t>storypoints</a:t>
            </a:r>
            <a:r>
              <a:rPr lang="en-US" dirty="0"/>
              <a:t>&lt;=2), 1 (</a:t>
            </a:r>
            <a:r>
              <a:rPr lang="en-US" dirty="0" err="1"/>
              <a:t>storypoints</a:t>
            </a:r>
            <a:r>
              <a:rPr lang="en-US" dirty="0"/>
              <a:t> in (2, 15]) , 2 (</a:t>
            </a:r>
            <a:r>
              <a:rPr lang="en-US" dirty="0" err="1"/>
              <a:t>storypoints</a:t>
            </a:r>
            <a:r>
              <a:rPr lang="en-US" dirty="0"/>
              <a:t> in (8,15]) and 3 (</a:t>
            </a:r>
            <a:r>
              <a:rPr lang="en-US" dirty="0" err="1"/>
              <a:t>storypoints</a:t>
            </a:r>
            <a:r>
              <a:rPr lang="en-US" dirty="0"/>
              <a:t>&gt;15).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Link: </a:t>
            </a:r>
            <a:r>
              <a:rPr lang="en-US" dirty="0">
                <a:hlinkClick r:id="rId2"/>
              </a:rPr>
              <a:t>https://docs.google.com/spreadsheets/d/1olU48utnN4guKa-mL72blhgn_c70sCkA4mgfAfvyPR8/edit#gid=70810866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060A4C-0992-0043-AAFD-CA7F274F2A03}"/>
              </a:ext>
            </a:extLst>
          </p:cNvPr>
          <p:cNvSpPr/>
          <p:nvPr/>
        </p:nvSpPr>
        <p:spPr>
          <a:xfrm>
            <a:off x="1132114" y="2960914"/>
            <a:ext cx="9938657" cy="18941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/>
              <a:t>classifiers = [</a:t>
            </a:r>
            <a:r>
              <a:rPr lang="en-US" dirty="0" err="1"/>
              <a:t>GaussianNB</a:t>
            </a:r>
            <a:r>
              <a:rPr lang="en-US" dirty="0"/>
              <a:t>(), </a:t>
            </a:r>
            <a:r>
              <a:rPr lang="en-US" dirty="0" err="1"/>
              <a:t>LogisticRegression</a:t>
            </a:r>
            <a:r>
              <a:rPr lang="en-US" dirty="0"/>
              <a:t>(</a:t>
            </a:r>
            <a:r>
              <a:rPr lang="en-US" dirty="0" err="1"/>
              <a:t>random_state</a:t>
            </a:r>
            <a:r>
              <a:rPr lang="en-US" dirty="0"/>
              <a:t>=</a:t>
            </a:r>
            <a:r>
              <a:rPr lang="en-US" dirty="0" err="1"/>
              <a:t>random_seed</a:t>
            </a:r>
            <a:r>
              <a:rPr lang="en-US" dirty="0"/>
              <a:t>),</a:t>
            </a:r>
            <a:r>
              <a:rPr lang="en-US" dirty="0" err="1"/>
              <a:t>DecisionTreeClassifier</a:t>
            </a:r>
            <a:r>
              <a:rPr lang="en-US" dirty="0"/>
              <a:t>(),</a:t>
            </a:r>
          </a:p>
          <a:p>
            <a:pPr algn="just"/>
            <a:r>
              <a:rPr lang="en-US" dirty="0"/>
              <a:t>                   </a:t>
            </a:r>
            <a:r>
              <a:rPr lang="en-US" dirty="0" err="1"/>
              <a:t>RandomForestClassifier</a:t>
            </a:r>
            <a:r>
              <a:rPr lang="en-US" dirty="0"/>
              <a:t>(</a:t>
            </a:r>
            <a:r>
              <a:rPr lang="en-US" dirty="0" err="1"/>
              <a:t>random_state</a:t>
            </a:r>
            <a:r>
              <a:rPr lang="en-US" dirty="0"/>
              <a:t>=</a:t>
            </a:r>
            <a:r>
              <a:rPr lang="en-US" dirty="0" err="1"/>
              <a:t>random_seed</a:t>
            </a:r>
            <a:r>
              <a:rPr lang="en-US" dirty="0"/>
              <a:t>, </a:t>
            </a:r>
            <a:r>
              <a:rPr lang="en-US" dirty="0" err="1"/>
              <a:t>n_estimators</a:t>
            </a:r>
            <a:r>
              <a:rPr lang="en-US" dirty="0"/>
              <a:t>=50), </a:t>
            </a:r>
            <a:r>
              <a:rPr lang="en-US" dirty="0" err="1"/>
              <a:t>AdaBoostClassifier</a:t>
            </a:r>
            <a:r>
              <a:rPr lang="en-US" dirty="0"/>
              <a:t>(), </a:t>
            </a:r>
            <a:r>
              <a:rPr lang="en-US" dirty="0" err="1"/>
              <a:t>LinearDiscriminantAnalysis</a:t>
            </a:r>
            <a:r>
              <a:rPr lang="en-US" dirty="0"/>
              <a:t>(),</a:t>
            </a:r>
            <a:r>
              <a:rPr lang="en-US" dirty="0" err="1"/>
              <a:t>QuadraticDiscriminantAnalysis</a:t>
            </a:r>
            <a:r>
              <a:rPr lang="en-US" dirty="0"/>
              <a:t>(),</a:t>
            </a:r>
          </a:p>
          <a:p>
            <a:pPr algn="just"/>
            <a:r>
              <a:rPr lang="en-US" dirty="0"/>
              <a:t>                   </a:t>
            </a:r>
            <a:r>
              <a:rPr lang="en-US" dirty="0" err="1"/>
              <a:t>LinearSVC</a:t>
            </a:r>
            <a:r>
              <a:rPr lang="en-US" dirty="0"/>
              <a:t>(</a:t>
            </a:r>
            <a:r>
              <a:rPr lang="en-US" dirty="0" err="1"/>
              <a:t>random_state</a:t>
            </a:r>
            <a:r>
              <a:rPr lang="en-US" dirty="0"/>
              <a:t>=</a:t>
            </a:r>
            <a:r>
              <a:rPr lang="en-US" dirty="0" err="1"/>
              <a:t>random_seed</a:t>
            </a:r>
            <a:r>
              <a:rPr lang="en-US" dirty="0"/>
              <a:t>), </a:t>
            </a:r>
            <a:r>
              <a:rPr lang="en-US" dirty="0" err="1"/>
              <a:t>MLPClassifier</a:t>
            </a:r>
            <a:r>
              <a:rPr lang="en-US" dirty="0"/>
              <a:t>(alpha=1), </a:t>
            </a:r>
            <a:r>
              <a:rPr lang="en-US" dirty="0" err="1"/>
              <a:t>GradientBoostingClassifier</a:t>
            </a:r>
            <a:r>
              <a:rPr lang="en-US" dirty="0"/>
              <a:t>(</a:t>
            </a:r>
            <a:r>
              <a:rPr lang="en-US" dirty="0" err="1"/>
              <a:t>random_state</a:t>
            </a:r>
            <a:r>
              <a:rPr lang="en-US" dirty="0"/>
              <a:t>=</a:t>
            </a:r>
            <a:r>
              <a:rPr lang="en-US" dirty="0" err="1"/>
              <a:t>random_seed</a:t>
            </a:r>
            <a:r>
              <a:rPr lang="en-US" dirty="0"/>
              <a:t>,  </a:t>
            </a:r>
            <a:r>
              <a:rPr lang="en-US" dirty="0" err="1"/>
              <a:t>max_depth</a:t>
            </a:r>
            <a:r>
              <a:rPr lang="en-US" dirty="0"/>
              <a:t>=5)]</a:t>
            </a:r>
          </a:p>
        </p:txBody>
      </p:sp>
    </p:spTree>
    <p:extLst>
      <p:ext uri="{BB962C8B-B14F-4D97-AF65-F5344CB8AC3E}">
        <p14:creationId xmlns:p14="http://schemas.microsoft.com/office/powerpoint/2010/main" val="173704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5192-E548-C745-BCFE-3ECA89BF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RQ1. Accuracy on Categories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AAB63-610E-BF4C-851C-03A84E14A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D200257-8E6B-F941-9352-33371263FD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360347"/>
              </p:ext>
            </p:extLst>
          </p:nvPr>
        </p:nvGraphicFramePr>
        <p:xfrm>
          <a:off x="1941534" y="1825628"/>
          <a:ext cx="9118945" cy="4351332"/>
        </p:xfrm>
        <a:graphic>
          <a:graphicData uri="http://schemas.openxmlformats.org/drawingml/2006/table">
            <a:tbl>
              <a:tblPr/>
              <a:tblGrid>
                <a:gridCol w="1329329">
                  <a:extLst>
                    <a:ext uri="{9D8B030D-6E8A-4147-A177-3AD203B41FA5}">
                      <a16:colId xmlns:a16="http://schemas.microsoft.com/office/drawing/2014/main" val="4235001636"/>
                    </a:ext>
                  </a:extLst>
                </a:gridCol>
                <a:gridCol w="782689">
                  <a:extLst>
                    <a:ext uri="{9D8B030D-6E8A-4147-A177-3AD203B41FA5}">
                      <a16:colId xmlns:a16="http://schemas.microsoft.com/office/drawing/2014/main" val="1567689064"/>
                    </a:ext>
                  </a:extLst>
                </a:gridCol>
                <a:gridCol w="807535">
                  <a:extLst>
                    <a:ext uri="{9D8B030D-6E8A-4147-A177-3AD203B41FA5}">
                      <a16:colId xmlns:a16="http://schemas.microsoft.com/office/drawing/2014/main" val="525680651"/>
                    </a:ext>
                  </a:extLst>
                </a:gridCol>
                <a:gridCol w="720571">
                  <a:extLst>
                    <a:ext uri="{9D8B030D-6E8A-4147-A177-3AD203B41FA5}">
                      <a16:colId xmlns:a16="http://schemas.microsoft.com/office/drawing/2014/main" val="151778378"/>
                    </a:ext>
                  </a:extLst>
                </a:gridCol>
                <a:gridCol w="720571">
                  <a:extLst>
                    <a:ext uri="{9D8B030D-6E8A-4147-A177-3AD203B41FA5}">
                      <a16:colId xmlns:a16="http://schemas.microsoft.com/office/drawing/2014/main" val="4062208901"/>
                    </a:ext>
                  </a:extLst>
                </a:gridCol>
                <a:gridCol w="832383">
                  <a:extLst>
                    <a:ext uri="{9D8B030D-6E8A-4147-A177-3AD203B41FA5}">
                      <a16:colId xmlns:a16="http://schemas.microsoft.com/office/drawing/2014/main" val="798712696"/>
                    </a:ext>
                  </a:extLst>
                </a:gridCol>
                <a:gridCol w="931772">
                  <a:extLst>
                    <a:ext uri="{9D8B030D-6E8A-4147-A177-3AD203B41FA5}">
                      <a16:colId xmlns:a16="http://schemas.microsoft.com/office/drawing/2014/main" val="9457547"/>
                    </a:ext>
                  </a:extLst>
                </a:gridCol>
                <a:gridCol w="782689">
                  <a:extLst>
                    <a:ext uri="{9D8B030D-6E8A-4147-A177-3AD203B41FA5}">
                      <a16:colId xmlns:a16="http://schemas.microsoft.com/office/drawing/2014/main" val="346961590"/>
                    </a:ext>
                  </a:extLst>
                </a:gridCol>
                <a:gridCol w="894500">
                  <a:extLst>
                    <a:ext uri="{9D8B030D-6E8A-4147-A177-3AD203B41FA5}">
                      <a16:colId xmlns:a16="http://schemas.microsoft.com/office/drawing/2014/main" val="1731128669"/>
                    </a:ext>
                  </a:extLst>
                </a:gridCol>
                <a:gridCol w="658453">
                  <a:extLst>
                    <a:ext uri="{9D8B030D-6E8A-4147-A177-3AD203B41FA5}">
                      <a16:colId xmlns:a16="http://schemas.microsoft.com/office/drawing/2014/main" val="939669848"/>
                    </a:ext>
                  </a:extLst>
                </a:gridCol>
                <a:gridCol w="658453">
                  <a:extLst>
                    <a:ext uri="{9D8B030D-6E8A-4147-A177-3AD203B41FA5}">
                      <a16:colId xmlns:a16="http://schemas.microsoft.com/office/drawing/2014/main" val="310811320"/>
                    </a:ext>
                  </a:extLst>
                </a:gridCol>
              </a:tblGrid>
              <a:tr h="125021">
                <a:tc rowSpan="3">
                  <a:txBody>
                    <a:bodyPr/>
                    <a:lstStyle/>
                    <a:p>
                      <a:pPr rtl="0" fontAlgn="ctr"/>
                      <a:r>
                        <a:rPr lang="en-US" sz="700">
                          <a:effectLst/>
                        </a:rPr>
                        <a:t>Project</a:t>
                      </a:r>
                    </a:p>
                  </a:txBody>
                  <a:tcPr marL="11435" marR="11435" marT="7623" marB="76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0"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Best Accuarcy/ML Model of Vectorizing Techniques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873319"/>
                  </a:ext>
                </a:extLst>
              </a:tr>
              <a:tr h="1250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TF-IDF(4)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Word2Vec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Glove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Doc2Vec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LSTM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084477"/>
                  </a:ext>
                </a:extLst>
              </a:tr>
              <a:tr h="344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 Model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Acc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 Model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Acc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 Model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Acc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 Model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Acc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 Model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Acc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7562658"/>
                  </a:ext>
                </a:extLst>
              </a:tr>
              <a:tr h="234795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mesos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700">
                        <a:effectLst/>
                      </a:endParaRP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700">
                        <a:effectLst/>
                      </a:endParaRP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700">
                        <a:effectLst/>
                      </a:endParaRP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700">
                        <a:effectLst/>
                      </a:endParaRP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MLP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61.96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RF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60.54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SVC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57.80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308902"/>
                  </a:ext>
                </a:extLst>
              </a:tr>
              <a:tr h="234795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titanium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700">
                        <a:effectLst/>
                      </a:endParaRP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700">
                        <a:effectLst/>
                      </a:endParaRP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700">
                        <a:effectLst/>
                      </a:endParaRP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700">
                        <a:effectLst/>
                      </a:endParaRP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RF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70.64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MLP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69.97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SVC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70.46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1446318"/>
                  </a:ext>
                </a:extLst>
              </a:tr>
              <a:tr h="234795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talendesb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BC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700">
                        <a:effectLst/>
                      </a:endParaRP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700">
                        <a:effectLst/>
                      </a:endParaRP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700">
                        <a:effectLst/>
                      </a:endParaRP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700">
                        <a:effectLst/>
                      </a:endParaRP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GBo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71.43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RF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75.23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SVC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69.47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024454"/>
                  </a:ext>
                </a:extLst>
              </a:tr>
              <a:tr h="234795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appceleratorstudio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70BC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BC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700">
                        <a:effectLst/>
                      </a:endParaRP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700">
                        <a:effectLst/>
                      </a:endParaRP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700">
                        <a:effectLst/>
                      </a:endParaRP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700">
                        <a:effectLst/>
                      </a:endParaRP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RF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85.51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RF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85.27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RF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85.78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1682123"/>
                  </a:ext>
                </a:extLst>
              </a:tr>
              <a:tr h="234795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mulestudio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700">
                        <a:effectLst/>
                      </a:endParaRP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700">
                        <a:effectLst/>
                      </a:endParaRP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700">
                        <a:effectLst/>
                      </a:endParaRP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700">
                        <a:effectLst/>
                      </a:endParaRP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LR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68.72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MLP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68.58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QDA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68.44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516476"/>
                  </a:ext>
                </a:extLst>
              </a:tr>
              <a:tr h="234795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duracloud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700">
                        <a:effectLst/>
                      </a:endParaRP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700">
                        <a:effectLst/>
                      </a:endParaRP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700">
                        <a:effectLst/>
                      </a:endParaRP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700">
                        <a:effectLst/>
                      </a:endParaRP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RF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74.17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LR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74.17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MLP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75.38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3087808"/>
                  </a:ext>
                </a:extLst>
              </a:tr>
              <a:tr h="234795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jirasoftware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700">
                        <a:effectLst/>
                      </a:endParaRP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700">
                        <a:effectLst/>
                      </a:endParaRP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700">
                        <a:effectLst/>
                      </a:endParaRP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700">
                        <a:effectLst/>
                      </a:endParaRP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GBo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73.58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RF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67.90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RF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71.02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496564"/>
                  </a:ext>
                </a:extLst>
              </a:tr>
              <a:tr h="234795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clover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700">
                        <a:effectLst/>
                      </a:endParaRP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700">
                        <a:effectLst/>
                      </a:endParaRP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700">
                        <a:effectLst/>
                      </a:endParaRP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700">
                        <a:effectLst/>
                      </a:endParaRP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GBo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58.33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RF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54.69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QDA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53.39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629834"/>
                  </a:ext>
                </a:extLst>
              </a:tr>
              <a:tr h="234795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talenddataquality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700">
                        <a:effectLst/>
                      </a:endParaRP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700">
                        <a:effectLst/>
                      </a:endParaRP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700">
                        <a:effectLst/>
                      </a:endParaRP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700">
                        <a:effectLst/>
                      </a:endParaRP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MLP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60.97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MLP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60.25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RF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59.23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3838947"/>
                  </a:ext>
                </a:extLst>
              </a:tr>
              <a:tr h="234795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moodle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700">
                        <a:effectLst/>
                      </a:endParaRP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700">
                        <a:effectLst/>
                      </a:endParaRP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700">
                        <a:effectLst/>
                      </a:endParaRP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700">
                        <a:effectLst/>
                      </a:endParaRP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GBo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48.80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MLP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48.46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LR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45.03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142115"/>
                  </a:ext>
                </a:extLst>
              </a:tr>
              <a:tr h="234795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datamanagement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700">
                        <a:effectLst/>
                      </a:endParaRP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700">
                        <a:effectLst/>
                      </a:endParaRP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700">
                        <a:effectLst/>
                      </a:endParaRP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700">
                        <a:effectLst/>
                      </a:endParaRP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GBo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50.07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GBo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47.59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GBo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46.78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023932"/>
                  </a:ext>
                </a:extLst>
              </a:tr>
              <a:tr h="234795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springxd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700">
                        <a:effectLst/>
                      </a:endParaRP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700">
                        <a:effectLst/>
                      </a:endParaRP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700">
                        <a:effectLst/>
                      </a:endParaRP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700">
                        <a:effectLst/>
                      </a:endParaRP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LR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62.28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GBo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61.00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LR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57.83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4094586"/>
                  </a:ext>
                </a:extLst>
              </a:tr>
              <a:tr h="234795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usergrid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700">
                        <a:effectLst/>
                      </a:endParaRP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700">
                        <a:effectLst/>
                      </a:endParaRP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700">
                        <a:effectLst/>
                      </a:endParaRP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700">
                        <a:effectLst/>
                      </a:endParaRP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GBo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72.20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LR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69.92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RF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69.71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33134"/>
                  </a:ext>
                </a:extLst>
              </a:tr>
              <a:tr h="234795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bamboo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700">
                        <a:effectLst/>
                      </a:endParaRP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700">
                        <a:effectLst/>
                      </a:endParaRP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700">
                        <a:effectLst/>
                      </a:endParaRP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700">
                        <a:effectLst/>
                      </a:endParaRP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MLP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68.52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LR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69.10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MLP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68.71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3939663"/>
                  </a:ext>
                </a:extLst>
              </a:tr>
              <a:tr h="234795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aptanastudio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700">
                        <a:effectLst/>
                      </a:endParaRP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700">
                        <a:effectLst/>
                      </a:endParaRP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700">
                        <a:effectLst/>
                      </a:endParaRP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700">
                        <a:effectLst/>
                      </a:endParaRP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MLP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61.52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MLP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63.57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LR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62.00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3228744"/>
                  </a:ext>
                </a:extLst>
              </a:tr>
              <a:tr h="234795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mule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700">
                        <a:effectLst/>
                      </a:endParaRP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700">
                        <a:effectLst/>
                      </a:endParaRP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700">
                        <a:effectLst/>
                      </a:endParaRP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700">
                        <a:effectLst/>
                      </a:endParaRP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SVC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69.40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MLP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69.40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LR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 dirty="0">
                          <a:effectLst/>
                        </a:rPr>
                        <a:t>69.29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2961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5869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5192-E548-C745-BCFE-3ECA89BF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RQ2. Accuracy on Story Points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AAB63-610E-BF4C-851C-03A84E14A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Link: </a:t>
            </a:r>
            <a:r>
              <a:rPr lang="en-US" dirty="0">
                <a:hlinkClick r:id="rId2"/>
              </a:rPr>
              <a:t>https://docs.google.com/spreadsheets/d/1olU48utnN4guKa-mL72blhgn_c70sCkA4mgfAfvyPR8/edit#gid=70810866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060A4C-0992-0043-AAFD-CA7F274F2A03}"/>
              </a:ext>
            </a:extLst>
          </p:cNvPr>
          <p:cNvSpPr/>
          <p:nvPr/>
        </p:nvSpPr>
        <p:spPr>
          <a:xfrm>
            <a:off x="1132114" y="2514600"/>
            <a:ext cx="9938657" cy="23404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/>
              <a:t>classifiers = [</a:t>
            </a:r>
            <a:r>
              <a:rPr lang="en-US" dirty="0" err="1"/>
              <a:t>DecisionTreeRegressor</a:t>
            </a:r>
            <a:r>
              <a:rPr lang="en-US" dirty="0"/>
              <a:t>(),</a:t>
            </a:r>
          </a:p>
          <a:p>
            <a:pPr algn="just"/>
            <a:r>
              <a:rPr lang="en-US" dirty="0"/>
              <a:t>                   </a:t>
            </a:r>
            <a:r>
              <a:rPr lang="en-US" dirty="0" err="1"/>
              <a:t>RandomForestRegressor</a:t>
            </a:r>
            <a:r>
              <a:rPr lang="en-US" dirty="0"/>
              <a:t>(</a:t>
            </a:r>
            <a:r>
              <a:rPr lang="en-US" dirty="0" err="1"/>
              <a:t>random_state</a:t>
            </a:r>
            <a:r>
              <a:rPr lang="en-US" dirty="0"/>
              <a:t>=0, </a:t>
            </a:r>
            <a:r>
              <a:rPr lang="en-US" dirty="0" err="1"/>
              <a:t>n_estimators</a:t>
            </a:r>
            <a:r>
              <a:rPr lang="en-US" dirty="0"/>
              <a:t>=50),</a:t>
            </a:r>
            <a:r>
              <a:rPr lang="en-US" dirty="0" err="1"/>
              <a:t>AdaBoostRegressor</a:t>
            </a:r>
            <a:r>
              <a:rPr lang="en-US" dirty="0"/>
              <a:t>(), </a:t>
            </a:r>
            <a:r>
              <a:rPr lang="en-US" dirty="0" err="1"/>
              <a:t>xgb.XGBRegressor</a:t>
            </a:r>
            <a:r>
              <a:rPr lang="en-US" dirty="0"/>
              <a:t>(objective ='</a:t>
            </a:r>
            <a:r>
              <a:rPr lang="en-US" dirty="0" err="1"/>
              <a:t>reg:linear</a:t>
            </a:r>
            <a:r>
              <a:rPr lang="en-US" dirty="0"/>
              <a:t>', </a:t>
            </a:r>
            <a:r>
              <a:rPr lang="en-US" dirty="0" err="1"/>
              <a:t>colsample_bytree</a:t>
            </a:r>
            <a:r>
              <a:rPr lang="en-US" dirty="0"/>
              <a:t> = 0.3, </a:t>
            </a:r>
            <a:r>
              <a:rPr lang="en-US" dirty="0" err="1"/>
              <a:t>learning_rate</a:t>
            </a:r>
            <a:r>
              <a:rPr lang="en-US" dirty="0"/>
              <a:t> = 0.1,</a:t>
            </a:r>
          </a:p>
          <a:p>
            <a:pPr algn="just"/>
            <a:r>
              <a:rPr lang="en-US" dirty="0"/>
              <a:t>                </a:t>
            </a:r>
            <a:r>
              <a:rPr lang="en-US" dirty="0" err="1"/>
              <a:t>max_depth</a:t>
            </a:r>
            <a:r>
              <a:rPr lang="en-US" dirty="0"/>
              <a:t> = 5, alpha = 10, </a:t>
            </a:r>
            <a:r>
              <a:rPr lang="en-US" dirty="0" err="1"/>
              <a:t>n_estimators</a:t>
            </a:r>
            <a:r>
              <a:rPr lang="en-US" dirty="0"/>
              <a:t> = 10),</a:t>
            </a:r>
          </a:p>
          <a:p>
            <a:pPr algn="just"/>
            <a:r>
              <a:rPr lang="en-US" dirty="0"/>
              <a:t>                   </a:t>
            </a:r>
            <a:r>
              <a:rPr lang="en-US" dirty="0" err="1"/>
              <a:t>LinearSVR</a:t>
            </a:r>
            <a:r>
              <a:rPr lang="en-US" dirty="0"/>
              <a:t>(</a:t>
            </a:r>
            <a:r>
              <a:rPr lang="en-US" dirty="0" err="1"/>
              <a:t>random_state</a:t>
            </a:r>
            <a:r>
              <a:rPr lang="en-US" dirty="0"/>
              <a:t>=</a:t>
            </a:r>
            <a:r>
              <a:rPr lang="en-US" dirty="0" err="1"/>
              <a:t>random_seed</a:t>
            </a:r>
            <a:r>
              <a:rPr lang="en-US" dirty="0"/>
              <a:t>), </a:t>
            </a:r>
            <a:r>
              <a:rPr lang="en-US" dirty="0" err="1"/>
              <a:t>MLPRegressor</a:t>
            </a:r>
            <a:r>
              <a:rPr lang="en-US" dirty="0"/>
              <a:t>(alpha=1),</a:t>
            </a:r>
          </a:p>
          <a:p>
            <a:pPr algn="just"/>
            <a:r>
              <a:rPr lang="en-US" dirty="0"/>
              <a:t>                   </a:t>
            </a:r>
            <a:r>
              <a:rPr lang="en-US" dirty="0" err="1"/>
              <a:t>GradientBoostingRegressor</a:t>
            </a:r>
            <a:r>
              <a:rPr lang="en-US" dirty="0"/>
              <a:t>(</a:t>
            </a:r>
            <a:r>
              <a:rPr lang="en-US" dirty="0" err="1"/>
              <a:t>random_state</a:t>
            </a:r>
            <a:r>
              <a:rPr lang="en-US" dirty="0"/>
              <a:t>=</a:t>
            </a:r>
            <a:r>
              <a:rPr lang="en-US" dirty="0" err="1"/>
              <a:t>random_seed</a:t>
            </a:r>
            <a:r>
              <a:rPr lang="en-US" dirty="0"/>
              <a:t>, </a:t>
            </a:r>
            <a:r>
              <a:rPr lang="en-US" dirty="0" err="1"/>
              <a:t>max_depth</a:t>
            </a:r>
            <a:r>
              <a:rPr lang="en-US" dirty="0"/>
              <a:t>=5)]</a:t>
            </a:r>
          </a:p>
        </p:txBody>
      </p:sp>
    </p:spTree>
    <p:extLst>
      <p:ext uri="{BB962C8B-B14F-4D97-AF65-F5344CB8AC3E}">
        <p14:creationId xmlns:p14="http://schemas.microsoft.com/office/powerpoint/2010/main" val="237118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5192-E548-C745-BCFE-3ECA89BF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RQ2. Accuracy on Categories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AAB63-610E-BF4C-851C-03A84E14A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EF892E2-216F-524E-8794-227630106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979293"/>
              </p:ext>
            </p:extLst>
          </p:nvPr>
        </p:nvGraphicFramePr>
        <p:xfrm>
          <a:off x="1315234" y="1825628"/>
          <a:ext cx="9181578" cy="4351332"/>
        </p:xfrm>
        <a:graphic>
          <a:graphicData uri="http://schemas.openxmlformats.org/drawingml/2006/table">
            <a:tbl>
              <a:tblPr/>
              <a:tblGrid>
                <a:gridCol w="1324822">
                  <a:extLst>
                    <a:ext uri="{9D8B030D-6E8A-4147-A177-3AD203B41FA5}">
                      <a16:colId xmlns:a16="http://schemas.microsoft.com/office/drawing/2014/main" val="3695345028"/>
                    </a:ext>
                  </a:extLst>
                </a:gridCol>
                <a:gridCol w="1105937">
                  <a:extLst>
                    <a:ext uri="{9D8B030D-6E8A-4147-A177-3AD203B41FA5}">
                      <a16:colId xmlns:a16="http://schemas.microsoft.com/office/drawing/2014/main" val="3728165242"/>
                    </a:ext>
                  </a:extLst>
                </a:gridCol>
                <a:gridCol w="760330">
                  <a:extLst>
                    <a:ext uri="{9D8B030D-6E8A-4147-A177-3AD203B41FA5}">
                      <a16:colId xmlns:a16="http://schemas.microsoft.com/office/drawing/2014/main" val="2906488120"/>
                    </a:ext>
                  </a:extLst>
                </a:gridCol>
                <a:gridCol w="495366">
                  <a:extLst>
                    <a:ext uri="{9D8B030D-6E8A-4147-A177-3AD203B41FA5}">
                      <a16:colId xmlns:a16="http://schemas.microsoft.com/office/drawing/2014/main" val="2861460259"/>
                    </a:ext>
                  </a:extLst>
                </a:gridCol>
                <a:gridCol w="829453">
                  <a:extLst>
                    <a:ext uri="{9D8B030D-6E8A-4147-A177-3AD203B41FA5}">
                      <a16:colId xmlns:a16="http://schemas.microsoft.com/office/drawing/2014/main" val="514692850"/>
                    </a:ext>
                  </a:extLst>
                </a:gridCol>
                <a:gridCol w="576010">
                  <a:extLst>
                    <a:ext uri="{9D8B030D-6E8A-4147-A177-3AD203B41FA5}">
                      <a16:colId xmlns:a16="http://schemas.microsoft.com/office/drawing/2014/main" val="728087025"/>
                    </a:ext>
                  </a:extLst>
                </a:gridCol>
                <a:gridCol w="806412">
                  <a:extLst>
                    <a:ext uri="{9D8B030D-6E8A-4147-A177-3AD203B41FA5}">
                      <a16:colId xmlns:a16="http://schemas.microsoft.com/office/drawing/2014/main" val="3985857381"/>
                    </a:ext>
                  </a:extLst>
                </a:gridCol>
                <a:gridCol w="576010">
                  <a:extLst>
                    <a:ext uri="{9D8B030D-6E8A-4147-A177-3AD203B41FA5}">
                      <a16:colId xmlns:a16="http://schemas.microsoft.com/office/drawing/2014/main" val="157015641"/>
                    </a:ext>
                  </a:extLst>
                </a:gridCol>
                <a:gridCol w="760330">
                  <a:extLst>
                    <a:ext uri="{9D8B030D-6E8A-4147-A177-3AD203B41FA5}">
                      <a16:colId xmlns:a16="http://schemas.microsoft.com/office/drawing/2014/main" val="1717681063"/>
                    </a:ext>
                  </a:extLst>
                </a:gridCol>
                <a:gridCol w="564489">
                  <a:extLst>
                    <a:ext uri="{9D8B030D-6E8A-4147-A177-3AD203B41FA5}">
                      <a16:colId xmlns:a16="http://schemas.microsoft.com/office/drawing/2014/main" val="213252107"/>
                    </a:ext>
                  </a:extLst>
                </a:gridCol>
                <a:gridCol w="852491">
                  <a:extLst>
                    <a:ext uri="{9D8B030D-6E8A-4147-A177-3AD203B41FA5}">
                      <a16:colId xmlns:a16="http://schemas.microsoft.com/office/drawing/2014/main" val="951845192"/>
                    </a:ext>
                  </a:extLst>
                </a:gridCol>
                <a:gridCol w="529928">
                  <a:extLst>
                    <a:ext uri="{9D8B030D-6E8A-4147-A177-3AD203B41FA5}">
                      <a16:colId xmlns:a16="http://schemas.microsoft.com/office/drawing/2014/main" val="2148992864"/>
                    </a:ext>
                  </a:extLst>
                </a:gridCol>
              </a:tblGrid>
              <a:tr h="125021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700" b="1">
                          <a:effectLst/>
                        </a:rPr>
                        <a:t>Project</a:t>
                      </a:r>
                    </a:p>
                  </a:txBody>
                  <a:tcPr marL="11435" marR="11435" marT="7623" marB="762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1">
                  <a:txBody>
                    <a:bodyPr/>
                    <a:lstStyle/>
                    <a:p>
                      <a:pPr algn="ctr" rtl="0" fontAlgn="b"/>
                      <a:r>
                        <a:rPr lang="en-US" sz="700" b="1">
                          <a:effectLst/>
                        </a:rPr>
                        <a:t>Best Mean Absolute Error/ML Model of Vectorizing Techniques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644085"/>
                  </a:ext>
                </a:extLst>
              </a:tr>
              <a:tr h="1250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>
                          <a:effectLst/>
                        </a:rPr>
                        <a:t>LD-RNN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TF-IDF(4)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Word2Vec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Glove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Doc2Vec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LSTM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372646"/>
                  </a:ext>
                </a:extLst>
              </a:tr>
              <a:tr h="344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>
                          <a:effectLst/>
                        </a:rPr>
                        <a:t>MAE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 Model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MAE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 Model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MAE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 Model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MAE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 Model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MAE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 Model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MAE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495021"/>
                  </a:ext>
                </a:extLst>
              </a:tr>
              <a:tr h="234795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mule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2.18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GBR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2.52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700">
                        <a:effectLst/>
                      </a:endParaRP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700">
                        <a:effectLst/>
                      </a:endParaRP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2.60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2.59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2.63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0329100"/>
                  </a:ext>
                </a:extLst>
              </a:tr>
              <a:tr h="234795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talenddataquality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2.97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MLPR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3.23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700">
                        <a:effectLst/>
                      </a:endParaRP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700">
                        <a:effectLst/>
                      </a:endParaRP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3.39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3.50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3.42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1597913"/>
                  </a:ext>
                </a:extLst>
              </a:tr>
              <a:tr h="234795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springxd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1.63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1.86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700">
                        <a:effectLst/>
                      </a:endParaRP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700">
                        <a:effectLst/>
                      </a:endParaRP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1.94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1.93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2.00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911729"/>
                  </a:ext>
                </a:extLst>
              </a:tr>
              <a:tr h="234795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mulestudio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3.23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3.26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700">
                        <a:effectLst/>
                      </a:endParaRP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700">
                        <a:effectLst/>
                      </a:endParaRP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3.33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3.34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3.29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5068264"/>
                  </a:ext>
                </a:extLst>
              </a:tr>
              <a:tr h="234795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duracloud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0.68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1.03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700">
                        <a:effectLst/>
                      </a:endParaRP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700">
                        <a:effectLst/>
                      </a:endParaRP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XGBR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1.06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1.10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1.10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8421036"/>
                  </a:ext>
                </a:extLst>
              </a:tr>
              <a:tr h="234795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mesos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1.02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1.38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700">
                        <a:effectLst/>
                      </a:endParaRP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700">
                        <a:effectLst/>
                      </a:endParaRP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1.45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1.48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1.48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2550349"/>
                  </a:ext>
                </a:extLst>
              </a:tr>
              <a:tr h="234795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clover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2.11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3.00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700">
                        <a:effectLst/>
                      </a:endParaRP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700">
                        <a:effectLst/>
                      </a:endParaRP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3.09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3.31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3.21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0674739"/>
                  </a:ext>
                </a:extLst>
              </a:tr>
              <a:tr h="234795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datamanagement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3.77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XGBR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7.04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700">
                        <a:effectLst/>
                      </a:endParaRP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700">
                        <a:effectLst/>
                      </a:endParaRP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7.29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7.40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7.46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9462840"/>
                  </a:ext>
                </a:extLst>
              </a:tr>
              <a:tr h="234795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usergrid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1.03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0.87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700">
                        <a:effectLst/>
                      </a:endParaRP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700">
                        <a:effectLst/>
                      </a:endParaRP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0.90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0.96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0.92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5836915"/>
                  </a:ext>
                </a:extLst>
              </a:tr>
              <a:tr h="234795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jirasoftware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1.38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GBR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1.53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700">
                        <a:effectLst/>
                      </a:endParaRP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700">
                        <a:effectLst/>
                      </a:endParaRP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GBR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1.74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2.29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GBR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1.82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718057"/>
                  </a:ext>
                </a:extLst>
              </a:tr>
              <a:tr h="234795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titanium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1.97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3.04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700">
                        <a:effectLst/>
                      </a:endParaRP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700">
                        <a:effectLst/>
                      </a:endParaRP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3.11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3.21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3.18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7241883"/>
                  </a:ext>
                </a:extLst>
              </a:tr>
              <a:tr h="234795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appceleratorstudio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1.36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2.05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700">
                        <a:effectLst/>
                      </a:endParaRP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700">
                        <a:effectLst/>
                      </a:endParaRP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2.10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2.10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2.10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1723922"/>
                  </a:ext>
                </a:extLst>
              </a:tr>
              <a:tr h="234795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moodle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5.97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11.30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700">
                        <a:effectLst/>
                      </a:endParaRP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700">
                        <a:effectLst/>
                      </a:endParaRP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11.47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11.01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11.73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1750065"/>
                  </a:ext>
                </a:extLst>
              </a:tr>
              <a:tr h="234795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talendesb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0.64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0.89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700">
                        <a:effectLst/>
                      </a:endParaRP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700">
                        <a:effectLst/>
                      </a:endParaRP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MLPR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0.96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MLPR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0.96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1.02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0087496"/>
                  </a:ext>
                </a:extLst>
              </a:tr>
              <a:tr h="234795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aptanastudio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2.71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3.69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700">
                        <a:effectLst/>
                      </a:endParaRP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700">
                        <a:effectLst/>
                      </a:endParaRP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3.80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3.89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3.87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961878"/>
                  </a:ext>
                </a:extLst>
              </a:tr>
              <a:tr h="234795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bamboo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0.74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1.13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700">
                        <a:effectLst/>
                      </a:endParaRP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700">
                        <a:effectLst/>
                      </a:endParaRP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1.17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>
                          <a:effectLst/>
                        </a:rPr>
                        <a:t>1.18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LSVR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700" dirty="0">
                          <a:effectLst/>
                        </a:rPr>
                        <a:t>1.15</a:t>
                      </a:r>
                    </a:p>
                  </a:txBody>
                  <a:tcPr marL="11435" marR="11435" marT="7623" marB="7623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053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3036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660</Words>
  <Application>Microsoft Macintosh PowerPoint</Application>
  <PresentationFormat>Widescreen</PresentationFormat>
  <Paragraphs>368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SEE project- Accuracy Report</vt:lpstr>
      <vt:lpstr>Research Questions</vt:lpstr>
      <vt:lpstr>RQ1. Accuracy on Categories Classification</vt:lpstr>
      <vt:lpstr>RQ1. Accuracy on Categories Classification</vt:lpstr>
      <vt:lpstr>RQ2. Accuracy on Story Points Prediction</vt:lpstr>
      <vt:lpstr>RQ2. Accuracy on Categories Classification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project- Accuracy Report</dc:title>
  <dc:creator>Phan, Hung D [COM S]</dc:creator>
  <cp:lastModifiedBy>Phan, Hung D [COM S]</cp:lastModifiedBy>
  <cp:revision>7</cp:revision>
  <dcterms:created xsi:type="dcterms:W3CDTF">2020-04-13T01:05:02Z</dcterms:created>
  <dcterms:modified xsi:type="dcterms:W3CDTF">2020-04-13T01:25:23Z</dcterms:modified>
</cp:coreProperties>
</file>